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p4" ContentType="video/mp4"/>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327" r:id="rId2"/>
    <p:sldId id="748" r:id="rId3"/>
    <p:sldId id="870" r:id="rId4"/>
    <p:sldId id="779" r:id="rId5"/>
    <p:sldId id="869" r:id="rId6"/>
    <p:sldId id="776" r:id="rId7"/>
    <p:sldId id="777" r:id="rId8"/>
    <p:sldId id="780" r:id="rId9"/>
    <p:sldId id="782" r:id="rId10"/>
    <p:sldId id="784" r:id="rId11"/>
    <p:sldId id="783" r:id="rId12"/>
    <p:sldId id="787" r:id="rId13"/>
    <p:sldId id="786" r:id="rId14"/>
    <p:sldId id="788" r:id="rId15"/>
    <p:sldId id="789" r:id="rId16"/>
    <p:sldId id="790" r:id="rId17"/>
    <p:sldId id="791" r:id="rId18"/>
    <p:sldId id="792" r:id="rId19"/>
    <p:sldId id="744" r:id="rId20"/>
    <p:sldId id="821" r:id="rId21"/>
    <p:sldId id="743" r:id="rId22"/>
    <p:sldId id="693" r:id="rId23"/>
    <p:sldId id="694" r:id="rId24"/>
    <p:sldId id="695" r:id="rId25"/>
    <p:sldId id="699" r:id="rId26"/>
    <p:sldId id="697" r:id="rId27"/>
    <p:sldId id="698" r:id="rId28"/>
    <p:sldId id="705" r:id="rId29"/>
    <p:sldId id="719" r:id="rId30"/>
    <p:sldId id="720" r:id="rId31"/>
    <p:sldId id="721" r:id="rId32"/>
    <p:sldId id="727" r:id="rId33"/>
    <p:sldId id="726" r:id="rId34"/>
    <p:sldId id="803" r:id="rId35"/>
    <p:sldId id="804" r:id="rId36"/>
    <p:sldId id="805" r:id="rId37"/>
    <p:sldId id="793" r:id="rId38"/>
    <p:sldId id="807" r:id="rId39"/>
    <p:sldId id="808" r:id="rId40"/>
    <p:sldId id="809" r:id="rId41"/>
    <p:sldId id="810" r:id="rId42"/>
    <p:sldId id="797" r:id="rId43"/>
    <p:sldId id="798" r:id="rId44"/>
    <p:sldId id="811" r:id="rId45"/>
    <p:sldId id="866" r:id="rId46"/>
    <p:sldId id="867" r:id="rId47"/>
    <p:sldId id="868"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13"/>
    <p:restoredTop sz="94643"/>
  </p:normalViewPr>
  <p:slideViewPr>
    <p:cSldViewPr snapToGrid="0" snapToObjects="1">
      <p:cViewPr varScale="1">
        <p:scale>
          <a:sx n="141" d="100"/>
          <a:sy n="141" d="100"/>
        </p:scale>
        <p:origin x="216" y="5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image" Target="../media/image38.emf"/><Relationship Id="rId5" Type="http://schemas.openxmlformats.org/officeDocument/2006/relationships/image" Target="../media/image42.emf"/><Relationship Id="rId4" Type="http://schemas.openxmlformats.org/officeDocument/2006/relationships/image" Target="../media/image41.e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image" Target="../media/image44.emf"/><Relationship Id="rId7" Type="http://schemas.openxmlformats.org/officeDocument/2006/relationships/image" Target="../media/image48.emf"/><Relationship Id="rId2" Type="http://schemas.openxmlformats.org/officeDocument/2006/relationships/image" Target="../media/image35.emf"/><Relationship Id="rId1" Type="http://schemas.openxmlformats.org/officeDocument/2006/relationships/image" Target="../media/image43.emf"/><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 Id="rId9" Type="http://schemas.openxmlformats.org/officeDocument/2006/relationships/image" Target="../media/image50.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image" Target="../media/image51.emf"/><Relationship Id="rId4" Type="http://schemas.openxmlformats.org/officeDocument/2006/relationships/image" Target="../media/image47.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image" Target="../media/image54.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image" Target="../media/image57.emf"/><Relationship Id="rId4" Type="http://schemas.openxmlformats.org/officeDocument/2006/relationships/image" Target="../media/image60.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image" Target="../media/image61.emf"/><Relationship Id="rId5" Type="http://schemas.openxmlformats.org/officeDocument/2006/relationships/image" Target="../media/image65.emf"/><Relationship Id="rId4" Type="http://schemas.openxmlformats.org/officeDocument/2006/relationships/image" Target="../media/image64.e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73.emf"/><Relationship Id="rId3" Type="http://schemas.openxmlformats.org/officeDocument/2006/relationships/image" Target="../media/image68.emf"/><Relationship Id="rId7" Type="http://schemas.openxmlformats.org/officeDocument/2006/relationships/image" Target="../media/image72.emf"/><Relationship Id="rId12" Type="http://schemas.openxmlformats.org/officeDocument/2006/relationships/image" Target="../media/image77.emf"/><Relationship Id="rId2" Type="http://schemas.openxmlformats.org/officeDocument/2006/relationships/image" Target="../media/image67.emf"/><Relationship Id="rId1" Type="http://schemas.openxmlformats.org/officeDocument/2006/relationships/image" Target="../media/image66.emf"/><Relationship Id="rId6" Type="http://schemas.openxmlformats.org/officeDocument/2006/relationships/image" Target="../media/image71.emf"/><Relationship Id="rId11" Type="http://schemas.openxmlformats.org/officeDocument/2006/relationships/image" Target="../media/image76.emf"/><Relationship Id="rId5" Type="http://schemas.openxmlformats.org/officeDocument/2006/relationships/image" Target="../media/image70.emf"/><Relationship Id="rId10" Type="http://schemas.openxmlformats.org/officeDocument/2006/relationships/image" Target="../media/image75.emf"/><Relationship Id="rId4" Type="http://schemas.openxmlformats.org/officeDocument/2006/relationships/image" Target="../media/image69.emf"/><Relationship Id="rId9" Type="http://schemas.openxmlformats.org/officeDocument/2006/relationships/image" Target="../media/image74.e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15.emf"/><Relationship Id="rId7" Type="http://schemas.openxmlformats.org/officeDocument/2006/relationships/image" Target="../media/image22.emf"/><Relationship Id="rId2" Type="http://schemas.openxmlformats.org/officeDocument/2006/relationships/image" Target="../media/image14.emf"/><Relationship Id="rId1" Type="http://schemas.openxmlformats.org/officeDocument/2006/relationships/image" Target="../media/image13.emf"/><Relationship Id="rId6" Type="http://schemas.openxmlformats.org/officeDocument/2006/relationships/image" Target="../media/image21.emf"/><Relationship Id="rId11" Type="http://schemas.openxmlformats.org/officeDocument/2006/relationships/image" Target="../media/image23.emf"/><Relationship Id="rId5" Type="http://schemas.openxmlformats.org/officeDocument/2006/relationships/image" Target="../media/image17.emf"/><Relationship Id="rId10" Type="http://schemas.openxmlformats.org/officeDocument/2006/relationships/image" Target="../media/image78.emf"/><Relationship Id="rId4" Type="http://schemas.openxmlformats.org/officeDocument/2006/relationships/image" Target="../media/image16.emf"/><Relationship Id="rId9" Type="http://schemas.openxmlformats.org/officeDocument/2006/relationships/image" Target="../media/image28.e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78.emf"/><Relationship Id="rId3" Type="http://schemas.openxmlformats.org/officeDocument/2006/relationships/image" Target="../media/image15.emf"/><Relationship Id="rId7" Type="http://schemas.openxmlformats.org/officeDocument/2006/relationships/image" Target="../media/image22.emf"/><Relationship Id="rId2" Type="http://schemas.openxmlformats.org/officeDocument/2006/relationships/image" Target="../media/image14.emf"/><Relationship Id="rId1" Type="http://schemas.openxmlformats.org/officeDocument/2006/relationships/image" Target="../media/image13.emf"/><Relationship Id="rId6" Type="http://schemas.openxmlformats.org/officeDocument/2006/relationships/image" Target="../media/image21.emf"/><Relationship Id="rId11" Type="http://schemas.openxmlformats.org/officeDocument/2006/relationships/image" Target="../media/image81.emf"/><Relationship Id="rId5" Type="http://schemas.openxmlformats.org/officeDocument/2006/relationships/image" Target="../media/image17.emf"/><Relationship Id="rId10" Type="http://schemas.openxmlformats.org/officeDocument/2006/relationships/image" Target="../media/image80.emf"/><Relationship Id="rId4" Type="http://schemas.openxmlformats.org/officeDocument/2006/relationships/image" Target="../media/image16.emf"/><Relationship Id="rId9" Type="http://schemas.openxmlformats.org/officeDocument/2006/relationships/image" Target="../media/image79.e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90.emf"/><Relationship Id="rId3" Type="http://schemas.openxmlformats.org/officeDocument/2006/relationships/image" Target="../media/image85.emf"/><Relationship Id="rId7" Type="http://schemas.openxmlformats.org/officeDocument/2006/relationships/image" Target="../media/image89.emf"/><Relationship Id="rId2" Type="http://schemas.openxmlformats.org/officeDocument/2006/relationships/image" Target="../media/image84.emf"/><Relationship Id="rId1" Type="http://schemas.openxmlformats.org/officeDocument/2006/relationships/image" Target="../media/image83.emf"/><Relationship Id="rId6" Type="http://schemas.openxmlformats.org/officeDocument/2006/relationships/image" Target="../media/image88.emf"/><Relationship Id="rId5" Type="http://schemas.openxmlformats.org/officeDocument/2006/relationships/image" Target="../media/image87.emf"/><Relationship Id="rId4" Type="http://schemas.openxmlformats.org/officeDocument/2006/relationships/image" Target="../media/image8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image" Target="../media/image2.emf"/><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image" Target="../media/image92.emf"/><Relationship Id="rId1" Type="http://schemas.openxmlformats.org/officeDocument/2006/relationships/image" Target="../media/image91.emf"/><Relationship Id="rId4" Type="http://schemas.openxmlformats.org/officeDocument/2006/relationships/image" Target="../media/image94.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image" Target="../media/image92.emf"/><Relationship Id="rId1" Type="http://schemas.openxmlformats.org/officeDocument/2006/relationships/image" Target="../media/image94.e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100.emf"/><Relationship Id="rId13" Type="http://schemas.openxmlformats.org/officeDocument/2006/relationships/image" Target="../media/image105.emf"/><Relationship Id="rId3" Type="http://schemas.openxmlformats.org/officeDocument/2006/relationships/image" Target="../media/image93.emf"/><Relationship Id="rId7" Type="http://schemas.openxmlformats.org/officeDocument/2006/relationships/image" Target="../media/image99.emf"/><Relationship Id="rId12" Type="http://schemas.openxmlformats.org/officeDocument/2006/relationships/image" Target="../media/image104.emf"/><Relationship Id="rId2" Type="http://schemas.openxmlformats.org/officeDocument/2006/relationships/image" Target="../media/image92.emf"/><Relationship Id="rId1" Type="http://schemas.openxmlformats.org/officeDocument/2006/relationships/image" Target="../media/image95.emf"/><Relationship Id="rId6" Type="http://schemas.openxmlformats.org/officeDocument/2006/relationships/image" Target="../media/image98.emf"/><Relationship Id="rId11" Type="http://schemas.openxmlformats.org/officeDocument/2006/relationships/image" Target="../media/image103.emf"/><Relationship Id="rId5" Type="http://schemas.openxmlformats.org/officeDocument/2006/relationships/image" Target="../media/image97.emf"/><Relationship Id="rId10" Type="http://schemas.openxmlformats.org/officeDocument/2006/relationships/image" Target="../media/image102.emf"/><Relationship Id="rId4" Type="http://schemas.openxmlformats.org/officeDocument/2006/relationships/image" Target="../media/image96.emf"/><Relationship Id="rId9" Type="http://schemas.openxmlformats.org/officeDocument/2006/relationships/image" Target="../media/image101.e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108.emf"/><Relationship Id="rId13" Type="http://schemas.openxmlformats.org/officeDocument/2006/relationships/image" Target="../media/image113.emf"/><Relationship Id="rId3" Type="http://schemas.openxmlformats.org/officeDocument/2006/relationships/image" Target="../media/image93.emf"/><Relationship Id="rId7" Type="http://schemas.openxmlformats.org/officeDocument/2006/relationships/image" Target="../media/image107.emf"/><Relationship Id="rId12" Type="http://schemas.openxmlformats.org/officeDocument/2006/relationships/image" Target="../media/image112.emf"/><Relationship Id="rId2" Type="http://schemas.openxmlformats.org/officeDocument/2006/relationships/image" Target="../media/image92.emf"/><Relationship Id="rId16" Type="http://schemas.openxmlformats.org/officeDocument/2006/relationships/image" Target="../media/image116.emf"/><Relationship Id="rId1" Type="http://schemas.openxmlformats.org/officeDocument/2006/relationships/image" Target="../media/image106.emf"/><Relationship Id="rId6" Type="http://schemas.openxmlformats.org/officeDocument/2006/relationships/image" Target="../media/image100.emf"/><Relationship Id="rId11" Type="http://schemas.openxmlformats.org/officeDocument/2006/relationships/image" Target="../media/image111.emf"/><Relationship Id="rId5" Type="http://schemas.openxmlformats.org/officeDocument/2006/relationships/image" Target="../media/image99.emf"/><Relationship Id="rId15" Type="http://schemas.openxmlformats.org/officeDocument/2006/relationships/image" Target="../media/image115.emf"/><Relationship Id="rId10" Type="http://schemas.openxmlformats.org/officeDocument/2006/relationships/image" Target="../media/image110.emf"/><Relationship Id="rId4" Type="http://schemas.openxmlformats.org/officeDocument/2006/relationships/image" Target="../media/image98.emf"/><Relationship Id="rId9" Type="http://schemas.openxmlformats.org/officeDocument/2006/relationships/image" Target="../media/image109.emf"/><Relationship Id="rId14" Type="http://schemas.openxmlformats.org/officeDocument/2006/relationships/image" Target="../media/image11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19.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24.emf"/><Relationship Id="rId2" Type="http://schemas.openxmlformats.org/officeDocument/2006/relationships/image" Target="../media/image123.emf"/><Relationship Id="rId1" Type="http://schemas.openxmlformats.org/officeDocument/2006/relationships/image" Target="../media/image122.e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130.emf"/><Relationship Id="rId3" Type="http://schemas.openxmlformats.org/officeDocument/2006/relationships/image" Target="../media/image124.emf"/><Relationship Id="rId7" Type="http://schemas.openxmlformats.org/officeDocument/2006/relationships/image" Target="../media/image129.emf"/><Relationship Id="rId2" Type="http://schemas.openxmlformats.org/officeDocument/2006/relationships/image" Target="../media/image123.emf"/><Relationship Id="rId1" Type="http://schemas.openxmlformats.org/officeDocument/2006/relationships/image" Target="../media/image122.emf"/><Relationship Id="rId6" Type="http://schemas.openxmlformats.org/officeDocument/2006/relationships/image" Target="../media/image128.emf"/><Relationship Id="rId11" Type="http://schemas.openxmlformats.org/officeDocument/2006/relationships/image" Target="../media/image133.emf"/><Relationship Id="rId5" Type="http://schemas.openxmlformats.org/officeDocument/2006/relationships/image" Target="../media/image127.emf"/><Relationship Id="rId10" Type="http://schemas.openxmlformats.org/officeDocument/2006/relationships/image" Target="../media/image132.emf"/><Relationship Id="rId4" Type="http://schemas.openxmlformats.org/officeDocument/2006/relationships/image" Target="../media/image126.emf"/><Relationship Id="rId9" Type="http://schemas.openxmlformats.org/officeDocument/2006/relationships/image" Target="../media/image131.emf"/></Relationships>
</file>

<file path=ppt/drawings/_rels/vmlDrawing28.vml.rels><?xml version="1.0" encoding="UTF-8" standalone="yes"?>
<Relationships xmlns="http://schemas.openxmlformats.org/package/2006/relationships"><Relationship Id="rId8" Type="http://schemas.openxmlformats.org/officeDocument/2006/relationships/image" Target="../media/image137.emf"/><Relationship Id="rId3" Type="http://schemas.openxmlformats.org/officeDocument/2006/relationships/image" Target="../media/image124.emf"/><Relationship Id="rId7" Type="http://schemas.openxmlformats.org/officeDocument/2006/relationships/image" Target="../media/image136.emf"/><Relationship Id="rId2" Type="http://schemas.openxmlformats.org/officeDocument/2006/relationships/image" Target="../media/image123.emf"/><Relationship Id="rId1" Type="http://schemas.openxmlformats.org/officeDocument/2006/relationships/image" Target="../media/image122.emf"/><Relationship Id="rId6" Type="http://schemas.openxmlformats.org/officeDocument/2006/relationships/image" Target="../media/image135.emf"/><Relationship Id="rId5" Type="http://schemas.openxmlformats.org/officeDocument/2006/relationships/image" Target="../media/image128.emf"/><Relationship Id="rId4" Type="http://schemas.openxmlformats.org/officeDocument/2006/relationships/image" Target="../media/image134.emf"/><Relationship Id="rId9" Type="http://schemas.openxmlformats.org/officeDocument/2006/relationships/image" Target="../media/image138.e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41.emf"/><Relationship Id="rId2" Type="http://schemas.openxmlformats.org/officeDocument/2006/relationships/image" Target="../media/image140.emf"/><Relationship Id="rId1" Type="http://schemas.openxmlformats.org/officeDocument/2006/relationships/image" Target="../media/image139.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 Id="rId4" Type="http://schemas.openxmlformats.org/officeDocument/2006/relationships/image" Target="../media/image12.e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43.emf"/><Relationship Id="rId2" Type="http://schemas.openxmlformats.org/officeDocument/2006/relationships/image" Target="../media/image142.emf"/><Relationship Id="rId1" Type="http://schemas.openxmlformats.org/officeDocument/2006/relationships/image" Target="../media/image140.emf"/><Relationship Id="rId5" Type="http://schemas.openxmlformats.org/officeDocument/2006/relationships/image" Target="../media/image145.emf"/><Relationship Id="rId4" Type="http://schemas.openxmlformats.org/officeDocument/2006/relationships/image" Target="../media/image144.emf"/></Relationships>
</file>

<file path=ppt/drawings/_rels/vmlDrawing31.vml.rels><?xml version="1.0" encoding="UTF-8" standalone="yes"?>
<Relationships xmlns="http://schemas.openxmlformats.org/package/2006/relationships"><Relationship Id="rId8" Type="http://schemas.openxmlformats.org/officeDocument/2006/relationships/image" Target="../media/image153.emf"/><Relationship Id="rId13" Type="http://schemas.openxmlformats.org/officeDocument/2006/relationships/image" Target="../media/image158.emf"/><Relationship Id="rId3" Type="http://schemas.openxmlformats.org/officeDocument/2006/relationships/image" Target="../media/image148.emf"/><Relationship Id="rId7" Type="http://schemas.openxmlformats.org/officeDocument/2006/relationships/image" Target="../media/image152.emf"/><Relationship Id="rId12" Type="http://schemas.openxmlformats.org/officeDocument/2006/relationships/image" Target="../media/image157.emf"/><Relationship Id="rId2" Type="http://schemas.openxmlformats.org/officeDocument/2006/relationships/image" Target="../media/image147.emf"/><Relationship Id="rId1" Type="http://schemas.openxmlformats.org/officeDocument/2006/relationships/image" Target="../media/image146.emf"/><Relationship Id="rId6" Type="http://schemas.openxmlformats.org/officeDocument/2006/relationships/image" Target="../media/image151.emf"/><Relationship Id="rId11" Type="http://schemas.openxmlformats.org/officeDocument/2006/relationships/image" Target="../media/image156.emf"/><Relationship Id="rId5" Type="http://schemas.openxmlformats.org/officeDocument/2006/relationships/image" Target="../media/image150.emf"/><Relationship Id="rId15" Type="http://schemas.openxmlformats.org/officeDocument/2006/relationships/image" Target="../media/image21.emf"/><Relationship Id="rId10" Type="http://schemas.openxmlformats.org/officeDocument/2006/relationships/image" Target="../media/image155.emf"/><Relationship Id="rId4" Type="http://schemas.openxmlformats.org/officeDocument/2006/relationships/image" Target="../media/image149.emf"/><Relationship Id="rId9" Type="http://schemas.openxmlformats.org/officeDocument/2006/relationships/image" Target="../media/image154.emf"/><Relationship Id="rId14" Type="http://schemas.openxmlformats.org/officeDocument/2006/relationships/image" Target="../media/image159.emf"/></Relationships>
</file>

<file path=ppt/drawings/_rels/vmlDrawing32.vml.rels><?xml version="1.0" encoding="UTF-8" standalone="yes"?>
<Relationships xmlns="http://schemas.openxmlformats.org/package/2006/relationships"><Relationship Id="rId8" Type="http://schemas.openxmlformats.org/officeDocument/2006/relationships/image" Target="../media/image164.emf"/><Relationship Id="rId3" Type="http://schemas.openxmlformats.org/officeDocument/2006/relationships/image" Target="../media/image148.emf"/><Relationship Id="rId7" Type="http://schemas.openxmlformats.org/officeDocument/2006/relationships/image" Target="../media/image163.emf"/><Relationship Id="rId12" Type="http://schemas.openxmlformats.org/officeDocument/2006/relationships/image" Target="../media/image153.emf"/><Relationship Id="rId2" Type="http://schemas.openxmlformats.org/officeDocument/2006/relationships/image" Target="../media/image161.emf"/><Relationship Id="rId1" Type="http://schemas.openxmlformats.org/officeDocument/2006/relationships/image" Target="../media/image160.emf"/><Relationship Id="rId6" Type="http://schemas.openxmlformats.org/officeDocument/2006/relationships/image" Target="../media/image162.emf"/><Relationship Id="rId11" Type="http://schemas.openxmlformats.org/officeDocument/2006/relationships/image" Target="../media/image152.emf"/><Relationship Id="rId5" Type="http://schemas.openxmlformats.org/officeDocument/2006/relationships/image" Target="../media/image150.emf"/><Relationship Id="rId10" Type="http://schemas.openxmlformats.org/officeDocument/2006/relationships/image" Target="../media/image166.emf"/><Relationship Id="rId4" Type="http://schemas.openxmlformats.org/officeDocument/2006/relationships/image" Target="../media/image149.emf"/><Relationship Id="rId9" Type="http://schemas.openxmlformats.org/officeDocument/2006/relationships/image" Target="../media/image165.emf"/></Relationships>
</file>

<file path=ppt/drawings/_rels/vmlDrawing33.vml.rels><?xml version="1.0" encoding="UTF-8" standalone="yes"?>
<Relationships xmlns="http://schemas.openxmlformats.org/package/2006/relationships"><Relationship Id="rId8" Type="http://schemas.openxmlformats.org/officeDocument/2006/relationships/image" Target="../media/image169.emf"/><Relationship Id="rId13" Type="http://schemas.openxmlformats.org/officeDocument/2006/relationships/image" Target="../media/image171.emf"/><Relationship Id="rId3" Type="http://schemas.openxmlformats.org/officeDocument/2006/relationships/image" Target="../media/image150.emf"/><Relationship Id="rId7" Type="http://schemas.openxmlformats.org/officeDocument/2006/relationships/image" Target="../media/image164.emf"/><Relationship Id="rId12" Type="http://schemas.openxmlformats.org/officeDocument/2006/relationships/image" Target="../media/image161.emf"/><Relationship Id="rId2" Type="http://schemas.openxmlformats.org/officeDocument/2006/relationships/image" Target="../media/image149.emf"/><Relationship Id="rId1" Type="http://schemas.openxmlformats.org/officeDocument/2006/relationships/image" Target="../media/image148.emf"/><Relationship Id="rId6" Type="http://schemas.openxmlformats.org/officeDocument/2006/relationships/image" Target="../media/image163.emf"/><Relationship Id="rId11" Type="http://schemas.openxmlformats.org/officeDocument/2006/relationships/image" Target="../media/image160.emf"/><Relationship Id="rId5" Type="http://schemas.openxmlformats.org/officeDocument/2006/relationships/image" Target="../media/image168.emf"/><Relationship Id="rId10" Type="http://schemas.openxmlformats.org/officeDocument/2006/relationships/image" Target="../media/image155.emf"/><Relationship Id="rId4" Type="http://schemas.openxmlformats.org/officeDocument/2006/relationships/image" Target="../media/image167.emf"/><Relationship Id="rId9" Type="http://schemas.openxmlformats.org/officeDocument/2006/relationships/image" Target="../media/image170.e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173.emf"/><Relationship Id="rId1" Type="http://schemas.openxmlformats.org/officeDocument/2006/relationships/image" Target="../media/image172.e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76.emf"/><Relationship Id="rId2" Type="http://schemas.openxmlformats.org/officeDocument/2006/relationships/image" Target="../media/image175.emf"/><Relationship Id="rId1" Type="http://schemas.openxmlformats.org/officeDocument/2006/relationships/image" Target="../media/image174.emf"/><Relationship Id="rId6" Type="http://schemas.openxmlformats.org/officeDocument/2006/relationships/image" Target="../media/image179.emf"/><Relationship Id="rId5" Type="http://schemas.openxmlformats.org/officeDocument/2006/relationships/image" Target="../media/image178.emf"/><Relationship Id="rId4" Type="http://schemas.openxmlformats.org/officeDocument/2006/relationships/image" Target="../media/image177.emf"/></Relationships>
</file>

<file path=ppt/drawings/_rels/vmlDrawing36.vml.rels><?xml version="1.0" encoding="UTF-8" standalone="yes"?>
<Relationships xmlns="http://schemas.openxmlformats.org/package/2006/relationships"><Relationship Id="rId8" Type="http://schemas.openxmlformats.org/officeDocument/2006/relationships/image" Target="../media/image178.emf"/><Relationship Id="rId3" Type="http://schemas.openxmlformats.org/officeDocument/2006/relationships/image" Target="../media/image181.emf"/><Relationship Id="rId7" Type="http://schemas.openxmlformats.org/officeDocument/2006/relationships/image" Target="../media/image183.emf"/><Relationship Id="rId2" Type="http://schemas.openxmlformats.org/officeDocument/2006/relationships/image" Target="../media/image180.emf"/><Relationship Id="rId1" Type="http://schemas.openxmlformats.org/officeDocument/2006/relationships/image" Target="../media/image175.emf"/><Relationship Id="rId6" Type="http://schemas.openxmlformats.org/officeDocument/2006/relationships/image" Target="../media/image177.emf"/><Relationship Id="rId5" Type="http://schemas.openxmlformats.org/officeDocument/2006/relationships/image" Target="../media/image176.emf"/><Relationship Id="rId10" Type="http://schemas.openxmlformats.org/officeDocument/2006/relationships/image" Target="../media/image185.emf"/><Relationship Id="rId4" Type="http://schemas.openxmlformats.org/officeDocument/2006/relationships/image" Target="../media/image182.emf"/><Relationship Id="rId9" Type="http://schemas.openxmlformats.org/officeDocument/2006/relationships/image" Target="../media/image184.emf"/></Relationships>
</file>

<file path=ppt/drawings/_rels/vmlDrawing37.vml.rels><?xml version="1.0" encoding="UTF-8" standalone="yes"?>
<Relationships xmlns="http://schemas.openxmlformats.org/package/2006/relationships"><Relationship Id="rId8" Type="http://schemas.openxmlformats.org/officeDocument/2006/relationships/image" Target="../media/image190.emf"/><Relationship Id="rId3" Type="http://schemas.openxmlformats.org/officeDocument/2006/relationships/image" Target="../media/image148.emf"/><Relationship Id="rId7" Type="http://schemas.openxmlformats.org/officeDocument/2006/relationships/image" Target="../media/image189.emf"/><Relationship Id="rId2" Type="http://schemas.openxmlformats.org/officeDocument/2006/relationships/image" Target="../media/image187.emf"/><Relationship Id="rId1" Type="http://schemas.openxmlformats.org/officeDocument/2006/relationships/image" Target="../media/image186.emf"/><Relationship Id="rId6" Type="http://schemas.openxmlformats.org/officeDocument/2006/relationships/image" Target="../media/image188.emf"/><Relationship Id="rId11" Type="http://schemas.openxmlformats.org/officeDocument/2006/relationships/image" Target="../media/image191.emf"/><Relationship Id="rId5" Type="http://schemas.openxmlformats.org/officeDocument/2006/relationships/image" Target="../media/image150.emf"/><Relationship Id="rId10" Type="http://schemas.openxmlformats.org/officeDocument/2006/relationships/image" Target="../media/image164.emf"/><Relationship Id="rId4" Type="http://schemas.openxmlformats.org/officeDocument/2006/relationships/image" Target="../media/image149.emf"/><Relationship Id="rId9" Type="http://schemas.openxmlformats.org/officeDocument/2006/relationships/image" Target="../media/image163.emf"/></Relationships>
</file>

<file path=ppt/drawings/_rels/vmlDrawing38.vml.rels><?xml version="1.0" encoding="UTF-8" standalone="yes"?>
<Relationships xmlns="http://schemas.openxmlformats.org/package/2006/relationships"><Relationship Id="rId8" Type="http://schemas.openxmlformats.org/officeDocument/2006/relationships/image" Target="../media/image196.emf"/><Relationship Id="rId3" Type="http://schemas.openxmlformats.org/officeDocument/2006/relationships/image" Target="../media/image181.emf"/><Relationship Id="rId7" Type="http://schemas.openxmlformats.org/officeDocument/2006/relationships/image" Target="../media/image195.emf"/><Relationship Id="rId2" Type="http://schemas.openxmlformats.org/officeDocument/2006/relationships/image" Target="../media/image193.emf"/><Relationship Id="rId1" Type="http://schemas.openxmlformats.org/officeDocument/2006/relationships/image" Target="../media/image192.emf"/><Relationship Id="rId6" Type="http://schemas.openxmlformats.org/officeDocument/2006/relationships/image" Target="../media/image177.emf"/><Relationship Id="rId5" Type="http://schemas.openxmlformats.org/officeDocument/2006/relationships/image" Target="../media/image194.emf"/><Relationship Id="rId4" Type="http://schemas.openxmlformats.org/officeDocument/2006/relationships/image" Target="../media/image182.emf"/><Relationship Id="rId9" Type="http://schemas.openxmlformats.org/officeDocument/2006/relationships/image" Target="../media/image197.emf"/></Relationships>
</file>

<file path=ppt/drawings/_rels/vmlDrawing39.vml.rels><?xml version="1.0" encoding="UTF-8" standalone="yes"?>
<Relationships xmlns="http://schemas.openxmlformats.org/package/2006/relationships"><Relationship Id="rId8" Type="http://schemas.openxmlformats.org/officeDocument/2006/relationships/image" Target="../media/image203.emf"/><Relationship Id="rId3" Type="http://schemas.openxmlformats.org/officeDocument/2006/relationships/image" Target="../media/image200.emf"/><Relationship Id="rId7" Type="http://schemas.openxmlformats.org/officeDocument/2006/relationships/image" Target="../media/image202.emf"/><Relationship Id="rId2" Type="http://schemas.openxmlformats.org/officeDocument/2006/relationships/image" Target="../media/image199.emf"/><Relationship Id="rId1" Type="http://schemas.openxmlformats.org/officeDocument/2006/relationships/image" Target="../media/image198.emf"/><Relationship Id="rId6" Type="http://schemas.openxmlformats.org/officeDocument/2006/relationships/image" Target="../media/image164.emf"/><Relationship Id="rId5" Type="http://schemas.openxmlformats.org/officeDocument/2006/relationships/image" Target="../media/image163.emf"/><Relationship Id="rId4" Type="http://schemas.openxmlformats.org/officeDocument/2006/relationships/image" Target="../media/image201.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image" Target="../media/image2.emf"/><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202.emf"/><Relationship Id="rId2" Type="http://schemas.openxmlformats.org/officeDocument/2006/relationships/image" Target="../media/image204.emf"/><Relationship Id="rId1" Type="http://schemas.openxmlformats.org/officeDocument/2006/relationships/image" Target="../media/image201.emf"/><Relationship Id="rId5" Type="http://schemas.openxmlformats.org/officeDocument/2006/relationships/image" Target="../media/image199.emf"/><Relationship Id="rId4" Type="http://schemas.openxmlformats.org/officeDocument/2006/relationships/image" Target="../media/image198.emf"/></Relationships>
</file>

<file path=ppt/drawings/_rels/vmlDrawing41.vml.rels><?xml version="1.0" encoding="UTF-8" standalone="yes"?>
<Relationships xmlns="http://schemas.openxmlformats.org/package/2006/relationships"><Relationship Id="rId8" Type="http://schemas.openxmlformats.org/officeDocument/2006/relationships/image" Target="../media/image209.emf"/><Relationship Id="rId3" Type="http://schemas.openxmlformats.org/officeDocument/2006/relationships/image" Target="../media/image181.emf"/><Relationship Id="rId7" Type="http://schemas.openxmlformats.org/officeDocument/2006/relationships/image" Target="../media/image208.emf"/><Relationship Id="rId2" Type="http://schemas.openxmlformats.org/officeDocument/2006/relationships/image" Target="../media/image206.emf"/><Relationship Id="rId1" Type="http://schemas.openxmlformats.org/officeDocument/2006/relationships/image" Target="../media/image205.emf"/><Relationship Id="rId6" Type="http://schemas.openxmlformats.org/officeDocument/2006/relationships/image" Target="../media/image177.emf"/><Relationship Id="rId5" Type="http://schemas.openxmlformats.org/officeDocument/2006/relationships/image" Target="../media/image207.emf"/><Relationship Id="rId4" Type="http://schemas.openxmlformats.org/officeDocument/2006/relationships/image" Target="../media/image182.emf"/><Relationship Id="rId9" Type="http://schemas.openxmlformats.org/officeDocument/2006/relationships/image" Target="../media/image210.emf"/></Relationships>
</file>

<file path=ppt/drawings/_rels/vmlDrawing42.vml.rels><?xml version="1.0" encoding="UTF-8" standalone="yes"?>
<Relationships xmlns="http://schemas.openxmlformats.org/package/2006/relationships"><Relationship Id="rId8" Type="http://schemas.openxmlformats.org/officeDocument/2006/relationships/image" Target="../media/image218.emf"/><Relationship Id="rId3" Type="http://schemas.openxmlformats.org/officeDocument/2006/relationships/image" Target="../media/image213.emf"/><Relationship Id="rId7" Type="http://schemas.openxmlformats.org/officeDocument/2006/relationships/image" Target="../media/image217.emf"/><Relationship Id="rId2" Type="http://schemas.openxmlformats.org/officeDocument/2006/relationships/image" Target="../media/image212.emf"/><Relationship Id="rId1" Type="http://schemas.openxmlformats.org/officeDocument/2006/relationships/image" Target="../media/image211.emf"/><Relationship Id="rId6" Type="http://schemas.openxmlformats.org/officeDocument/2006/relationships/image" Target="../media/image216.emf"/><Relationship Id="rId5" Type="http://schemas.openxmlformats.org/officeDocument/2006/relationships/image" Target="../media/image215.emf"/><Relationship Id="rId4" Type="http://schemas.openxmlformats.org/officeDocument/2006/relationships/image" Target="../media/image214.e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221.emf"/><Relationship Id="rId2" Type="http://schemas.openxmlformats.org/officeDocument/2006/relationships/image" Target="../media/image220.emf"/><Relationship Id="rId1" Type="http://schemas.openxmlformats.org/officeDocument/2006/relationships/image" Target="../media/image219.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image" Target="../media/image2.emf"/><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5.emf"/><Relationship Id="rId3" Type="http://schemas.openxmlformats.org/officeDocument/2006/relationships/image" Target="../media/image15.emf"/><Relationship Id="rId7" Type="http://schemas.openxmlformats.org/officeDocument/2006/relationships/image" Target="../media/image19.emf"/><Relationship Id="rId12" Type="http://schemas.openxmlformats.org/officeDocument/2006/relationships/image" Target="../media/image24.emf"/><Relationship Id="rId2" Type="http://schemas.openxmlformats.org/officeDocument/2006/relationships/image" Target="../media/image14.emf"/><Relationship Id="rId1" Type="http://schemas.openxmlformats.org/officeDocument/2006/relationships/image" Target="../media/image13.emf"/><Relationship Id="rId6" Type="http://schemas.openxmlformats.org/officeDocument/2006/relationships/image" Target="../media/image18.emf"/><Relationship Id="rId11" Type="http://schemas.openxmlformats.org/officeDocument/2006/relationships/image" Target="../media/image23.emf"/><Relationship Id="rId5" Type="http://schemas.openxmlformats.org/officeDocument/2006/relationships/image" Target="../media/image17.emf"/><Relationship Id="rId10" Type="http://schemas.openxmlformats.org/officeDocument/2006/relationships/image" Target="../media/image22.emf"/><Relationship Id="rId4" Type="http://schemas.openxmlformats.org/officeDocument/2006/relationships/image" Target="../media/image16.emf"/><Relationship Id="rId9" Type="http://schemas.openxmlformats.org/officeDocument/2006/relationships/image" Target="../media/image21.emf"/><Relationship Id="rId14"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5.emf"/><Relationship Id="rId7" Type="http://schemas.openxmlformats.org/officeDocument/2006/relationships/image" Target="../media/image22.emf"/><Relationship Id="rId12" Type="http://schemas.openxmlformats.org/officeDocument/2006/relationships/image" Target="../media/image29.emf"/><Relationship Id="rId2" Type="http://schemas.openxmlformats.org/officeDocument/2006/relationships/image" Target="../media/image14.emf"/><Relationship Id="rId1" Type="http://schemas.openxmlformats.org/officeDocument/2006/relationships/image" Target="../media/image13.emf"/><Relationship Id="rId6" Type="http://schemas.openxmlformats.org/officeDocument/2006/relationships/image" Target="../media/image21.emf"/><Relationship Id="rId11" Type="http://schemas.openxmlformats.org/officeDocument/2006/relationships/image" Target="../media/image20.emf"/><Relationship Id="rId5" Type="http://schemas.openxmlformats.org/officeDocument/2006/relationships/image" Target="../media/image17.emf"/><Relationship Id="rId10" Type="http://schemas.openxmlformats.org/officeDocument/2006/relationships/image" Target="../media/image28.emf"/><Relationship Id="rId4" Type="http://schemas.openxmlformats.org/officeDocument/2006/relationships/image" Target="../media/image16.emf"/><Relationship Id="rId9" Type="http://schemas.openxmlformats.org/officeDocument/2006/relationships/image" Target="../media/image27.e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5.emf"/><Relationship Id="rId7" Type="http://schemas.openxmlformats.org/officeDocument/2006/relationships/image" Target="../media/image22.emf"/><Relationship Id="rId2" Type="http://schemas.openxmlformats.org/officeDocument/2006/relationships/image" Target="../media/image14.emf"/><Relationship Id="rId1" Type="http://schemas.openxmlformats.org/officeDocument/2006/relationships/image" Target="../media/image13.emf"/><Relationship Id="rId6" Type="http://schemas.openxmlformats.org/officeDocument/2006/relationships/image" Target="../media/image21.emf"/><Relationship Id="rId5" Type="http://schemas.openxmlformats.org/officeDocument/2006/relationships/image" Target="../media/image17.emf"/><Relationship Id="rId10" Type="http://schemas.openxmlformats.org/officeDocument/2006/relationships/image" Target="../media/image31.emf"/><Relationship Id="rId4" Type="http://schemas.openxmlformats.org/officeDocument/2006/relationships/image" Target="../media/image16.emf"/><Relationship Id="rId9" Type="http://schemas.openxmlformats.org/officeDocument/2006/relationships/image" Target="../media/image30.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image" Target="../media/image32.emf"/><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A257ED-41D1-2C46-B49A-008FABDE47C4}" type="datetimeFigureOut">
              <a:rPr lang="en-US" smtClean="0"/>
              <a:t>2/23/22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DB87A6-44D0-924C-AE41-58E4F2201F6C}" type="slidenum">
              <a:rPr lang="en-US" smtClean="0"/>
              <a:t>‹#›</a:t>
            </a:fld>
            <a:endParaRPr lang="en-US"/>
          </a:p>
        </p:txBody>
      </p:sp>
    </p:spTree>
    <p:extLst>
      <p:ext uri="{BB962C8B-B14F-4D97-AF65-F5344CB8AC3E}">
        <p14:creationId xmlns:p14="http://schemas.microsoft.com/office/powerpoint/2010/main" val="2712568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3</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3776636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12</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3632272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13</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2944037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14</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3140396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15</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1466015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16</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4144050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17</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1488788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18</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1072680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21</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1832043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22</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472539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23</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4172894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4</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2240830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24</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3301411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25</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3744210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7B2668C-8FA3-4C40-9E77-746012638331}" type="slidenum">
              <a:rPr lang="en-US" sz="1200"/>
              <a:pPr/>
              <a:t>26</a:t>
            </a:fld>
            <a:endParaRPr lang="en-US" sz="1200"/>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831203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7B2668C-8FA3-4C40-9E77-746012638331}" type="slidenum">
              <a:rPr lang="en-US" sz="1200"/>
              <a:pPr/>
              <a:t>27</a:t>
            </a:fld>
            <a:endParaRPr lang="en-US" sz="1200"/>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265922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26B2A1D-5303-154B-822E-F6AA0DA3AD67}" type="slidenum">
              <a:rPr lang="en-US" sz="1200"/>
              <a:pPr/>
              <a:t>28</a:t>
            </a:fld>
            <a:endParaRPr lang="en-US" sz="1200"/>
          </a:p>
        </p:txBody>
      </p:sp>
      <p:sp>
        <p:nvSpPr>
          <p:cNvPr id="30723" name="Rectangle 2"/>
          <p:cNvSpPr>
            <a:spLocks noGrp="1" noRot="1" noChangeAspect="1" noChangeArrowheads="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lnSpc>
                <a:spcPct val="90000"/>
              </a:lnSpc>
              <a:spcBef>
                <a:spcPct val="0"/>
              </a:spcBef>
            </a:pPr>
            <a:endParaRPr lang="en-US" sz="2800">
              <a:latin typeface="Times" charset="0"/>
              <a:ea typeface="ＭＳ Ｐゴシック" charset="0"/>
              <a:cs typeface="ＭＳ Ｐゴシック" charset="0"/>
            </a:endParaRPr>
          </a:p>
        </p:txBody>
      </p:sp>
    </p:spTree>
    <p:extLst>
      <p:ext uri="{BB962C8B-B14F-4D97-AF65-F5344CB8AC3E}">
        <p14:creationId xmlns:p14="http://schemas.microsoft.com/office/powerpoint/2010/main" val="511150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7B2668C-8FA3-4C40-9E77-746012638331}" type="slidenum">
              <a:rPr lang="en-US" sz="1200"/>
              <a:pPr/>
              <a:t>29</a:t>
            </a:fld>
            <a:endParaRPr lang="en-US" sz="1200"/>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0065239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7B2668C-8FA3-4C40-9E77-746012638331}" type="slidenum">
              <a:rPr lang="en-US" sz="1200"/>
              <a:pPr/>
              <a:t>30</a:t>
            </a:fld>
            <a:endParaRPr lang="en-US" sz="1200"/>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1324737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7B2668C-8FA3-4C40-9E77-746012638331}" type="slidenum">
              <a:rPr lang="en-US" sz="1200"/>
              <a:pPr/>
              <a:t>31</a:t>
            </a:fld>
            <a:endParaRPr lang="en-US" sz="1200"/>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6305061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7B2668C-8FA3-4C40-9E77-746012638331}" type="slidenum">
              <a:rPr lang="en-US" sz="1200"/>
              <a:pPr/>
              <a:t>32</a:t>
            </a:fld>
            <a:endParaRPr lang="en-US" sz="1200"/>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6497623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7B2668C-8FA3-4C40-9E77-746012638331}" type="slidenum">
              <a:rPr lang="en-US" sz="1200"/>
              <a:pPr/>
              <a:t>33</a:t>
            </a:fld>
            <a:endParaRPr lang="en-US" sz="1200"/>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209262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5</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25625763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34</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17504817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35</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4247387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36</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5499109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37</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7135055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38</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24574436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39</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35415686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40</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14313902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41</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6979239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42</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2416689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43</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3744372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6</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36543084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44</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35297584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45</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267845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7B2668C-8FA3-4C40-9E77-746012638331}" type="slidenum">
              <a:rPr lang="en-US" sz="1200"/>
              <a:pPr/>
              <a:t>46</a:t>
            </a:fld>
            <a:endParaRPr lang="en-US" sz="1200"/>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0574515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7B2668C-8FA3-4C40-9E77-746012638331}" type="slidenum">
              <a:rPr lang="en-US" sz="1200"/>
              <a:pPr/>
              <a:t>47</a:t>
            </a:fld>
            <a:endParaRPr lang="en-US" sz="1200"/>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51609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7</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2459202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8</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2007484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9</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2171310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10</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1381711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11</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398728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AC8FC-4176-9947-9E73-15976D4BD4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33F58B-26F0-E248-975C-9D0686C78C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63E29B-98C5-DD49-85F2-CD4CBEA71168}"/>
              </a:ext>
            </a:extLst>
          </p:cNvPr>
          <p:cNvSpPr>
            <a:spLocks noGrp="1"/>
          </p:cNvSpPr>
          <p:nvPr>
            <p:ph type="dt" sz="half" idx="10"/>
          </p:nvPr>
        </p:nvSpPr>
        <p:spPr/>
        <p:txBody>
          <a:bodyPr/>
          <a:lstStyle/>
          <a:p>
            <a:fld id="{CF078B97-0146-FF4B-9BB6-BD02E30CAA2D}" type="datetimeFigureOut">
              <a:rPr lang="en-US" smtClean="0"/>
              <a:t>2/23/22</a:t>
            </a:fld>
            <a:endParaRPr lang="en-US"/>
          </a:p>
        </p:txBody>
      </p:sp>
      <p:sp>
        <p:nvSpPr>
          <p:cNvPr id="5" name="Footer Placeholder 4">
            <a:extLst>
              <a:ext uri="{FF2B5EF4-FFF2-40B4-BE49-F238E27FC236}">
                <a16:creationId xmlns:a16="http://schemas.microsoft.com/office/drawing/2014/main" id="{CD9773BE-C140-C646-8A37-D5247CC85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269259-3839-5F4A-B6DC-ABDE7BB3121B}"/>
              </a:ext>
            </a:extLst>
          </p:cNvPr>
          <p:cNvSpPr>
            <a:spLocks noGrp="1"/>
          </p:cNvSpPr>
          <p:nvPr>
            <p:ph type="sldNum" sz="quarter" idx="12"/>
          </p:nvPr>
        </p:nvSpPr>
        <p:spPr/>
        <p:txBody>
          <a:bodyPr/>
          <a:lstStyle/>
          <a:p>
            <a:fld id="{063C75BB-0B53-234E-9A06-AA315F8D7EC3}" type="slidenum">
              <a:rPr lang="en-US" smtClean="0"/>
              <a:t>‹#›</a:t>
            </a:fld>
            <a:endParaRPr lang="en-US"/>
          </a:p>
        </p:txBody>
      </p:sp>
    </p:spTree>
    <p:extLst>
      <p:ext uri="{BB962C8B-B14F-4D97-AF65-F5344CB8AC3E}">
        <p14:creationId xmlns:p14="http://schemas.microsoft.com/office/powerpoint/2010/main" val="3498041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6F457-C178-3142-AD25-27AE8D3F9E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BE168C-FCFF-7E47-B3FB-9F7B0E6649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B42685-8C91-D44B-B2C8-DEB079EBED13}"/>
              </a:ext>
            </a:extLst>
          </p:cNvPr>
          <p:cNvSpPr>
            <a:spLocks noGrp="1"/>
          </p:cNvSpPr>
          <p:nvPr>
            <p:ph type="dt" sz="half" idx="10"/>
          </p:nvPr>
        </p:nvSpPr>
        <p:spPr/>
        <p:txBody>
          <a:bodyPr/>
          <a:lstStyle/>
          <a:p>
            <a:fld id="{CF078B97-0146-FF4B-9BB6-BD02E30CAA2D}" type="datetimeFigureOut">
              <a:rPr lang="en-US" smtClean="0"/>
              <a:t>2/23/22</a:t>
            </a:fld>
            <a:endParaRPr lang="en-US"/>
          </a:p>
        </p:txBody>
      </p:sp>
      <p:sp>
        <p:nvSpPr>
          <p:cNvPr id="5" name="Footer Placeholder 4">
            <a:extLst>
              <a:ext uri="{FF2B5EF4-FFF2-40B4-BE49-F238E27FC236}">
                <a16:creationId xmlns:a16="http://schemas.microsoft.com/office/drawing/2014/main" id="{535ADD1A-064A-DF4B-8145-C9FAFE2B55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0658F7-807D-C84E-8F42-2B55D45EE16A}"/>
              </a:ext>
            </a:extLst>
          </p:cNvPr>
          <p:cNvSpPr>
            <a:spLocks noGrp="1"/>
          </p:cNvSpPr>
          <p:nvPr>
            <p:ph type="sldNum" sz="quarter" idx="12"/>
          </p:nvPr>
        </p:nvSpPr>
        <p:spPr/>
        <p:txBody>
          <a:bodyPr/>
          <a:lstStyle/>
          <a:p>
            <a:fld id="{063C75BB-0B53-234E-9A06-AA315F8D7EC3}" type="slidenum">
              <a:rPr lang="en-US" smtClean="0"/>
              <a:t>‹#›</a:t>
            </a:fld>
            <a:endParaRPr lang="en-US"/>
          </a:p>
        </p:txBody>
      </p:sp>
    </p:spTree>
    <p:extLst>
      <p:ext uri="{BB962C8B-B14F-4D97-AF65-F5344CB8AC3E}">
        <p14:creationId xmlns:p14="http://schemas.microsoft.com/office/powerpoint/2010/main" val="2802650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91065F-AFD3-5946-AB0C-860B413889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3C06DD-819C-6C47-B680-4C59A1F55A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969F0F-C3E4-AF49-ABB2-36D4AC3B41A8}"/>
              </a:ext>
            </a:extLst>
          </p:cNvPr>
          <p:cNvSpPr>
            <a:spLocks noGrp="1"/>
          </p:cNvSpPr>
          <p:nvPr>
            <p:ph type="dt" sz="half" idx="10"/>
          </p:nvPr>
        </p:nvSpPr>
        <p:spPr/>
        <p:txBody>
          <a:bodyPr/>
          <a:lstStyle/>
          <a:p>
            <a:fld id="{CF078B97-0146-FF4B-9BB6-BD02E30CAA2D}" type="datetimeFigureOut">
              <a:rPr lang="en-US" smtClean="0"/>
              <a:t>2/23/22</a:t>
            </a:fld>
            <a:endParaRPr lang="en-US"/>
          </a:p>
        </p:txBody>
      </p:sp>
      <p:sp>
        <p:nvSpPr>
          <p:cNvPr id="5" name="Footer Placeholder 4">
            <a:extLst>
              <a:ext uri="{FF2B5EF4-FFF2-40B4-BE49-F238E27FC236}">
                <a16:creationId xmlns:a16="http://schemas.microsoft.com/office/drawing/2014/main" id="{6F3CFD5E-FF6A-A94C-A5DE-3A0316D080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A8006D-C77A-2241-A647-5D42F7836866}"/>
              </a:ext>
            </a:extLst>
          </p:cNvPr>
          <p:cNvSpPr>
            <a:spLocks noGrp="1"/>
          </p:cNvSpPr>
          <p:nvPr>
            <p:ph type="sldNum" sz="quarter" idx="12"/>
          </p:nvPr>
        </p:nvSpPr>
        <p:spPr/>
        <p:txBody>
          <a:bodyPr/>
          <a:lstStyle/>
          <a:p>
            <a:fld id="{063C75BB-0B53-234E-9A06-AA315F8D7EC3}" type="slidenum">
              <a:rPr lang="en-US" smtClean="0"/>
              <a:t>‹#›</a:t>
            </a:fld>
            <a:endParaRPr lang="en-US"/>
          </a:p>
        </p:txBody>
      </p:sp>
    </p:spTree>
    <p:extLst>
      <p:ext uri="{BB962C8B-B14F-4D97-AF65-F5344CB8AC3E}">
        <p14:creationId xmlns:p14="http://schemas.microsoft.com/office/powerpoint/2010/main" val="3250315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674A-DE27-5B4F-8877-0D7CDCECF7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8AD0DD-A94B-044A-B46A-4A26B4312F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1FB935-451D-764F-B633-3BE165B18C88}"/>
              </a:ext>
            </a:extLst>
          </p:cNvPr>
          <p:cNvSpPr>
            <a:spLocks noGrp="1"/>
          </p:cNvSpPr>
          <p:nvPr>
            <p:ph type="dt" sz="half" idx="10"/>
          </p:nvPr>
        </p:nvSpPr>
        <p:spPr/>
        <p:txBody>
          <a:bodyPr/>
          <a:lstStyle/>
          <a:p>
            <a:fld id="{CF078B97-0146-FF4B-9BB6-BD02E30CAA2D}" type="datetimeFigureOut">
              <a:rPr lang="en-US" smtClean="0"/>
              <a:t>2/23/22</a:t>
            </a:fld>
            <a:endParaRPr lang="en-US"/>
          </a:p>
        </p:txBody>
      </p:sp>
      <p:sp>
        <p:nvSpPr>
          <p:cNvPr id="5" name="Footer Placeholder 4">
            <a:extLst>
              <a:ext uri="{FF2B5EF4-FFF2-40B4-BE49-F238E27FC236}">
                <a16:creationId xmlns:a16="http://schemas.microsoft.com/office/drawing/2014/main" id="{997DC1A3-CF89-EB44-8C7A-0478A4EA18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AB5591-2B3E-DB47-BEE8-30356B54F97A}"/>
              </a:ext>
            </a:extLst>
          </p:cNvPr>
          <p:cNvSpPr>
            <a:spLocks noGrp="1"/>
          </p:cNvSpPr>
          <p:nvPr>
            <p:ph type="sldNum" sz="quarter" idx="12"/>
          </p:nvPr>
        </p:nvSpPr>
        <p:spPr/>
        <p:txBody>
          <a:bodyPr/>
          <a:lstStyle/>
          <a:p>
            <a:fld id="{063C75BB-0B53-234E-9A06-AA315F8D7EC3}" type="slidenum">
              <a:rPr lang="en-US" smtClean="0"/>
              <a:t>‹#›</a:t>
            </a:fld>
            <a:endParaRPr lang="en-US"/>
          </a:p>
        </p:txBody>
      </p:sp>
    </p:spTree>
    <p:extLst>
      <p:ext uri="{BB962C8B-B14F-4D97-AF65-F5344CB8AC3E}">
        <p14:creationId xmlns:p14="http://schemas.microsoft.com/office/powerpoint/2010/main" val="35957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5D76F-767C-B14B-93EF-96B58B171C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4D98FF-248B-7646-87B4-EB5A117172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968E10-B030-0346-8853-8A0DB12FAAB2}"/>
              </a:ext>
            </a:extLst>
          </p:cNvPr>
          <p:cNvSpPr>
            <a:spLocks noGrp="1"/>
          </p:cNvSpPr>
          <p:nvPr>
            <p:ph type="dt" sz="half" idx="10"/>
          </p:nvPr>
        </p:nvSpPr>
        <p:spPr/>
        <p:txBody>
          <a:bodyPr/>
          <a:lstStyle/>
          <a:p>
            <a:fld id="{CF078B97-0146-FF4B-9BB6-BD02E30CAA2D}" type="datetimeFigureOut">
              <a:rPr lang="en-US" smtClean="0"/>
              <a:t>2/23/22</a:t>
            </a:fld>
            <a:endParaRPr lang="en-US"/>
          </a:p>
        </p:txBody>
      </p:sp>
      <p:sp>
        <p:nvSpPr>
          <p:cNvPr id="5" name="Footer Placeholder 4">
            <a:extLst>
              <a:ext uri="{FF2B5EF4-FFF2-40B4-BE49-F238E27FC236}">
                <a16:creationId xmlns:a16="http://schemas.microsoft.com/office/drawing/2014/main" id="{492C0382-F081-224C-BC97-435C7D97C6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52FAB6-3E9C-F44B-95B3-0B72EF555095}"/>
              </a:ext>
            </a:extLst>
          </p:cNvPr>
          <p:cNvSpPr>
            <a:spLocks noGrp="1"/>
          </p:cNvSpPr>
          <p:nvPr>
            <p:ph type="sldNum" sz="quarter" idx="12"/>
          </p:nvPr>
        </p:nvSpPr>
        <p:spPr/>
        <p:txBody>
          <a:bodyPr/>
          <a:lstStyle/>
          <a:p>
            <a:fld id="{063C75BB-0B53-234E-9A06-AA315F8D7EC3}" type="slidenum">
              <a:rPr lang="en-US" smtClean="0"/>
              <a:t>‹#›</a:t>
            </a:fld>
            <a:endParaRPr lang="en-US"/>
          </a:p>
        </p:txBody>
      </p:sp>
    </p:spTree>
    <p:extLst>
      <p:ext uri="{BB962C8B-B14F-4D97-AF65-F5344CB8AC3E}">
        <p14:creationId xmlns:p14="http://schemas.microsoft.com/office/powerpoint/2010/main" val="2911610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B2B78-4694-544F-BBD9-E9C6B62047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4A8DA7-B3B0-784E-99F9-E6F01567A5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1F5EF0-1400-AF4F-8BFA-8CDC31B499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6AD7A9-2AA5-264B-ACF8-4F4285D2FD86}"/>
              </a:ext>
            </a:extLst>
          </p:cNvPr>
          <p:cNvSpPr>
            <a:spLocks noGrp="1"/>
          </p:cNvSpPr>
          <p:nvPr>
            <p:ph type="dt" sz="half" idx="10"/>
          </p:nvPr>
        </p:nvSpPr>
        <p:spPr/>
        <p:txBody>
          <a:bodyPr/>
          <a:lstStyle/>
          <a:p>
            <a:fld id="{CF078B97-0146-FF4B-9BB6-BD02E30CAA2D}" type="datetimeFigureOut">
              <a:rPr lang="en-US" smtClean="0"/>
              <a:t>2/23/22</a:t>
            </a:fld>
            <a:endParaRPr lang="en-US"/>
          </a:p>
        </p:txBody>
      </p:sp>
      <p:sp>
        <p:nvSpPr>
          <p:cNvPr id="6" name="Footer Placeholder 5">
            <a:extLst>
              <a:ext uri="{FF2B5EF4-FFF2-40B4-BE49-F238E27FC236}">
                <a16:creationId xmlns:a16="http://schemas.microsoft.com/office/drawing/2014/main" id="{FA6473E5-97B0-5149-9C51-00EB096DEC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4077DD-E90A-0B4B-AB7E-31CE687B8A8F}"/>
              </a:ext>
            </a:extLst>
          </p:cNvPr>
          <p:cNvSpPr>
            <a:spLocks noGrp="1"/>
          </p:cNvSpPr>
          <p:nvPr>
            <p:ph type="sldNum" sz="quarter" idx="12"/>
          </p:nvPr>
        </p:nvSpPr>
        <p:spPr/>
        <p:txBody>
          <a:bodyPr/>
          <a:lstStyle/>
          <a:p>
            <a:fld id="{063C75BB-0B53-234E-9A06-AA315F8D7EC3}" type="slidenum">
              <a:rPr lang="en-US" smtClean="0"/>
              <a:t>‹#›</a:t>
            </a:fld>
            <a:endParaRPr lang="en-US"/>
          </a:p>
        </p:txBody>
      </p:sp>
    </p:spTree>
    <p:extLst>
      <p:ext uri="{BB962C8B-B14F-4D97-AF65-F5344CB8AC3E}">
        <p14:creationId xmlns:p14="http://schemas.microsoft.com/office/powerpoint/2010/main" val="850587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DF6F5-38C6-3143-81A9-F958CC4072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C8A943-88C3-2B4F-BD3A-29B1C601E0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A6F58A-5D2C-A048-9429-2C3DAEA044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B83705-62BD-B842-B37B-1951CD7C31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9875FF-566E-334B-B26D-DEE89E4CD7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AE7F21-6B35-CE48-BB96-0F86DBFD4C2E}"/>
              </a:ext>
            </a:extLst>
          </p:cNvPr>
          <p:cNvSpPr>
            <a:spLocks noGrp="1"/>
          </p:cNvSpPr>
          <p:nvPr>
            <p:ph type="dt" sz="half" idx="10"/>
          </p:nvPr>
        </p:nvSpPr>
        <p:spPr/>
        <p:txBody>
          <a:bodyPr/>
          <a:lstStyle/>
          <a:p>
            <a:fld id="{CF078B97-0146-FF4B-9BB6-BD02E30CAA2D}" type="datetimeFigureOut">
              <a:rPr lang="en-US" smtClean="0"/>
              <a:t>2/23/22</a:t>
            </a:fld>
            <a:endParaRPr lang="en-US"/>
          </a:p>
        </p:txBody>
      </p:sp>
      <p:sp>
        <p:nvSpPr>
          <p:cNvPr id="8" name="Footer Placeholder 7">
            <a:extLst>
              <a:ext uri="{FF2B5EF4-FFF2-40B4-BE49-F238E27FC236}">
                <a16:creationId xmlns:a16="http://schemas.microsoft.com/office/drawing/2014/main" id="{554AE016-5664-594E-B927-AE3B587E97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B3BEF9-278D-B344-BEA5-3BB538123661}"/>
              </a:ext>
            </a:extLst>
          </p:cNvPr>
          <p:cNvSpPr>
            <a:spLocks noGrp="1"/>
          </p:cNvSpPr>
          <p:nvPr>
            <p:ph type="sldNum" sz="quarter" idx="12"/>
          </p:nvPr>
        </p:nvSpPr>
        <p:spPr/>
        <p:txBody>
          <a:bodyPr/>
          <a:lstStyle/>
          <a:p>
            <a:fld id="{063C75BB-0B53-234E-9A06-AA315F8D7EC3}" type="slidenum">
              <a:rPr lang="en-US" smtClean="0"/>
              <a:t>‹#›</a:t>
            </a:fld>
            <a:endParaRPr lang="en-US"/>
          </a:p>
        </p:txBody>
      </p:sp>
    </p:spTree>
    <p:extLst>
      <p:ext uri="{BB962C8B-B14F-4D97-AF65-F5344CB8AC3E}">
        <p14:creationId xmlns:p14="http://schemas.microsoft.com/office/powerpoint/2010/main" val="779160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91029-1348-B644-9BBB-0A228C8EC2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90DF17-3800-4544-AEA3-24CF4C71B352}"/>
              </a:ext>
            </a:extLst>
          </p:cNvPr>
          <p:cNvSpPr>
            <a:spLocks noGrp="1"/>
          </p:cNvSpPr>
          <p:nvPr>
            <p:ph type="dt" sz="half" idx="10"/>
          </p:nvPr>
        </p:nvSpPr>
        <p:spPr/>
        <p:txBody>
          <a:bodyPr/>
          <a:lstStyle/>
          <a:p>
            <a:fld id="{CF078B97-0146-FF4B-9BB6-BD02E30CAA2D}" type="datetimeFigureOut">
              <a:rPr lang="en-US" smtClean="0"/>
              <a:t>2/23/22</a:t>
            </a:fld>
            <a:endParaRPr lang="en-US"/>
          </a:p>
        </p:txBody>
      </p:sp>
      <p:sp>
        <p:nvSpPr>
          <p:cNvPr id="4" name="Footer Placeholder 3">
            <a:extLst>
              <a:ext uri="{FF2B5EF4-FFF2-40B4-BE49-F238E27FC236}">
                <a16:creationId xmlns:a16="http://schemas.microsoft.com/office/drawing/2014/main" id="{4C876EAF-39F7-FF4F-AF63-22FCFAF078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F0E4BE-6D54-F540-80BD-B9024402238A}"/>
              </a:ext>
            </a:extLst>
          </p:cNvPr>
          <p:cNvSpPr>
            <a:spLocks noGrp="1"/>
          </p:cNvSpPr>
          <p:nvPr>
            <p:ph type="sldNum" sz="quarter" idx="12"/>
          </p:nvPr>
        </p:nvSpPr>
        <p:spPr/>
        <p:txBody>
          <a:bodyPr/>
          <a:lstStyle/>
          <a:p>
            <a:fld id="{063C75BB-0B53-234E-9A06-AA315F8D7EC3}" type="slidenum">
              <a:rPr lang="en-US" smtClean="0"/>
              <a:t>‹#›</a:t>
            </a:fld>
            <a:endParaRPr lang="en-US"/>
          </a:p>
        </p:txBody>
      </p:sp>
    </p:spTree>
    <p:extLst>
      <p:ext uri="{BB962C8B-B14F-4D97-AF65-F5344CB8AC3E}">
        <p14:creationId xmlns:p14="http://schemas.microsoft.com/office/powerpoint/2010/main" val="885186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E0FACE-4DF6-624F-A999-8E47BEAE73E5}"/>
              </a:ext>
            </a:extLst>
          </p:cNvPr>
          <p:cNvSpPr>
            <a:spLocks noGrp="1"/>
          </p:cNvSpPr>
          <p:nvPr>
            <p:ph type="dt" sz="half" idx="10"/>
          </p:nvPr>
        </p:nvSpPr>
        <p:spPr/>
        <p:txBody>
          <a:bodyPr/>
          <a:lstStyle/>
          <a:p>
            <a:fld id="{CF078B97-0146-FF4B-9BB6-BD02E30CAA2D}" type="datetimeFigureOut">
              <a:rPr lang="en-US" smtClean="0"/>
              <a:t>2/23/22</a:t>
            </a:fld>
            <a:endParaRPr lang="en-US"/>
          </a:p>
        </p:txBody>
      </p:sp>
      <p:sp>
        <p:nvSpPr>
          <p:cNvPr id="3" name="Footer Placeholder 2">
            <a:extLst>
              <a:ext uri="{FF2B5EF4-FFF2-40B4-BE49-F238E27FC236}">
                <a16:creationId xmlns:a16="http://schemas.microsoft.com/office/drawing/2014/main" id="{1AB7C498-78F0-3B43-B415-C702D69462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7CA1DD-D1FA-004F-B6EA-549EE387A060}"/>
              </a:ext>
            </a:extLst>
          </p:cNvPr>
          <p:cNvSpPr>
            <a:spLocks noGrp="1"/>
          </p:cNvSpPr>
          <p:nvPr>
            <p:ph type="sldNum" sz="quarter" idx="12"/>
          </p:nvPr>
        </p:nvSpPr>
        <p:spPr/>
        <p:txBody>
          <a:bodyPr/>
          <a:lstStyle/>
          <a:p>
            <a:fld id="{063C75BB-0B53-234E-9A06-AA315F8D7EC3}" type="slidenum">
              <a:rPr lang="en-US" smtClean="0"/>
              <a:t>‹#›</a:t>
            </a:fld>
            <a:endParaRPr lang="en-US"/>
          </a:p>
        </p:txBody>
      </p:sp>
    </p:spTree>
    <p:extLst>
      <p:ext uri="{BB962C8B-B14F-4D97-AF65-F5344CB8AC3E}">
        <p14:creationId xmlns:p14="http://schemas.microsoft.com/office/powerpoint/2010/main" val="1602752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49811-AF69-B042-905D-39038EB07D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F64877-89B6-4740-8104-9E2DB47379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759CFF-8E8F-F847-8E98-7BBF409BE3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DCE426-254E-A64B-AE40-12C9C2C5AF5C}"/>
              </a:ext>
            </a:extLst>
          </p:cNvPr>
          <p:cNvSpPr>
            <a:spLocks noGrp="1"/>
          </p:cNvSpPr>
          <p:nvPr>
            <p:ph type="dt" sz="half" idx="10"/>
          </p:nvPr>
        </p:nvSpPr>
        <p:spPr/>
        <p:txBody>
          <a:bodyPr/>
          <a:lstStyle/>
          <a:p>
            <a:fld id="{CF078B97-0146-FF4B-9BB6-BD02E30CAA2D}" type="datetimeFigureOut">
              <a:rPr lang="en-US" smtClean="0"/>
              <a:t>2/23/22</a:t>
            </a:fld>
            <a:endParaRPr lang="en-US"/>
          </a:p>
        </p:txBody>
      </p:sp>
      <p:sp>
        <p:nvSpPr>
          <p:cNvPr id="6" name="Footer Placeholder 5">
            <a:extLst>
              <a:ext uri="{FF2B5EF4-FFF2-40B4-BE49-F238E27FC236}">
                <a16:creationId xmlns:a16="http://schemas.microsoft.com/office/drawing/2014/main" id="{2DDC6952-E2A6-9648-9D15-FCA6A4DFE1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50A51E-FF1C-F34B-A6A9-A98FAE5291E7}"/>
              </a:ext>
            </a:extLst>
          </p:cNvPr>
          <p:cNvSpPr>
            <a:spLocks noGrp="1"/>
          </p:cNvSpPr>
          <p:nvPr>
            <p:ph type="sldNum" sz="quarter" idx="12"/>
          </p:nvPr>
        </p:nvSpPr>
        <p:spPr/>
        <p:txBody>
          <a:bodyPr/>
          <a:lstStyle/>
          <a:p>
            <a:fld id="{063C75BB-0B53-234E-9A06-AA315F8D7EC3}" type="slidenum">
              <a:rPr lang="en-US" smtClean="0"/>
              <a:t>‹#›</a:t>
            </a:fld>
            <a:endParaRPr lang="en-US"/>
          </a:p>
        </p:txBody>
      </p:sp>
    </p:spTree>
    <p:extLst>
      <p:ext uri="{BB962C8B-B14F-4D97-AF65-F5344CB8AC3E}">
        <p14:creationId xmlns:p14="http://schemas.microsoft.com/office/powerpoint/2010/main" val="3122195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19453-DC6D-2440-B55B-95A9902DB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47B99E-7C4F-5546-BA82-C8EC22327F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01401B-CCB0-6945-A6F8-66252B8BD0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F0BFDC-77AC-6C44-A44E-688D3F29D8DF}"/>
              </a:ext>
            </a:extLst>
          </p:cNvPr>
          <p:cNvSpPr>
            <a:spLocks noGrp="1"/>
          </p:cNvSpPr>
          <p:nvPr>
            <p:ph type="dt" sz="half" idx="10"/>
          </p:nvPr>
        </p:nvSpPr>
        <p:spPr/>
        <p:txBody>
          <a:bodyPr/>
          <a:lstStyle/>
          <a:p>
            <a:fld id="{CF078B97-0146-FF4B-9BB6-BD02E30CAA2D}" type="datetimeFigureOut">
              <a:rPr lang="en-US" smtClean="0"/>
              <a:t>2/23/22</a:t>
            </a:fld>
            <a:endParaRPr lang="en-US"/>
          </a:p>
        </p:txBody>
      </p:sp>
      <p:sp>
        <p:nvSpPr>
          <p:cNvPr id="6" name="Footer Placeholder 5">
            <a:extLst>
              <a:ext uri="{FF2B5EF4-FFF2-40B4-BE49-F238E27FC236}">
                <a16:creationId xmlns:a16="http://schemas.microsoft.com/office/drawing/2014/main" id="{6BE7185D-9B94-924A-A66C-CF71153AB7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7CBFC3-AFAE-7C48-BD92-5A19E1D9A8E6}"/>
              </a:ext>
            </a:extLst>
          </p:cNvPr>
          <p:cNvSpPr>
            <a:spLocks noGrp="1"/>
          </p:cNvSpPr>
          <p:nvPr>
            <p:ph type="sldNum" sz="quarter" idx="12"/>
          </p:nvPr>
        </p:nvSpPr>
        <p:spPr/>
        <p:txBody>
          <a:bodyPr/>
          <a:lstStyle/>
          <a:p>
            <a:fld id="{063C75BB-0B53-234E-9A06-AA315F8D7EC3}" type="slidenum">
              <a:rPr lang="en-US" smtClean="0"/>
              <a:t>‹#›</a:t>
            </a:fld>
            <a:endParaRPr lang="en-US"/>
          </a:p>
        </p:txBody>
      </p:sp>
    </p:spTree>
    <p:extLst>
      <p:ext uri="{BB962C8B-B14F-4D97-AF65-F5344CB8AC3E}">
        <p14:creationId xmlns:p14="http://schemas.microsoft.com/office/powerpoint/2010/main" val="2886875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EEE5C0-633F-404F-B647-59A969292C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66B62A-572B-7A4B-B2D3-8D490C5462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5F7E07-1A61-A24D-8E1F-5AF4D442F2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078B97-0146-FF4B-9BB6-BD02E30CAA2D}" type="datetimeFigureOut">
              <a:rPr lang="en-US" smtClean="0"/>
              <a:t>2/23/22</a:t>
            </a:fld>
            <a:endParaRPr lang="en-US"/>
          </a:p>
        </p:txBody>
      </p:sp>
      <p:sp>
        <p:nvSpPr>
          <p:cNvPr id="5" name="Footer Placeholder 4">
            <a:extLst>
              <a:ext uri="{FF2B5EF4-FFF2-40B4-BE49-F238E27FC236}">
                <a16:creationId xmlns:a16="http://schemas.microsoft.com/office/drawing/2014/main" id="{C4C36A66-A5A4-6141-852B-56DA58A5AA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DFAAAE-0E4F-3145-9A99-B383E9F30D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3C75BB-0B53-234E-9A06-AA315F8D7EC3}" type="slidenum">
              <a:rPr lang="en-US" smtClean="0"/>
              <a:t>‹#›</a:t>
            </a:fld>
            <a:endParaRPr lang="en-US"/>
          </a:p>
        </p:txBody>
      </p:sp>
    </p:spTree>
    <p:extLst>
      <p:ext uri="{BB962C8B-B14F-4D97-AF65-F5344CB8AC3E}">
        <p14:creationId xmlns:p14="http://schemas.microsoft.com/office/powerpoint/2010/main" val="906223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00.bin"/><Relationship Id="rId13" Type="http://schemas.openxmlformats.org/officeDocument/2006/relationships/image" Target="../media/image42.emf"/><Relationship Id="rId3" Type="http://schemas.openxmlformats.org/officeDocument/2006/relationships/notesSlide" Target="../notesSlides/notesSlide8.xml"/><Relationship Id="rId7" Type="http://schemas.openxmlformats.org/officeDocument/2006/relationships/image" Target="../media/image39.emf"/><Relationship Id="rId12" Type="http://schemas.openxmlformats.org/officeDocument/2006/relationships/oleObject" Target="../embeddings/oleObject102.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99.bin"/><Relationship Id="rId11" Type="http://schemas.openxmlformats.org/officeDocument/2006/relationships/image" Target="../media/image41.emf"/><Relationship Id="rId5" Type="http://schemas.openxmlformats.org/officeDocument/2006/relationships/image" Target="../media/image38.emf"/><Relationship Id="rId10" Type="http://schemas.openxmlformats.org/officeDocument/2006/relationships/oleObject" Target="../embeddings/oleObject101.bin"/><Relationship Id="rId4" Type="http://schemas.openxmlformats.org/officeDocument/2006/relationships/oleObject" Target="../embeddings/oleObject98.bin"/><Relationship Id="rId9" Type="http://schemas.openxmlformats.org/officeDocument/2006/relationships/image" Target="../media/image40.e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05.bin"/><Relationship Id="rId13" Type="http://schemas.openxmlformats.org/officeDocument/2006/relationships/image" Target="../media/image46.emf"/><Relationship Id="rId18" Type="http://schemas.openxmlformats.org/officeDocument/2006/relationships/oleObject" Target="../embeddings/oleObject110.bin"/><Relationship Id="rId3" Type="http://schemas.openxmlformats.org/officeDocument/2006/relationships/notesSlide" Target="../notesSlides/notesSlide9.xml"/><Relationship Id="rId21" Type="http://schemas.openxmlformats.org/officeDocument/2006/relationships/image" Target="../media/image50.emf"/><Relationship Id="rId7" Type="http://schemas.openxmlformats.org/officeDocument/2006/relationships/image" Target="../media/image35.emf"/><Relationship Id="rId12" Type="http://schemas.openxmlformats.org/officeDocument/2006/relationships/oleObject" Target="../embeddings/oleObject107.bin"/><Relationship Id="rId17" Type="http://schemas.openxmlformats.org/officeDocument/2006/relationships/image" Target="../media/image48.emf"/><Relationship Id="rId2" Type="http://schemas.openxmlformats.org/officeDocument/2006/relationships/slideLayout" Target="../slideLayouts/slideLayout2.xml"/><Relationship Id="rId16" Type="http://schemas.openxmlformats.org/officeDocument/2006/relationships/oleObject" Target="../embeddings/oleObject109.bin"/><Relationship Id="rId20" Type="http://schemas.openxmlformats.org/officeDocument/2006/relationships/oleObject" Target="../embeddings/oleObject111.bin"/><Relationship Id="rId1" Type="http://schemas.openxmlformats.org/officeDocument/2006/relationships/vmlDrawing" Target="../drawings/vmlDrawing11.vml"/><Relationship Id="rId6" Type="http://schemas.openxmlformats.org/officeDocument/2006/relationships/oleObject" Target="../embeddings/oleObject104.bin"/><Relationship Id="rId11" Type="http://schemas.openxmlformats.org/officeDocument/2006/relationships/image" Target="../media/image45.emf"/><Relationship Id="rId5" Type="http://schemas.openxmlformats.org/officeDocument/2006/relationships/image" Target="../media/image43.emf"/><Relationship Id="rId15" Type="http://schemas.openxmlformats.org/officeDocument/2006/relationships/image" Target="../media/image47.emf"/><Relationship Id="rId10" Type="http://schemas.openxmlformats.org/officeDocument/2006/relationships/oleObject" Target="../embeddings/oleObject106.bin"/><Relationship Id="rId19" Type="http://schemas.openxmlformats.org/officeDocument/2006/relationships/image" Target="../media/image49.emf"/><Relationship Id="rId4" Type="http://schemas.openxmlformats.org/officeDocument/2006/relationships/oleObject" Target="../embeddings/oleObject103.bin"/><Relationship Id="rId9" Type="http://schemas.openxmlformats.org/officeDocument/2006/relationships/image" Target="../media/image44.emf"/><Relationship Id="rId14" Type="http://schemas.openxmlformats.org/officeDocument/2006/relationships/oleObject" Target="../embeddings/oleObject108.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14.bin"/><Relationship Id="rId3" Type="http://schemas.openxmlformats.org/officeDocument/2006/relationships/notesSlide" Target="../notesSlides/notesSlide10.xml"/><Relationship Id="rId7" Type="http://schemas.openxmlformats.org/officeDocument/2006/relationships/image" Target="../media/image52.emf"/><Relationship Id="rId12" Type="http://schemas.openxmlformats.org/officeDocument/2006/relationships/oleObject" Target="../embeddings/oleObject116.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113.bin"/><Relationship Id="rId11" Type="http://schemas.openxmlformats.org/officeDocument/2006/relationships/image" Target="../media/image47.emf"/><Relationship Id="rId5" Type="http://schemas.openxmlformats.org/officeDocument/2006/relationships/image" Target="../media/image51.emf"/><Relationship Id="rId10" Type="http://schemas.openxmlformats.org/officeDocument/2006/relationships/oleObject" Target="../embeddings/oleObject115.bin"/><Relationship Id="rId4" Type="http://schemas.openxmlformats.org/officeDocument/2006/relationships/oleObject" Target="../embeddings/oleObject112.bin"/><Relationship Id="rId9" Type="http://schemas.openxmlformats.org/officeDocument/2006/relationships/image" Target="../media/image53.e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19.bin"/><Relationship Id="rId3" Type="http://schemas.openxmlformats.org/officeDocument/2006/relationships/notesSlide" Target="../notesSlides/notesSlide11.xml"/><Relationship Id="rId7" Type="http://schemas.openxmlformats.org/officeDocument/2006/relationships/image" Target="../media/image55.e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118.bin"/><Relationship Id="rId5" Type="http://schemas.openxmlformats.org/officeDocument/2006/relationships/image" Target="../media/image54.emf"/><Relationship Id="rId4" Type="http://schemas.openxmlformats.org/officeDocument/2006/relationships/oleObject" Target="../embeddings/oleObject117.bin"/><Relationship Id="rId9" Type="http://schemas.openxmlformats.org/officeDocument/2006/relationships/image" Target="../media/image56.e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22.bin"/><Relationship Id="rId3" Type="http://schemas.openxmlformats.org/officeDocument/2006/relationships/notesSlide" Target="../notesSlides/notesSlide12.xml"/><Relationship Id="rId7" Type="http://schemas.openxmlformats.org/officeDocument/2006/relationships/image" Target="../media/image58.emf"/><Relationship Id="rId12" Type="http://schemas.openxmlformats.org/officeDocument/2006/relationships/oleObject" Target="../embeddings/oleObject124.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121.bin"/><Relationship Id="rId11" Type="http://schemas.openxmlformats.org/officeDocument/2006/relationships/image" Target="../media/image60.emf"/><Relationship Id="rId5" Type="http://schemas.openxmlformats.org/officeDocument/2006/relationships/image" Target="../media/image57.emf"/><Relationship Id="rId10" Type="http://schemas.openxmlformats.org/officeDocument/2006/relationships/oleObject" Target="../embeddings/oleObject123.bin"/><Relationship Id="rId4" Type="http://schemas.openxmlformats.org/officeDocument/2006/relationships/oleObject" Target="../embeddings/oleObject120.bin"/><Relationship Id="rId9" Type="http://schemas.openxmlformats.org/officeDocument/2006/relationships/image" Target="../media/image59.e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27.bin"/><Relationship Id="rId13" Type="http://schemas.openxmlformats.org/officeDocument/2006/relationships/image" Target="../media/image65.emf"/><Relationship Id="rId3" Type="http://schemas.openxmlformats.org/officeDocument/2006/relationships/notesSlide" Target="../notesSlides/notesSlide13.xml"/><Relationship Id="rId7" Type="http://schemas.openxmlformats.org/officeDocument/2006/relationships/image" Target="../media/image62.emf"/><Relationship Id="rId12" Type="http://schemas.openxmlformats.org/officeDocument/2006/relationships/oleObject" Target="../embeddings/oleObject129.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126.bin"/><Relationship Id="rId11" Type="http://schemas.openxmlformats.org/officeDocument/2006/relationships/image" Target="../media/image64.emf"/><Relationship Id="rId5" Type="http://schemas.openxmlformats.org/officeDocument/2006/relationships/image" Target="../media/image61.emf"/><Relationship Id="rId10" Type="http://schemas.openxmlformats.org/officeDocument/2006/relationships/oleObject" Target="../embeddings/oleObject128.bin"/><Relationship Id="rId4" Type="http://schemas.openxmlformats.org/officeDocument/2006/relationships/oleObject" Target="../embeddings/oleObject125.bin"/><Relationship Id="rId9" Type="http://schemas.openxmlformats.org/officeDocument/2006/relationships/image" Target="../media/image63.e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32.bin"/><Relationship Id="rId13" Type="http://schemas.openxmlformats.org/officeDocument/2006/relationships/image" Target="../media/image70.emf"/><Relationship Id="rId18" Type="http://schemas.openxmlformats.org/officeDocument/2006/relationships/oleObject" Target="../embeddings/oleObject137.bin"/><Relationship Id="rId26" Type="http://schemas.openxmlformats.org/officeDocument/2006/relationships/oleObject" Target="../embeddings/oleObject141.bin"/><Relationship Id="rId3" Type="http://schemas.openxmlformats.org/officeDocument/2006/relationships/notesSlide" Target="../notesSlides/notesSlide14.xml"/><Relationship Id="rId21" Type="http://schemas.openxmlformats.org/officeDocument/2006/relationships/image" Target="../media/image74.emf"/><Relationship Id="rId7" Type="http://schemas.openxmlformats.org/officeDocument/2006/relationships/image" Target="../media/image67.emf"/><Relationship Id="rId12" Type="http://schemas.openxmlformats.org/officeDocument/2006/relationships/oleObject" Target="../embeddings/oleObject134.bin"/><Relationship Id="rId17" Type="http://schemas.openxmlformats.org/officeDocument/2006/relationships/image" Target="../media/image72.emf"/><Relationship Id="rId25" Type="http://schemas.openxmlformats.org/officeDocument/2006/relationships/image" Target="../media/image76.emf"/><Relationship Id="rId2" Type="http://schemas.openxmlformats.org/officeDocument/2006/relationships/slideLayout" Target="../slideLayouts/slideLayout2.xml"/><Relationship Id="rId16" Type="http://schemas.openxmlformats.org/officeDocument/2006/relationships/oleObject" Target="../embeddings/oleObject136.bin"/><Relationship Id="rId20" Type="http://schemas.openxmlformats.org/officeDocument/2006/relationships/oleObject" Target="../embeddings/oleObject138.bin"/><Relationship Id="rId1" Type="http://schemas.openxmlformats.org/officeDocument/2006/relationships/vmlDrawing" Target="../drawings/vmlDrawing16.vml"/><Relationship Id="rId6" Type="http://schemas.openxmlformats.org/officeDocument/2006/relationships/oleObject" Target="../embeddings/oleObject131.bin"/><Relationship Id="rId11" Type="http://schemas.openxmlformats.org/officeDocument/2006/relationships/image" Target="../media/image69.emf"/><Relationship Id="rId24" Type="http://schemas.openxmlformats.org/officeDocument/2006/relationships/oleObject" Target="../embeddings/oleObject140.bin"/><Relationship Id="rId5" Type="http://schemas.openxmlformats.org/officeDocument/2006/relationships/image" Target="../media/image66.emf"/><Relationship Id="rId15" Type="http://schemas.openxmlformats.org/officeDocument/2006/relationships/image" Target="../media/image71.emf"/><Relationship Id="rId23" Type="http://schemas.openxmlformats.org/officeDocument/2006/relationships/image" Target="../media/image75.emf"/><Relationship Id="rId28" Type="http://schemas.openxmlformats.org/officeDocument/2006/relationships/oleObject" Target="../embeddings/oleObject142.bin"/><Relationship Id="rId10" Type="http://schemas.openxmlformats.org/officeDocument/2006/relationships/oleObject" Target="../embeddings/oleObject133.bin"/><Relationship Id="rId19" Type="http://schemas.openxmlformats.org/officeDocument/2006/relationships/image" Target="../media/image73.emf"/><Relationship Id="rId4" Type="http://schemas.openxmlformats.org/officeDocument/2006/relationships/oleObject" Target="../embeddings/oleObject130.bin"/><Relationship Id="rId9" Type="http://schemas.openxmlformats.org/officeDocument/2006/relationships/image" Target="../media/image68.emf"/><Relationship Id="rId14" Type="http://schemas.openxmlformats.org/officeDocument/2006/relationships/oleObject" Target="../embeddings/oleObject135.bin"/><Relationship Id="rId22" Type="http://schemas.openxmlformats.org/officeDocument/2006/relationships/oleObject" Target="../embeddings/oleObject139.bin"/><Relationship Id="rId27" Type="http://schemas.openxmlformats.org/officeDocument/2006/relationships/image" Target="../media/image77.e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45.bin"/><Relationship Id="rId13" Type="http://schemas.openxmlformats.org/officeDocument/2006/relationships/image" Target="../media/image17.emf"/><Relationship Id="rId18" Type="http://schemas.openxmlformats.org/officeDocument/2006/relationships/oleObject" Target="../embeddings/oleObject150.bin"/><Relationship Id="rId26" Type="http://schemas.openxmlformats.org/officeDocument/2006/relationships/oleObject" Target="../embeddings/oleObject155.bin"/><Relationship Id="rId3" Type="http://schemas.openxmlformats.org/officeDocument/2006/relationships/notesSlide" Target="../notesSlides/notesSlide15.xml"/><Relationship Id="rId21" Type="http://schemas.openxmlformats.org/officeDocument/2006/relationships/image" Target="../media/image28.emf"/><Relationship Id="rId7" Type="http://schemas.openxmlformats.org/officeDocument/2006/relationships/image" Target="../media/image14.emf"/><Relationship Id="rId12" Type="http://schemas.openxmlformats.org/officeDocument/2006/relationships/oleObject" Target="../embeddings/oleObject147.bin"/><Relationship Id="rId17" Type="http://schemas.openxmlformats.org/officeDocument/2006/relationships/image" Target="../media/image22.emf"/><Relationship Id="rId25" Type="http://schemas.openxmlformats.org/officeDocument/2006/relationships/oleObject" Target="../embeddings/oleObject154.bin"/><Relationship Id="rId2" Type="http://schemas.openxmlformats.org/officeDocument/2006/relationships/slideLayout" Target="../slideLayouts/slideLayout2.xml"/><Relationship Id="rId16" Type="http://schemas.openxmlformats.org/officeDocument/2006/relationships/oleObject" Target="../embeddings/oleObject149.bin"/><Relationship Id="rId20" Type="http://schemas.openxmlformats.org/officeDocument/2006/relationships/oleObject" Target="../embeddings/oleObject151.bin"/><Relationship Id="rId29" Type="http://schemas.openxmlformats.org/officeDocument/2006/relationships/image" Target="../media/image23.emf"/><Relationship Id="rId1" Type="http://schemas.openxmlformats.org/officeDocument/2006/relationships/vmlDrawing" Target="../drawings/vmlDrawing17.vml"/><Relationship Id="rId6" Type="http://schemas.openxmlformats.org/officeDocument/2006/relationships/oleObject" Target="../embeddings/oleObject144.bin"/><Relationship Id="rId11" Type="http://schemas.openxmlformats.org/officeDocument/2006/relationships/image" Target="../media/image16.emf"/><Relationship Id="rId24" Type="http://schemas.openxmlformats.org/officeDocument/2006/relationships/oleObject" Target="../embeddings/oleObject153.bin"/><Relationship Id="rId5" Type="http://schemas.openxmlformats.org/officeDocument/2006/relationships/image" Target="../media/image13.emf"/><Relationship Id="rId15" Type="http://schemas.openxmlformats.org/officeDocument/2006/relationships/image" Target="../media/image21.emf"/><Relationship Id="rId23" Type="http://schemas.openxmlformats.org/officeDocument/2006/relationships/image" Target="../media/image78.emf"/><Relationship Id="rId28" Type="http://schemas.openxmlformats.org/officeDocument/2006/relationships/oleObject" Target="../embeddings/oleObject157.bin"/><Relationship Id="rId10" Type="http://schemas.openxmlformats.org/officeDocument/2006/relationships/oleObject" Target="../embeddings/oleObject146.bin"/><Relationship Id="rId19" Type="http://schemas.openxmlformats.org/officeDocument/2006/relationships/image" Target="../media/image27.emf"/><Relationship Id="rId4" Type="http://schemas.openxmlformats.org/officeDocument/2006/relationships/oleObject" Target="../embeddings/oleObject143.bin"/><Relationship Id="rId9" Type="http://schemas.openxmlformats.org/officeDocument/2006/relationships/image" Target="../media/image15.emf"/><Relationship Id="rId14" Type="http://schemas.openxmlformats.org/officeDocument/2006/relationships/oleObject" Target="../embeddings/oleObject148.bin"/><Relationship Id="rId22" Type="http://schemas.openxmlformats.org/officeDocument/2006/relationships/oleObject" Target="../embeddings/oleObject152.bin"/><Relationship Id="rId27" Type="http://schemas.openxmlformats.org/officeDocument/2006/relationships/oleObject" Target="../embeddings/oleObject156.bin"/><Relationship Id="rId30" Type="http://schemas.openxmlformats.org/officeDocument/2006/relationships/oleObject" Target="../embeddings/oleObject158.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61.bin"/><Relationship Id="rId13" Type="http://schemas.openxmlformats.org/officeDocument/2006/relationships/image" Target="../media/image17.emf"/><Relationship Id="rId18" Type="http://schemas.openxmlformats.org/officeDocument/2006/relationships/oleObject" Target="../embeddings/oleObject166.bin"/><Relationship Id="rId3" Type="http://schemas.openxmlformats.org/officeDocument/2006/relationships/notesSlide" Target="../notesSlides/notesSlide16.xml"/><Relationship Id="rId21" Type="http://schemas.openxmlformats.org/officeDocument/2006/relationships/image" Target="../media/image79.emf"/><Relationship Id="rId7" Type="http://schemas.openxmlformats.org/officeDocument/2006/relationships/image" Target="../media/image14.emf"/><Relationship Id="rId12" Type="http://schemas.openxmlformats.org/officeDocument/2006/relationships/oleObject" Target="../embeddings/oleObject163.bin"/><Relationship Id="rId17" Type="http://schemas.openxmlformats.org/officeDocument/2006/relationships/image" Target="../media/image22.emf"/><Relationship Id="rId25" Type="http://schemas.openxmlformats.org/officeDocument/2006/relationships/image" Target="../media/image81.emf"/><Relationship Id="rId2" Type="http://schemas.openxmlformats.org/officeDocument/2006/relationships/slideLayout" Target="../slideLayouts/slideLayout2.xml"/><Relationship Id="rId16" Type="http://schemas.openxmlformats.org/officeDocument/2006/relationships/oleObject" Target="../embeddings/oleObject165.bin"/><Relationship Id="rId20" Type="http://schemas.openxmlformats.org/officeDocument/2006/relationships/oleObject" Target="../embeddings/oleObject167.bin"/><Relationship Id="rId1" Type="http://schemas.openxmlformats.org/officeDocument/2006/relationships/vmlDrawing" Target="../drawings/vmlDrawing18.vml"/><Relationship Id="rId6" Type="http://schemas.openxmlformats.org/officeDocument/2006/relationships/oleObject" Target="../embeddings/oleObject160.bin"/><Relationship Id="rId11" Type="http://schemas.openxmlformats.org/officeDocument/2006/relationships/image" Target="../media/image16.emf"/><Relationship Id="rId24" Type="http://schemas.openxmlformats.org/officeDocument/2006/relationships/oleObject" Target="../embeddings/oleObject169.bin"/><Relationship Id="rId5" Type="http://schemas.openxmlformats.org/officeDocument/2006/relationships/image" Target="../media/image13.emf"/><Relationship Id="rId15" Type="http://schemas.openxmlformats.org/officeDocument/2006/relationships/image" Target="../media/image21.emf"/><Relationship Id="rId23" Type="http://schemas.openxmlformats.org/officeDocument/2006/relationships/image" Target="../media/image80.emf"/><Relationship Id="rId10" Type="http://schemas.openxmlformats.org/officeDocument/2006/relationships/oleObject" Target="../embeddings/oleObject162.bin"/><Relationship Id="rId19" Type="http://schemas.openxmlformats.org/officeDocument/2006/relationships/image" Target="../media/image78.emf"/><Relationship Id="rId4" Type="http://schemas.openxmlformats.org/officeDocument/2006/relationships/oleObject" Target="../embeddings/oleObject159.bin"/><Relationship Id="rId9" Type="http://schemas.openxmlformats.org/officeDocument/2006/relationships/image" Target="../media/image15.emf"/><Relationship Id="rId14" Type="http://schemas.openxmlformats.org/officeDocument/2006/relationships/oleObject" Target="../embeddings/oleObject164.bin"/><Relationship Id="rId22" Type="http://schemas.openxmlformats.org/officeDocument/2006/relationships/oleObject" Target="../embeddings/oleObject168.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oleObject" Target="../embeddings/oleObject7.bin"/><Relationship Id="rId18" Type="http://schemas.openxmlformats.org/officeDocument/2006/relationships/oleObject" Target="../embeddings/oleObject11.bin"/><Relationship Id="rId3" Type="http://schemas.openxmlformats.org/officeDocument/2006/relationships/oleObject" Target="../embeddings/oleObject2.bin"/><Relationship Id="rId21" Type="http://schemas.openxmlformats.org/officeDocument/2006/relationships/oleObject" Target="../embeddings/oleObject14.bin"/><Relationship Id="rId7" Type="http://schemas.openxmlformats.org/officeDocument/2006/relationships/oleObject" Target="../embeddings/oleObject4.bin"/><Relationship Id="rId12" Type="http://schemas.openxmlformats.org/officeDocument/2006/relationships/image" Target="../media/image6.emf"/><Relationship Id="rId17" Type="http://schemas.openxmlformats.org/officeDocument/2006/relationships/oleObject" Target="../embeddings/oleObject10.bin"/><Relationship Id="rId25" Type="http://schemas.openxmlformats.org/officeDocument/2006/relationships/oleObject" Target="../embeddings/oleObject17.bin"/><Relationship Id="rId2" Type="http://schemas.openxmlformats.org/officeDocument/2006/relationships/slideLayout" Target="../slideLayouts/slideLayout1.xml"/><Relationship Id="rId16" Type="http://schemas.openxmlformats.org/officeDocument/2006/relationships/oleObject" Target="../embeddings/oleObject9.bin"/><Relationship Id="rId20" Type="http://schemas.openxmlformats.org/officeDocument/2006/relationships/oleObject" Target="../embeddings/oleObject13.bin"/><Relationship Id="rId1" Type="http://schemas.openxmlformats.org/officeDocument/2006/relationships/vmlDrawing" Target="../drawings/vmlDrawing2.vml"/><Relationship Id="rId6" Type="http://schemas.openxmlformats.org/officeDocument/2006/relationships/image" Target="../media/image3.emf"/><Relationship Id="rId11" Type="http://schemas.openxmlformats.org/officeDocument/2006/relationships/oleObject" Target="../embeddings/oleObject6.bin"/><Relationship Id="rId24" Type="http://schemas.openxmlformats.org/officeDocument/2006/relationships/oleObject" Target="../embeddings/oleObject16.bin"/><Relationship Id="rId5" Type="http://schemas.openxmlformats.org/officeDocument/2006/relationships/oleObject" Target="../embeddings/oleObject3.bin"/><Relationship Id="rId15" Type="http://schemas.openxmlformats.org/officeDocument/2006/relationships/oleObject" Target="../embeddings/oleObject8.bin"/><Relationship Id="rId23" Type="http://schemas.openxmlformats.org/officeDocument/2006/relationships/oleObject" Target="../embeddings/oleObject15.bin"/><Relationship Id="rId10" Type="http://schemas.openxmlformats.org/officeDocument/2006/relationships/image" Target="../media/image5.emf"/><Relationship Id="rId19" Type="http://schemas.openxmlformats.org/officeDocument/2006/relationships/oleObject" Target="../embeddings/oleObject12.bin"/><Relationship Id="rId4" Type="http://schemas.openxmlformats.org/officeDocument/2006/relationships/image" Target="../media/image2.emf"/><Relationship Id="rId9" Type="http://schemas.openxmlformats.org/officeDocument/2006/relationships/oleObject" Target="../embeddings/oleObject5.bin"/><Relationship Id="rId14" Type="http://schemas.openxmlformats.org/officeDocument/2006/relationships/image" Target="../media/image7.emf"/><Relationship Id="rId22" Type="http://schemas.openxmlformats.org/officeDocument/2006/relationships/image" Target="../media/image8.emf"/></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2.pn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72.bin"/><Relationship Id="rId13" Type="http://schemas.openxmlformats.org/officeDocument/2006/relationships/image" Target="../media/image87.emf"/><Relationship Id="rId18" Type="http://schemas.openxmlformats.org/officeDocument/2006/relationships/oleObject" Target="../embeddings/oleObject177.bin"/><Relationship Id="rId3" Type="http://schemas.openxmlformats.org/officeDocument/2006/relationships/notesSlide" Target="../notesSlides/notesSlide17.xml"/><Relationship Id="rId7" Type="http://schemas.openxmlformats.org/officeDocument/2006/relationships/image" Target="../media/image84.emf"/><Relationship Id="rId12" Type="http://schemas.openxmlformats.org/officeDocument/2006/relationships/oleObject" Target="../embeddings/oleObject174.bin"/><Relationship Id="rId17" Type="http://schemas.openxmlformats.org/officeDocument/2006/relationships/image" Target="../media/image89.emf"/><Relationship Id="rId2" Type="http://schemas.openxmlformats.org/officeDocument/2006/relationships/slideLayout" Target="../slideLayouts/slideLayout2.xml"/><Relationship Id="rId16" Type="http://schemas.openxmlformats.org/officeDocument/2006/relationships/oleObject" Target="../embeddings/oleObject176.bin"/><Relationship Id="rId1" Type="http://schemas.openxmlformats.org/officeDocument/2006/relationships/vmlDrawing" Target="../drawings/vmlDrawing19.vml"/><Relationship Id="rId6" Type="http://schemas.openxmlformats.org/officeDocument/2006/relationships/oleObject" Target="../embeddings/oleObject171.bin"/><Relationship Id="rId11" Type="http://schemas.openxmlformats.org/officeDocument/2006/relationships/image" Target="../media/image86.emf"/><Relationship Id="rId5" Type="http://schemas.openxmlformats.org/officeDocument/2006/relationships/image" Target="../media/image83.emf"/><Relationship Id="rId15" Type="http://schemas.openxmlformats.org/officeDocument/2006/relationships/image" Target="../media/image88.emf"/><Relationship Id="rId10" Type="http://schemas.openxmlformats.org/officeDocument/2006/relationships/oleObject" Target="../embeddings/oleObject173.bin"/><Relationship Id="rId19" Type="http://schemas.openxmlformats.org/officeDocument/2006/relationships/image" Target="../media/image90.emf"/><Relationship Id="rId4" Type="http://schemas.openxmlformats.org/officeDocument/2006/relationships/oleObject" Target="../embeddings/oleObject170.bin"/><Relationship Id="rId9" Type="http://schemas.openxmlformats.org/officeDocument/2006/relationships/image" Target="../media/image85.emf"/><Relationship Id="rId14" Type="http://schemas.openxmlformats.org/officeDocument/2006/relationships/oleObject" Target="../embeddings/oleObject175.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80.bin"/><Relationship Id="rId3" Type="http://schemas.openxmlformats.org/officeDocument/2006/relationships/notesSlide" Target="../notesSlides/notesSlide18.xml"/><Relationship Id="rId7" Type="http://schemas.openxmlformats.org/officeDocument/2006/relationships/image" Target="../media/image92.e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179.bin"/><Relationship Id="rId11" Type="http://schemas.openxmlformats.org/officeDocument/2006/relationships/image" Target="../media/image94.emf"/><Relationship Id="rId5" Type="http://schemas.openxmlformats.org/officeDocument/2006/relationships/image" Target="../media/image91.emf"/><Relationship Id="rId10" Type="http://schemas.openxmlformats.org/officeDocument/2006/relationships/oleObject" Target="../embeddings/oleObject181.bin"/><Relationship Id="rId4" Type="http://schemas.openxmlformats.org/officeDocument/2006/relationships/oleObject" Target="../embeddings/oleObject178.bin"/><Relationship Id="rId9" Type="http://schemas.openxmlformats.org/officeDocument/2006/relationships/image" Target="../media/image93.e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84.bin"/><Relationship Id="rId3" Type="http://schemas.openxmlformats.org/officeDocument/2006/relationships/notesSlide" Target="../notesSlides/notesSlide19.xml"/><Relationship Id="rId7" Type="http://schemas.openxmlformats.org/officeDocument/2006/relationships/image" Target="../media/image92.e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183.bin"/><Relationship Id="rId11" Type="http://schemas.openxmlformats.org/officeDocument/2006/relationships/oleObject" Target="../embeddings/oleObject186.bin"/><Relationship Id="rId5" Type="http://schemas.openxmlformats.org/officeDocument/2006/relationships/image" Target="../media/image94.emf"/><Relationship Id="rId10" Type="http://schemas.openxmlformats.org/officeDocument/2006/relationships/oleObject" Target="../embeddings/oleObject185.bin"/><Relationship Id="rId4" Type="http://schemas.openxmlformats.org/officeDocument/2006/relationships/oleObject" Target="../embeddings/oleObject182.bin"/><Relationship Id="rId9" Type="http://schemas.openxmlformats.org/officeDocument/2006/relationships/image" Target="../media/image93.e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89.bin"/><Relationship Id="rId13" Type="http://schemas.openxmlformats.org/officeDocument/2006/relationships/image" Target="../media/image97.emf"/><Relationship Id="rId18" Type="http://schemas.openxmlformats.org/officeDocument/2006/relationships/oleObject" Target="../embeddings/oleObject194.bin"/><Relationship Id="rId26" Type="http://schemas.openxmlformats.org/officeDocument/2006/relationships/oleObject" Target="../embeddings/oleObject198.bin"/><Relationship Id="rId3" Type="http://schemas.openxmlformats.org/officeDocument/2006/relationships/notesSlide" Target="../notesSlides/notesSlide20.xml"/><Relationship Id="rId21" Type="http://schemas.openxmlformats.org/officeDocument/2006/relationships/image" Target="../media/image101.emf"/><Relationship Id="rId7" Type="http://schemas.openxmlformats.org/officeDocument/2006/relationships/image" Target="../media/image92.emf"/><Relationship Id="rId12" Type="http://schemas.openxmlformats.org/officeDocument/2006/relationships/oleObject" Target="../embeddings/oleObject191.bin"/><Relationship Id="rId17" Type="http://schemas.openxmlformats.org/officeDocument/2006/relationships/image" Target="../media/image99.emf"/><Relationship Id="rId25" Type="http://schemas.openxmlformats.org/officeDocument/2006/relationships/image" Target="../media/image103.emf"/><Relationship Id="rId2" Type="http://schemas.openxmlformats.org/officeDocument/2006/relationships/slideLayout" Target="../slideLayouts/slideLayout2.xml"/><Relationship Id="rId16" Type="http://schemas.openxmlformats.org/officeDocument/2006/relationships/oleObject" Target="../embeddings/oleObject193.bin"/><Relationship Id="rId20" Type="http://schemas.openxmlformats.org/officeDocument/2006/relationships/oleObject" Target="../embeddings/oleObject195.bin"/><Relationship Id="rId29" Type="http://schemas.openxmlformats.org/officeDocument/2006/relationships/image" Target="../media/image105.emf"/><Relationship Id="rId1" Type="http://schemas.openxmlformats.org/officeDocument/2006/relationships/vmlDrawing" Target="../drawings/vmlDrawing22.vml"/><Relationship Id="rId6" Type="http://schemas.openxmlformats.org/officeDocument/2006/relationships/oleObject" Target="../embeddings/oleObject188.bin"/><Relationship Id="rId11" Type="http://schemas.openxmlformats.org/officeDocument/2006/relationships/image" Target="../media/image96.emf"/><Relationship Id="rId24" Type="http://schemas.openxmlformats.org/officeDocument/2006/relationships/oleObject" Target="../embeddings/oleObject197.bin"/><Relationship Id="rId5" Type="http://schemas.openxmlformats.org/officeDocument/2006/relationships/image" Target="../media/image95.emf"/><Relationship Id="rId15" Type="http://schemas.openxmlformats.org/officeDocument/2006/relationships/image" Target="../media/image98.emf"/><Relationship Id="rId23" Type="http://schemas.openxmlformats.org/officeDocument/2006/relationships/image" Target="../media/image102.emf"/><Relationship Id="rId28" Type="http://schemas.openxmlformats.org/officeDocument/2006/relationships/oleObject" Target="../embeddings/oleObject199.bin"/><Relationship Id="rId10" Type="http://schemas.openxmlformats.org/officeDocument/2006/relationships/oleObject" Target="../embeddings/oleObject190.bin"/><Relationship Id="rId19" Type="http://schemas.openxmlformats.org/officeDocument/2006/relationships/image" Target="../media/image100.emf"/><Relationship Id="rId4" Type="http://schemas.openxmlformats.org/officeDocument/2006/relationships/oleObject" Target="../embeddings/oleObject187.bin"/><Relationship Id="rId9" Type="http://schemas.openxmlformats.org/officeDocument/2006/relationships/image" Target="../media/image93.emf"/><Relationship Id="rId14" Type="http://schemas.openxmlformats.org/officeDocument/2006/relationships/oleObject" Target="../embeddings/oleObject192.bin"/><Relationship Id="rId22" Type="http://schemas.openxmlformats.org/officeDocument/2006/relationships/oleObject" Target="../embeddings/oleObject196.bin"/><Relationship Id="rId27" Type="http://schemas.openxmlformats.org/officeDocument/2006/relationships/image" Target="../media/image104.emf"/></Relationships>
</file>

<file path=ppt/slides/_rels/slide25.xml.rels><?xml version="1.0" encoding="UTF-8" standalone="yes"?>
<Relationships xmlns="http://schemas.openxmlformats.org/package/2006/relationships"><Relationship Id="rId13" Type="http://schemas.openxmlformats.org/officeDocument/2006/relationships/image" Target="../media/image99.emf"/><Relationship Id="rId18" Type="http://schemas.openxmlformats.org/officeDocument/2006/relationships/oleObject" Target="../embeddings/oleObject207.bin"/><Relationship Id="rId26" Type="http://schemas.openxmlformats.org/officeDocument/2006/relationships/oleObject" Target="../embeddings/oleObject211.bin"/><Relationship Id="rId3" Type="http://schemas.openxmlformats.org/officeDocument/2006/relationships/notesSlide" Target="../notesSlides/notesSlide21.xml"/><Relationship Id="rId21" Type="http://schemas.openxmlformats.org/officeDocument/2006/relationships/image" Target="../media/image109.emf"/><Relationship Id="rId34" Type="http://schemas.openxmlformats.org/officeDocument/2006/relationships/oleObject" Target="../embeddings/oleObject215.bin"/><Relationship Id="rId7" Type="http://schemas.openxmlformats.org/officeDocument/2006/relationships/image" Target="../media/image92.emf"/><Relationship Id="rId12" Type="http://schemas.openxmlformats.org/officeDocument/2006/relationships/oleObject" Target="../embeddings/oleObject204.bin"/><Relationship Id="rId17" Type="http://schemas.openxmlformats.org/officeDocument/2006/relationships/image" Target="../media/image107.emf"/><Relationship Id="rId25" Type="http://schemas.openxmlformats.org/officeDocument/2006/relationships/image" Target="../media/image111.emf"/><Relationship Id="rId33" Type="http://schemas.openxmlformats.org/officeDocument/2006/relationships/image" Target="../media/image115.emf"/><Relationship Id="rId2" Type="http://schemas.openxmlformats.org/officeDocument/2006/relationships/slideLayout" Target="../slideLayouts/slideLayout2.xml"/><Relationship Id="rId16" Type="http://schemas.openxmlformats.org/officeDocument/2006/relationships/oleObject" Target="../embeddings/oleObject206.bin"/><Relationship Id="rId20" Type="http://schemas.openxmlformats.org/officeDocument/2006/relationships/oleObject" Target="../embeddings/oleObject208.bin"/><Relationship Id="rId29" Type="http://schemas.openxmlformats.org/officeDocument/2006/relationships/image" Target="../media/image113.emf"/><Relationship Id="rId1" Type="http://schemas.openxmlformats.org/officeDocument/2006/relationships/vmlDrawing" Target="../drawings/vmlDrawing23.vml"/><Relationship Id="rId6" Type="http://schemas.openxmlformats.org/officeDocument/2006/relationships/oleObject" Target="../embeddings/oleObject201.bin"/><Relationship Id="rId11" Type="http://schemas.openxmlformats.org/officeDocument/2006/relationships/image" Target="../media/image98.emf"/><Relationship Id="rId24" Type="http://schemas.openxmlformats.org/officeDocument/2006/relationships/oleObject" Target="../embeddings/oleObject210.bin"/><Relationship Id="rId32" Type="http://schemas.openxmlformats.org/officeDocument/2006/relationships/oleObject" Target="../embeddings/oleObject214.bin"/><Relationship Id="rId5" Type="http://schemas.openxmlformats.org/officeDocument/2006/relationships/image" Target="../media/image106.emf"/><Relationship Id="rId15" Type="http://schemas.openxmlformats.org/officeDocument/2006/relationships/image" Target="../media/image100.emf"/><Relationship Id="rId23" Type="http://schemas.openxmlformats.org/officeDocument/2006/relationships/image" Target="../media/image110.emf"/><Relationship Id="rId28" Type="http://schemas.openxmlformats.org/officeDocument/2006/relationships/oleObject" Target="../embeddings/oleObject212.bin"/><Relationship Id="rId10" Type="http://schemas.openxmlformats.org/officeDocument/2006/relationships/oleObject" Target="../embeddings/oleObject203.bin"/><Relationship Id="rId19" Type="http://schemas.openxmlformats.org/officeDocument/2006/relationships/image" Target="../media/image108.emf"/><Relationship Id="rId31" Type="http://schemas.openxmlformats.org/officeDocument/2006/relationships/image" Target="../media/image114.emf"/><Relationship Id="rId4" Type="http://schemas.openxmlformats.org/officeDocument/2006/relationships/oleObject" Target="../embeddings/oleObject200.bin"/><Relationship Id="rId9" Type="http://schemas.openxmlformats.org/officeDocument/2006/relationships/image" Target="../media/image93.emf"/><Relationship Id="rId14" Type="http://schemas.openxmlformats.org/officeDocument/2006/relationships/oleObject" Target="../embeddings/oleObject205.bin"/><Relationship Id="rId22" Type="http://schemas.openxmlformats.org/officeDocument/2006/relationships/oleObject" Target="../embeddings/oleObject209.bin"/><Relationship Id="rId27" Type="http://schemas.openxmlformats.org/officeDocument/2006/relationships/image" Target="../media/image112.emf"/><Relationship Id="rId30" Type="http://schemas.openxmlformats.org/officeDocument/2006/relationships/oleObject" Target="../embeddings/oleObject213.bin"/><Relationship Id="rId35" Type="http://schemas.openxmlformats.org/officeDocument/2006/relationships/image" Target="../media/image116.emf"/><Relationship Id="rId8" Type="http://schemas.openxmlformats.org/officeDocument/2006/relationships/oleObject" Target="../embeddings/oleObject202.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117.emf"/><Relationship Id="rId5" Type="http://schemas.openxmlformats.org/officeDocument/2006/relationships/oleObject" Target="../embeddings/oleObject216.bin"/><Relationship Id="rId4" Type="http://schemas.openxmlformats.org/officeDocument/2006/relationships/image" Target="../media/image118.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120.emf"/><Relationship Id="rId5" Type="http://schemas.openxmlformats.org/officeDocument/2006/relationships/image" Target="../media/image119.emf"/><Relationship Id="rId4" Type="http://schemas.openxmlformats.org/officeDocument/2006/relationships/oleObject" Target="../embeddings/oleObject217.bin"/></Relationships>
</file>

<file path=ppt/slides/_rels/slide28.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23.emf"/><Relationship Id="rId3" Type="http://schemas.openxmlformats.org/officeDocument/2006/relationships/notesSlide" Target="../notesSlides/notesSlide25.xml"/><Relationship Id="rId7" Type="http://schemas.openxmlformats.org/officeDocument/2006/relationships/oleObject" Target="../embeddings/oleObject219.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122.emf"/><Relationship Id="rId11" Type="http://schemas.openxmlformats.org/officeDocument/2006/relationships/oleObject" Target="../embeddings/oleObject221.bin"/><Relationship Id="rId5" Type="http://schemas.openxmlformats.org/officeDocument/2006/relationships/oleObject" Target="../embeddings/oleObject218.bin"/><Relationship Id="rId10" Type="http://schemas.openxmlformats.org/officeDocument/2006/relationships/image" Target="../media/image124.emf"/><Relationship Id="rId4" Type="http://schemas.openxmlformats.org/officeDocument/2006/relationships/image" Target="../media/image125.jpeg"/><Relationship Id="rId9" Type="http://schemas.openxmlformats.org/officeDocument/2006/relationships/oleObject" Target="../embeddings/oleObject220.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1.xml"/><Relationship Id="rId7"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9.bin"/><Relationship Id="rId11" Type="http://schemas.openxmlformats.org/officeDocument/2006/relationships/image" Target="../media/image12.emf"/><Relationship Id="rId5" Type="http://schemas.openxmlformats.org/officeDocument/2006/relationships/image" Target="../media/image9.e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11.emf"/></Relationships>
</file>

<file path=ppt/slides/_rels/slide30.xml.rels><?xml version="1.0" encoding="UTF-8" standalone="yes"?>
<Relationships xmlns="http://schemas.openxmlformats.org/package/2006/relationships"><Relationship Id="rId8" Type="http://schemas.openxmlformats.org/officeDocument/2006/relationships/image" Target="../media/image123.emf"/><Relationship Id="rId13" Type="http://schemas.openxmlformats.org/officeDocument/2006/relationships/image" Target="../media/image126.emf"/><Relationship Id="rId18" Type="http://schemas.openxmlformats.org/officeDocument/2006/relationships/oleObject" Target="../embeddings/oleObject229.bin"/><Relationship Id="rId26" Type="http://schemas.openxmlformats.org/officeDocument/2006/relationships/image" Target="../media/image131.emf"/><Relationship Id="rId3" Type="http://schemas.openxmlformats.org/officeDocument/2006/relationships/notesSlide" Target="../notesSlides/notesSlide26.xml"/><Relationship Id="rId21" Type="http://schemas.openxmlformats.org/officeDocument/2006/relationships/oleObject" Target="../embeddings/oleObject232.bin"/><Relationship Id="rId7" Type="http://schemas.openxmlformats.org/officeDocument/2006/relationships/oleObject" Target="../embeddings/oleObject223.bin"/><Relationship Id="rId12" Type="http://schemas.openxmlformats.org/officeDocument/2006/relationships/oleObject" Target="../embeddings/oleObject226.bin"/><Relationship Id="rId17" Type="http://schemas.openxmlformats.org/officeDocument/2006/relationships/image" Target="../media/image128.emf"/><Relationship Id="rId25" Type="http://schemas.openxmlformats.org/officeDocument/2006/relationships/oleObject" Target="../embeddings/oleObject234.bin"/><Relationship Id="rId2" Type="http://schemas.openxmlformats.org/officeDocument/2006/relationships/slideLayout" Target="../slideLayouts/slideLayout2.xml"/><Relationship Id="rId16" Type="http://schemas.openxmlformats.org/officeDocument/2006/relationships/oleObject" Target="../embeddings/oleObject228.bin"/><Relationship Id="rId20" Type="http://schemas.openxmlformats.org/officeDocument/2006/relationships/oleObject" Target="../embeddings/oleObject231.bin"/><Relationship Id="rId29" Type="http://schemas.openxmlformats.org/officeDocument/2006/relationships/oleObject" Target="../embeddings/oleObject236.bin"/><Relationship Id="rId1" Type="http://schemas.openxmlformats.org/officeDocument/2006/relationships/vmlDrawing" Target="../drawings/vmlDrawing27.vml"/><Relationship Id="rId6" Type="http://schemas.openxmlformats.org/officeDocument/2006/relationships/image" Target="../media/image122.emf"/><Relationship Id="rId11" Type="http://schemas.openxmlformats.org/officeDocument/2006/relationships/oleObject" Target="../embeddings/oleObject225.bin"/><Relationship Id="rId24" Type="http://schemas.openxmlformats.org/officeDocument/2006/relationships/image" Target="../media/image130.emf"/><Relationship Id="rId5" Type="http://schemas.openxmlformats.org/officeDocument/2006/relationships/oleObject" Target="../embeddings/oleObject222.bin"/><Relationship Id="rId15" Type="http://schemas.openxmlformats.org/officeDocument/2006/relationships/image" Target="../media/image127.emf"/><Relationship Id="rId23" Type="http://schemas.openxmlformats.org/officeDocument/2006/relationships/oleObject" Target="../embeddings/oleObject233.bin"/><Relationship Id="rId28" Type="http://schemas.openxmlformats.org/officeDocument/2006/relationships/image" Target="../media/image132.emf"/><Relationship Id="rId10" Type="http://schemas.openxmlformats.org/officeDocument/2006/relationships/image" Target="../media/image124.emf"/><Relationship Id="rId19" Type="http://schemas.openxmlformats.org/officeDocument/2006/relationships/oleObject" Target="../embeddings/oleObject230.bin"/><Relationship Id="rId4" Type="http://schemas.openxmlformats.org/officeDocument/2006/relationships/image" Target="../media/image125.jpeg"/><Relationship Id="rId9" Type="http://schemas.openxmlformats.org/officeDocument/2006/relationships/oleObject" Target="../embeddings/oleObject224.bin"/><Relationship Id="rId14" Type="http://schemas.openxmlformats.org/officeDocument/2006/relationships/oleObject" Target="../embeddings/oleObject227.bin"/><Relationship Id="rId22" Type="http://schemas.openxmlformats.org/officeDocument/2006/relationships/image" Target="../media/image129.emf"/><Relationship Id="rId27" Type="http://schemas.openxmlformats.org/officeDocument/2006/relationships/oleObject" Target="../embeddings/oleObject235.bin"/><Relationship Id="rId30" Type="http://schemas.openxmlformats.org/officeDocument/2006/relationships/image" Target="../media/image133.e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239.bin"/><Relationship Id="rId13" Type="http://schemas.openxmlformats.org/officeDocument/2006/relationships/oleObject" Target="../embeddings/oleObject241.bin"/><Relationship Id="rId18" Type="http://schemas.openxmlformats.org/officeDocument/2006/relationships/oleObject" Target="../embeddings/oleObject244.bin"/><Relationship Id="rId3" Type="http://schemas.openxmlformats.org/officeDocument/2006/relationships/notesSlide" Target="../notesSlides/notesSlide27.xml"/><Relationship Id="rId21" Type="http://schemas.openxmlformats.org/officeDocument/2006/relationships/image" Target="../media/image137.emf"/><Relationship Id="rId7" Type="http://schemas.openxmlformats.org/officeDocument/2006/relationships/image" Target="../media/image123.emf"/><Relationship Id="rId12" Type="http://schemas.openxmlformats.org/officeDocument/2006/relationships/image" Target="../media/image125.jpeg"/><Relationship Id="rId17" Type="http://schemas.openxmlformats.org/officeDocument/2006/relationships/image" Target="../media/image135.emf"/><Relationship Id="rId2" Type="http://schemas.openxmlformats.org/officeDocument/2006/relationships/slideLayout" Target="../slideLayouts/slideLayout2.xml"/><Relationship Id="rId16" Type="http://schemas.openxmlformats.org/officeDocument/2006/relationships/oleObject" Target="../embeddings/oleObject243.bin"/><Relationship Id="rId20" Type="http://schemas.openxmlformats.org/officeDocument/2006/relationships/oleObject" Target="../embeddings/oleObject245.bin"/><Relationship Id="rId1" Type="http://schemas.openxmlformats.org/officeDocument/2006/relationships/vmlDrawing" Target="../drawings/vmlDrawing28.vml"/><Relationship Id="rId6" Type="http://schemas.openxmlformats.org/officeDocument/2006/relationships/oleObject" Target="../embeddings/oleObject238.bin"/><Relationship Id="rId11" Type="http://schemas.openxmlformats.org/officeDocument/2006/relationships/image" Target="../media/image134.emf"/><Relationship Id="rId5" Type="http://schemas.openxmlformats.org/officeDocument/2006/relationships/image" Target="../media/image122.emf"/><Relationship Id="rId15" Type="http://schemas.openxmlformats.org/officeDocument/2006/relationships/oleObject" Target="../embeddings/oleObject242.bin"/><Relationship Id="rId23" Type="http://schemas.openxmlformats.org/officeDocument/2006/relationships/image" Target="../media/image138.emf"/><Relationship Id="rId10" Type="http://schemas.openxmlformats.org/officeDocument/2006/relationships/oleObject" Target="../embeddings/oleObject240.bin"/><Relationship Id="rId19" Type="http://schemas.openxmlformats.org/officeDocument/2006/relationships/image" Target="../media/image136.emf"/><Relationship Id="rId4" Type="http://schemas.openxmlformats.org/officeDocument/2006/relationships/oleObject" Target="../embeddings/oleObject237.bin"/><Relationship Id="rId9" Type="http://schemas.openxmlformats.org/officeDocument/2006/relationships/image" Target="../media/image124.emf"/><Relationship Id="rId14" Type="http://schemas.openxmlformats.org/officeDocument/2006/relationships/image" Target="../media/image128.emf"/><Relationship Id="rId22" Type="http://schemas.openxmlformats.org/officeDocument/2006/relationships/oleObject" Target="../embeddings/oleObject246.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249.bin"/><Relationship Id="rId13" Type="http://schemas.openxmlformats.org/officeDocument/2006/relationships/oleObject" Target="../embeddings/oleObject254.bin"/><Relationship Id="rId3" Type="http://schemas.openxmlformats.org/officeDocument/2006/relationships/notesSlide" Target="../notesSlides/notesSlide28.xml"/><Relationship Id="rId7" Type="http://schemas.openxmlformats.org/officeDocument/2006/relationships/image" Target="../media/image140.emf"/><Relationship Id="rId12" Type="http://schemas.openxmlformats.org/officeDocument/2006/relationships/oleObject" Target="../embeddings/oleObject253.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oleObject" Target="../embeddings/oleObject248.bin"/><Relationship Id="rId11" Type="http://schemas.openxmlformats.org/officeDocument/2006/relationships/oleObject" Target="../embeddings/oleObject252.bin"/><Relationship Id="rId5" Type="http://schemas.openxmlformats.org/officeDocument/2006/relationships/image" Target="../media/image139.emf"/><Relationship Id="rId10" Type="http://schemas.openxmlformats.org/officeDocument/2006/relationships/oleObject" Target="../embeddings/oleObject251.bin"/><Relationship Id="rId4" Type="http://schemas.openxmlformats.org/officeDocument/2006/relationships/oleObject" Target="../embeddings/oleObject247.bin"/><Relationship Id="rId9" Type="http://schemas.openxmlformats.org/officeDocument/2006/relationships/oleObject" Target="../embeddings/oleObject250.bin"/><Relationship Id="rId14" Type="http://schemas.openxmlformats.org/officeDocument/2006/relationships/image" Target="../media/image141.emf"/></Relationships>
</file>

<file path=ppt/slides/_rels/slide33.xml.rels><?xml version="1.0" encoding="UTF-8" standalone="yes"?>
<Relationships xmlns="http://schemas.openxmlformats.org/package/2006/relationships"><Relationship Id="rId8" Type="http://schemas.openxmlformats.org/officeDocument/2006/relationships/image" Target="../media/image142.emf"/><Relationship Id="rId13" Type="http://schemas.openxmlformats.org/officeDocument/2006/relationships/image" Target="../media/image144.emf"/><Relationship Id="rId3" Type="http://schemas.openxmlformats.org/officeDocument/2006/relationships/notesSlide" Target="../notesSlides/notesSlide29.xml"/><Relationship Id="rId7" Type="http://schemas.openxmlformats.org/officeDocument/2006/relationships/oleObject" Target="../embeddings/oleObject257.bin"/><Relationship Id="rId12" Type="http://schemas.openxmlformats.org/officeDocument/2006/relationships/oleObject" Target="../embeddings/oleObject260.bin"/><Relationship Id="rId2" Type="http://schemas.openxmlformats.org/officeDocument/2006/relationships/slideLayout" Target="../slideLayouts/slideLayout2.xml"/><Relationship Id="rId16" Type="http://schemas.openxmlformats.org/officeDocument/2006/relationships/oleObject" Target="../embeddings/oleObject262.bin"/><Relationship Id="rId1" Type="http://schemas.openxmlformats.org/officeDocument/2006/relationships/vmlDrawing" Target="../drawings/vmlDrawing30.vml"/><Relationship Id="rId6" Type="http://schemas.openxmlformats.org/officeDocument/2006/relationships/oleObject" Target="../embeddings/oleObject256.bin"/><Relationship Id="rId11" Type="http://schemas.openxmlformats.org/officeDocument/2006/relationships/image" Target="../media/image143.emf"/><Relationship Id="rId5" Type="http://schemas.openxmlformats.org/officeDocument/2006/relationships/image" Target="../media/image140.emf"/><Relationship Id="rId15" Type="http://schemas.openxmlformats.org/officeDocument/2006/relationships/image" Target="../media/image145.emf"/><Relationship Id="rId10" Type="http://schemas.openxmlformats.org/officeDocument/2006/relationships/oleObject" Target="../embeddings/oleObject259.bin"/><Relationship Id="rId4" Type="http://schemas.openxmlformats.org/officeDocument/2006/relationships/oleObject" Target="../embeddings/oleObject255.bin"/><Relationship Id="rId9" Type="http://schemas.openxmlformats.org/officeDocument/2006/relationships/oleObject" Target="../embeddings/oleObject258.bin"/><Relationship Id="rId14" Type="http://schemas.openxmlformats.org/officeDocument/2006/relationships/oleObject" Target="../embeddings/oleObject261.bin"/></Relationships>
</file>

<file path=ppt/slides/_rels/slide34.xml.rels><?xml version="1.0" encoding="UTF-8" standalone="yes"?>
<Relationships xmlns="http://schemas.openxmlformats.org/package/2006/relationships"><Relationship Id="rId13" Type="http://schemas.openxmlformats.org/officeDocument/2006/relationships/image" Target="../media/image150.emf"/><Relationship Id="rId18" Type="http://schemas.openxmlformats.org/officeDocument/2006/relationships/oleObject" Target="../embeddings/oleObject270.bin"/><Relationship Id="rId26" Type="http://schemas.openxmlformats.org/officeDocument/2006/relationships/oleObject" Target="../embeddings/oleObject274.bin"/><Relationship Id="rId21" Type="http://schemas.openxmlformats.org/officeDocument/2006/relationships/image" Target="../media/image154.emf"/><Relationship Id="rId34" Type="http://schemas.openxmlformats.org/officeDocument/2006/relationships/image" Target="../media/image159.emf"/><Relationship Id="rId7" Type="http://schemas.openxmlformats.org/officeDocument/2006/relationships/image" Target="../media/image147.emf"/><Relationship Id="rId12" Type="http://schemas.openxmlformats.org/officeDocument/2006/relationships/oleObject" Target="../embeddings/oleObject267.bin"/><Relationship Id="rId17" Type="http://schemas.openxmlformats.org/officeDocument/2006/relationships/image" Target="../media/image152.emf"/><Relationship Id="rId25" Type="http://schemas.openxmlformats.org/officeDocument/2006/relationships/image" Target="../media/image156.emf"/><Relationship Id="rId33" Type="http://schemas.openxmlformats.org/officeDocument/2006/relationships/oleObject" Target="../embeddings/oleObject279.bin"/><Relationship Id="rId38" Type="http://schemas.openxmlformats.org/officeDocument/2006/relationships/image" Target="../media/image21.emf"/><Relationship Id="rId2" Type="http://schemas.openxmlformats.org/officeDocument/2006/relationships/slideLayout" Target="../slideLayouts/slideLayout2.xml"/><Relationship Id="rId16" Type="http://schemas.openxmlformats.org/officeDocument/2006/relationships/oleObject" Target="../embeddings/oleObject269.bin"/><Relationship Id="rId20" Type="http://schemas.openxmlformats.org/officeDocument/2006/relationships/oleObject" Target="../embeddings/oleObject271.bin"/><Relationship Id="rId29" Type="http://schemas.openxmlformats.org/officeDocument/2006/relationships/oleObject" Target="../embeddings/oleObject276.bin"/><Relationship Id="rId1" Type="http://schemas.openxmlformats.org/officeDocument/2006/relationships/vmlDrawing" Target="../drawings/vmlDrawing31.vml"/><Relationship Id="rId6" Type="http://schemas.openxmlformats.org/officeDocument/2006/relationships/oleObject" Target="../embeddings/oleObject264.bin"/><Relationship Id="rId11" Type="http://schemas.openxmlformats.org/officeDocument/2006/relationships/image" Target="../media/image149.emf"/><Relationship Id="rId24" Type="http://schemas.openxmlformats.org/officeDocument/2006/relationships/oleObject" Target="../embeddings/oleObject273.bin"/><Relationship Id="rId32" Type="http://schemas.openxmlformats.org/officeDocument/2006/relationships/image" Target="../media/image158.emf"/><Relationship Id="rId37" Type="http://schemas.openxmlformats.org/officeDocument/2006/relationships/oleObject" Target="../embeddings/oleObject282.bin"/><Relationship Id="rId5" Type="http://schemas.openxmlformats.org/officeDocument/2006/relationships/image" Target="../media/image146.emf"/><Relationship Id="rId15" Type="http://schemas.openxmlformats.org/officeDocument/2006/relationships/image" Target="../media/image151.emf"/><Relationship Id="rId23" Type="http://schemas.openxmlformats.org/officeDocument/2006/relationships/image" Target="../media/image155.emf"/><Relationship Id="rId28" Type="http://schemas.openxmlformats.org/officeDocument/2006/relationships/oleObject" Target="../embeddings/oleObject275.bin"/><Relationship Id="rId36" Type="http://schemas.openxmlformats.org/officeDocument/2006/relationships/oleObject" Target="../embeddings/oleObject281.bin"/><Relationship Id="rId10" Type="http://schemas.openxmlformats.org/officeDocument/2006/relationships/oleObject" Target="../embeddings/oleObject266.bin"/><Relationship Id="rId19" Type="http://schemas.openxmlformats.org/officeDocument/2006/relationships/image" Target="../media/image153.emf"/><Relationship Id="rId31" Type="http://schemas.openxmlformats.org/officeDocument/2006/relationships/oleObject" Target="../embeddings/oleObject278.bin"/><Relationship Id="rId4" Type="http://schemas.openxmlformats.org/officeDocument/2006/relationships/oleObject" Target="../embeddings/oleObject263.bin"/><Relationship Id="rId9" Type="http://schemas.openxmlformats.org/officeDocument/2006/relationships/image" Target="../media/image148.emf"/><Relationship Id="rId14" Type="http://schemas.openxmlformats.org/officeDocument/2006/relationships/oleObject" Target="../embeddings/oleObject268.bin"/><Relationship Id="rId22" Type="http://schemas.openxmlformats.org/officeDocument/2006/relationships/oleObject" Target="../embeddings/oleObject272.bin"/><Relationship Id="rId27" Type="http://schemas.openxmlformats.org/officeDocument/2006/relationships/image" Target="../media/image157.emf"/><Relationship Id="rId30" Type="http://schemas.openxmlformats.org/officeDocument/2006/relationships/oleObject" Target="../embeddings/oleObject277.bin"/><Relationship Id="rId35" Type="http://schemas.openxmlformats.org/officeDocument/2006/relationships/oleObject" Target="../embeddings/oleObject280.bin"/><Relationship Id="rId8" Type="http://schemas.openxmlformats.org/officeDocument/2006/relationships/oleObject" Target="../embeddings/oleObject265.bin"/><Relationship Id="rId3"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285.bin"/><Relationship Id="rId13" Type="http://schemas.openxmlformats.org/officeDocument/2006/relationships/image" Target="../media/image150.emf"/><Relationship Id="rId18" Type="http://schemas.openxmlformats.org/officeDocument/2006/relationships/oleObject" Target="../embeddings/oleObject290.bin"/><Relationship Id="rId26" Type="http://schemas.openxmlformats.org/officeDocument/2006/relationships/oleObject" Target="../embeddings/oleObject294.bin"/><Relationship Id="rId3" Type="http://schemas.openxmlformats.org/officeDocument/2006/relationships/notesSlide" Target="../notesSlides/notesSlide31.xml"/><Relationship Id="rId21" Type="http://schemas.openxmlformats.org/officeDocument/2006/relationships/image" Target="../media/image165.emf"/><Relationship Id="rId7" Type="http://schemas.openxmlformats.org/officeDocument/2006/relationships/image" Target="../media/image161.emf"/><Relationship Id="rId12" Type="http://schemas.openxmlformats.org/officeDocument/2006/relationships/oleObject" Target="../embeddings/oleObject287.bin"/><Relationship Id="rId17" Type="http://schemas.openxmlformats.org/officeDocument/2006/relationships/image" Target="../media/image163.emf"/><Relationship Id="rId25" Type="http://schemas.openxmlformats.org/officeDocument/2006/relationships/image" Target="../media/image152.emf"/><Relationship Id="rId2" Type="http://schemas.openxmlformats.org/officeDocument/2006/relationships/slideLayout" Target="../slideLayouts/slideLayout2.xml"/><Relationship Id="rId16" Type="http://schemas.openxmlformats.org/officeDocument/2006/relationships/oleObject" Target="../embeddings/oleObject289.bin"/><Relationship Id="rId20" Type="http://schemas.openxmlformats.org/officeDocument/2006/relationships/oleObject" Target="../embeddings/oleObject291.bin"/><Relationship Id="rId1" Type="http://schemas.openxmlformats.org/officeDocument/2006/relationships/vmlDrawing" Target="../drawings/vmlDrawing32.vml"/><Relationship Id="rId6" Type="http://schemas.openxmlformats.org/officeDocument/2006/relationships/oleObject" Target="../embeddings/oleObject284.bin"/><Relationship Id="rId11" Type="http://schemas.openxmlformats.org/officeDocument/2006/relationships/image" Target="../media/image149.emf"/><Relationship Id="rId24" Type="http://schemas.openxmlformats.org/officeDocument/2006/relationships/oleObject" Target="../embeddings/oleObject293.bin"/><Relationship Id="rId5" Type="http://schemas.openxmlformats.org/officeDocument/2006/relationships/image" Target="../media/image160.emf"/><Relationship Id="rId15" Type="http://schemas.openxmlformats.org/officeDocument/2006/relationships/image" Target="../media/image162.emf"/><Relationship Id="rId23" Type="http://schemas.openxmlformats.org/officeDocument/2006/relationships/image" Target="../media/image166.emf"/><Relationship Id="rId10" Type="http://schemas.openxmlformats.org/officeDocument/2006/relationships/oleObject" Target="../embeddings/oleObject286.bin"/><Relationship Id="rId19" Type="http://schemas.openxmlformats.org/officeDocument/2006/relationships/image" Target="../media/image164.emf"/><Relationship Id="rId4" Type="http://schemas.openxmlformats.org/officeDocument/2006/relationships/oleObject" Target="../embeddings/oleObject283.bin"/><Relationship Id="rId9" Type="http://schemas.openxmlformats.org/officeDocument/2006/relationships/image" Target="../media/image148.emf"/><Relationship Id="rId14" Type="http://schemas.openxmlformats.org/officeDocument/2006/relationships/oleObject" Target="../embeddings/oleObject288.bin"/><Relationship Id="rId22" Type="http://schemas.openxmlformats.org/officeDocument/2006/relationships/oleObject" Target="../embeddings/oleObject292.bin"/><Relationship Id="rId27" Type="http://schemas.openxmlformats.org/officeDocument/2006/relationships/image" Target="../media/image153.e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297.bin"/><Relationship Id="rId13" Type="http://schemas.openxmlformats.org/officeDocument/2006/relationships/image" Target="../media/image168.emf"/><Relationship Id="rId18" Type="http://schemas.openxmlformats.org/officeDocument/2006/relationships/oleObject" Target="../embeddings/oleObject302.bin"/><Relationship Id="rId26" Type="http://schemas.openxmlformats.org/officeDocument/2006/relationships/oleObject" Target="../embeddings/oleObject306.bin"/><Relationship Id="rId3" Type="http://schemas.openxmlformats.org/officeDocument/2006/relationships/notesSlide" Target="../notesSlides/notesSlide32.xml"/><Relationship Id="rId21" Type="http://schemas.openxmlformats.org/officeDocument/2006/relationships/image" Target="../media/image170.emf"/><Relationship Id="rId7" Type="http://schemas.openxmlformats.org/officeDocument/2006/relationships/image" Target="../media/image149.emf"/><Relationship Id="rId12" Type="http://schemas.openxmlformats.org/officeDocument/2006/relationships/oleObject" Target="../embeddings/oleObject299.bin"/><Relationship Id="rId17" Type="http://schemas.openxmlformats.org/officeDocument/2006/relationships/image" Target="../media/image164.emf"/><Relationship Id="rId25" Type="http://schemas.openxmlformats.org/officeDocument/2006/relationships/image" Target="../media/image160.emf"/><Relationship Id="rId2" Type="http://schemas.openxmlformats.org/officeDocument/2006/relationships/slideLayout" Target="../slideLayouts/slideLayout2.xml"/><Relationship Id="rId16" Type="http://schemas.openxmlformats.org/officeDocument/2006/relationships/oleObject" Target="../embeddings/oleObject301.bin"/><Relationship Id="rId20" Type="http://schemas.openxmlformats.org/officeDocument/2006/relationships/oleObject" Target="../embeddings/oleObject303.bin"/><Relationship Id="rId29" Type="http://schemas.openxmlformats.org/officeDocument/2006/relationships/image" Target="../media/image171.emf"/><Relationship Id="rId1" Type="http://schemas.openxmlformats.org/officeDocument/2006/relationships/vmlDrawing" Target="../drawings/vmlDrawing33.vml"/><Relationship Id="rId6" Type="http://schemas.openxmlformats.org/officeDocument/2006/relationships/oleObject" Target="../embeddings/oleObject296.bin"/><Relationship Id="rId11" Type="http://schemas.openxmlformats.org/officeDocument/2006/relationships/image" Target="../media/image167.emf"/><Relationship Id="rId24" Type="http://schemas.openxmlformats.org/officeDocument/2006/relationships/oleObject" Target="../embeddings/oleObject305.bin"/><Relationship Id="rId5" Type="http://schemas.openxmlformats.org/officeDocument/2006/relationships/image" Target="../media/image148.emf"/><Relationship Id="rId15" Type="http://schemas.openxmlformats.org/officeDocument/2006/relationships/image" Target="../media/image163.emf"/><Relationship Id="rId23" Type="http://schemas.openxmlformats.org/officeDocument/2006/relationships/image" Target="../media/image155.emf"/><Relationship Id="rId28" Type="http://schemas.openxmlformats.org/officeDocument/2006/relationships/oleObject" Target="../embeddings/oleObject307.bin"/><Relationship Id="rId10" Type="http://schemas.openxmlformats.org/officeDocument/2006/relationships/oleObject" Target="../embeddings/oleObject298.bin"/><Relationship Id="rId19" Type="http://schemas.openxmlformats.org/officeDocument/2006/relationships/image" Target="../media/image169.emf"/><Relationship Id="rId4" Type="http://schemas.openxmlformats.org/officeDocument/2006/relationships/oleObject" Target="../embeddings/oleObject295.bin"/><Relationship Id="rId9" Type="http://schemas.openxmlformats.org/officeDocument/2006/relationships/image" Target="../media/image150.emf"/><Relationship Id="rId14" Type="http://schemas.openxmlformats.org/officeDocument/2006/relationships/oleObject" Target="../embeddings/oleObject300.bin"/><Relationship Id="rId22" Type="http://schemas.openxmlformats.org/officeDocument/2006/relationships/oleObject" Target="../embeddings/oleObject304.bin"/><Relationship Id="rId27" Type="http://schemas.openxmlformats.org/officeDocument/2006/relationships/image" Target="../media/image161.e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173.emf"/><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oleObject" Target="../embeddings/oleObject309.bin"/><Relationship Id="rId5" Type="http://schemas.openxmlformats.org/officeDocument/2006/relationships/image" Target="../media/image172.emf"/><Relationship Id="rId4" Type="http://schemas.openxmlformats.org/officeDocument/2006/relationships/oleObject" Target="../embeddings/oleObject308.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312.bin"/><Relationship Id="rId13" Type="http://schemas.openxmlformats.org/officeDocument/2006/relationships/image" Target="../media/image178.emf"/><Relationship Id="rId3" Type="http://schemas.openxmlformats.org/officeDocument/2006/relationships/notesSlide" Target="../notesSlides/notesSlide34.xml"/><Relationship Id="rId7" Type="http://schemas.openxmlformats.org/officeDocument/2006/relationships/image" Target="../media/image175.emf"/><Relationship Id="rId12" Type="http://schemas.openxmlformats.org/officeDocument/2006/relationships/oleObject" Target="../embeddings/oleObject314.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oleObject" Target="../embeddings/oleObject311.bin"/><Relationship Id="rId11" Type="http://schemas.openxmlformats.org/officeDocument/2006/relationships/image" Target="../media/image177.emf"/><Relationship Id="rId5" Type="http://schemas.openxmlformats.org/officeDocument/2006/relationships/image" Target="../media/image174.emf"/><Relationship Id="rId15" Type="http://schemas.openxmlformats.org/officeDocument/2006/relationships/image" Target="../media/image179.emf"/><Relationship Id="rId10" Type="http://schemas.openxmlformats.org/officeDocument/2006/relationships/oleObject" Target="../embeddings/oleObject313.bin"/><Relationship Id="rId4" Type="http://schemas.openxmlformats.org/officeDocument/2006/relationships/oleObject" Target="../embeddings/oleObject310.bin"/><Relationship Id="rId9" Type="http://schemas.openxmlformats.org/officeDocument/2006/relationships/image" Target="../media/image176.emf"/><Relationship Id="rId14" Type="http://schemas.openxmlformats.org/officeDocument/2006/relationships/oleObject" Target="../embeddings/oleObject315.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318.bin"/><Relationship Id="rId13" Type="http://schemas.openxmlformats.org/officeDocument/2006/relationships/image" Target="../media/image176.emf"/><Relationship Id="rId18" Type="http://schemas.openxmlformats.org/officeDocument/2006/relationships/oleObject" Target="../embeddings/oleObject323.bin"/><Relationship Id="rId3" Type="http://schemas.openxmlformats.org/officeDocument/2006/relationships/notesSlide" Target="../notesSlides/notesSlide35.xml"/><Relationship Id="rId21" Type="http://schemas.openxmlformats.org/officeDocument/2006/relationships/image" Target="../media/image184.emf"/><Relationship Id="rId7" Type="http://schemas.openxmlformats.org/officeDocument/2006/relationships/image" Target="../media/image180.emf"/><Relationship Id="rId12" Type="http://schemas.openxmlformats.org/officeDocument/2006/relationships/oleObject" Target="../embeddings/oleObject320.bin"/><Relationship Id="rId17" Type="http://schemas.openxmlformats.org/officeDocument/2006/relationships/image" Target="../media/image183.emf"/><Relationship Id="rId2" Type="http://schemas.openxmlformats.org/officeDocument/2006/relationships/slideLayout" Target="../slideLayouts/slideLayout2.xml"/><Relationship Id="rId16" Type="http://schemas.openxmlformats.org/officeDocument/2006/relationships/oleObject" Target="../embeddings/oleObject322.bin"/><Relationship Id="rId20" Type="http://schemas.openxmlformats.org/officeDocument/2006/relationships/oleObject" Target="../embeddings/oleObject324.bin"/><Relationship Id="rId1" Type="http://schemas.openxmlformats.org/officeDocument/2006/relationships/vmlDrawing" Target="../drawings/vmlDrawing36.vml"/><Relationship Id="rId6" Type="http://schemas.openxmlformats.org/officeDocument/2006/relationships/oleObject" Target="../embeddings/oleObject317.bin"/><Relationship Id="rId11" Type="http://schemas.openxmlformats.org/officeDocument/2006/relationships/image" Target="../media/image182.emf"/><Relationship Id="rId5" Type="http://schemas.openxmlformats.org/officeDocument/2006/relationships/image" Target="../media/image175.emf"/><Relationship Id="rId15" Type="http://schemas.openxmlformats.org/officeDocument/2006/relationships/image" Target="../media/image177.emf"/><Relationship Id="rId23" Type="http://schemas.openxmlformats.org/officeDocument/2006/relationships/image" Target="../media/image185.emf"/><Relationship Id="rId10" Type="http://schemas.openxmlformats.org/officeDocument/2006/relationships/oleObject" Target="../embeddings/oleObject319.bin"/><Relationship Id="rId19" Type="http://schemas.openxmlformats.org/officeDocument/2006/relationships/image" Target="../media/image178.emf"/><Relationship Id="rId4" Type="http://schemas.openxmlformats.org/officeDocument/2006/relationships/oleObject" Target="../embeddings/oleObject316.bin"/><Relationship Id="rId9" Type="http://schemas.openxmlformats.org/officeDocument/2006/relationships/image" Target="../media/image181.emf"/><Relationship Id="rId14" Type="http://schemas.openxmlformats.org/officeDocument/2006/relationships/oleObject" Target="../embeddings/oleObject321.bin"/><Relationship Id="rId22" Type="http://schemas.openxmlformats.org/officeDocument/2006/relationships/oleObject" Target="../embeddings/oleObject325.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6.emf"/><Relationship Id="rId18" Type="http://schemas.openxmlformats.org/officeDocument/2006/relationships/oleObject" Target="../embeddings/oleObject30.bin"/><Relationship Id="rId26" Type="http://schemas.openxmlformats.org/officeDocument/2006/relationships/oleObject" Target="../embeddings/oleObject37.bin"/><Relationship Id="rId3" Type="http://schemas.openxmlformats.org/officeDocument/2006/relationships/notesSlide" Target="../notesSlides/notesSlide2.xml"/><Relationship Id="rId21" Type="http://schemas.openxmlformats.org/officeDocument/2006/relationships/oleObject" Target="../embeddings/oleObject33.bin"/><Relationship Id="rId7" Type="http://schemas.openxmlformats.org/officeDocument/2006/relationships/image" Target="../media/image3.emf"/><Relationship Id="rId12" Type="http://schemas.openxmlformats.org/officeDocument/2006/relationships/oleObject" Target="../embeddings/oleObject26.bin"/><Relationship Id="rId17" Type="http://schemas.openxmlformats.org/officeDocument/2006/relationships/oleObject" Target="../embeddings/oleObject29.bin"/><Relationship Id="rId25" Type="http://schemas.openxmlformats.org/officeDocument/2006/relationships/oleObject" Target="../embeddings/oleObject36.bin"/><Relationship Id="rId2" Type="http://schemas.openxmlformats.org/officeDocument/2006/relationships/slideLayout" Target="../slideLayouts/slideLayout2.xml"/><Relationship Id="rId16" Type="http://schemas.openxmlformats.org/officeDocument/2006/relationships/oleObject" Target="../embeddings/oleObject28.bin"/><Relationship Id="rId20" Type="http://schemas.openxmlformats.org/officeDocument/2006/relationships/oleObject" Target="../embeddings/oleObject32.bin"/><Relationship Id="rId1" Type="http://schemas.openxmlformats.org/officeDocument/2006/relationships/vmlDrawing" Target="../drawings/vmlDrawing4.vml"/><Relationship Id="rId6" Type="http://schemas.openxmlformats.org/officeDocument/2006/relationships/oleObject" Target="../embeddings/oleObject23.bin"/><Relationship Id="rId11" Type="http://schemas.openxmlformats.org/officeDocument/2006/relationships/image" Target="../media/image5.emf"/><Relationship Id="rId24" Type="http://schemas.openxmlformats.org/officeDocument/2006/relationships/oleObject" Target="../embeddings/oleObject35.bin"/><Relationship Id="rId5" Type="http://schemas.openxmlformats.org/officeDocument/2006/relationships/image" Target="../media/image2.emf"/><Relationship Id="rId15" Type="http://schemas.openxmlformats.org/officeDocument/2006/relationships/image" Target="../media/image7.emf"/><Relationship Id="rId23" Type="http://schemas.openxmlformats.org/officeDocument/2006/relationships/image" Target="../media/image8.emf"/><Relationship Id="rId10" Type="http://schemas.openxmlformats.org/officeDocument/2006/relationships/oleObject" Target="../embeddings/oleObject25.bin"/><Relationship Id="rId19" Type="http://schemas.openxmlformats.org/officeDocument/2006/relationships/oleObject" Target="../embeddings/oleObject31.bin"/><Relationship Id="rId4" Type="http://schemas.openxmlformats.org/officeDocument/2006/relationships/oleObject" Target="../embeddings/oleObject22.bin"/><Relationship Id="rId9" Type="http://schemas.openxmlformats.org/officeDocument/2006/relationships/image" Target="../media/image4.emf"/><Relationship Id="rId14" Type="http://schemas.openxmlformats.org/officeDocument/2006/relationships/oleObject" Target="../embeddings/oleObject27.bin"/><Relationship Id="rId22" Type="http://schemas.openxmlformats.org/officeDocument/2006/relationships/oleObject" Target="../embeddings/oleObject34.bin"/></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328.bin"/><Relationship Id="rId13" Type="http://schemas.openxmlformats.org/officeDocument/2006/relationships/image" Target="../media/image150.emf"/><Relationship Id="rId18" Type="http://schemas.openxmlformats.org/officeDocument/2006/relationships/oleObject" Target="../embeddings/oleObject333.bin"/><Relationship Id="rId3" Type="http://schemas.openxmlformats.org/officeDocument/2006/relationships/notesSlide" Target="../notesSlides/notesSlide36.xml"/><Relationship Id="rId21" Type="http://schemas.openxmlformats.org/officeDocument/2006/relationships/image" Target="../media/image163.emf"/><Relationship Id="rId7" Type="http://schemas.openxmlformats.org/officeDocument/2006/relationships/image" Target="../media/image187.emf"/><Relationship Id="rId12" Type="http://schemas.openxmlformats.org/officeDocument/2006/relationships/oleObject" Target="../embeddings/oleObject330.bin"/><Relationship Id="rId17" Type="http://schemas.openxmlformats.org/officeDocument/2006/relationships/image" Target="../media/image189.emf"/><Relationship Id="rId25" Type="http://schemas.openxmlformats.org/officeDocument/2006/relationships/image" Target="../media/image191.emf"/><Relationship Id="rId2" Type="http://schemas.openxmlformats.org/officeDocument/2006/relationships/slideLayout" Target="../slideLayouts/slideLayout2.xml"/><Relationship Id="rId16" Type="http://schemas.openxmlformats.org/officeDocument/2006/relationships/oleObject" Target="../embeddings/oleObject332.bin"/><Relationship Id="rId20" Type="http://schemas.openxmlformats.org/officeDocument/2006/relationships/oleObject" Target="../embeddings/oleObject334.bin"/><Relationship Id="rId1" Type="http://schemas.openxmlformats.org/officeDocument/2006/relationships/vmlDrawing" Target="../drawings/vmlDrawing37.vml"/><Relationship Id="rId6" Type="http://schemas.openxmlformats.org/officeDocument/2006/relationships/oleObject" Target="../embeddings/oleObject327.bin"/><Relationship Id="rId11" Type="http://schemas.openxmlformats.org/officeDocument/2006/relationships/image" Target="../media/image149.emf"/><Relationship Id="rId24" Type="http://schemas.openxmlformats.org/officeDocument/2006/relationships/oleObject" Target="../embeddings/oleObject336.bin"/><Relationship Id="rId5" Type="http://schemas.openxmlformats.org/officeDocument/2006/relationships/image" Target="../media/image186.emf"/><Relationship Id="rId15" Type="http://schemas.openxmlformats.org/officeDocument/2006/relationships/image" Target="../media/image188.emf"/><Relationship Id="rId23" Type="http://schemas.openxmlformats.org/officeDocument/2006/relationships/image" Target="../media/image164.emf"/><Relationship Id="rId10" Type="http://schemas.openxmlformats.org/officeDocument/2006/relationships/oleObject" Target="../embeddings/oleObject329.bin"/><Relationship Id="rId19" Type="http://schemas.openxmlformats.org/officeDocument/2006/relationships/image" Target="../media/image190.emf"/><Relationship Id="rId4" Type="http://schemas.openxmlformats.org/officeDocument/2006/relationships/oleObject" Target="../embeddings/oleObject326.bin"/><Relationship Id="rId9" Type="http://schemas.openxmlformats.org/officeDocument/2006/relationships/image" Target="../media/image148.emf"/><Relationship Id="rId14" Type="http://schemas.openxmlformats.org/officeDocument/2006/relationships/oleObject" Target="../embeddings/oleObject331.bin"/><Relationship Id="rId22" Type="http://schemas.openxmlformats.org/officeDocument/2006/relationships/oleObject" Target="../embeddings/oleObject335.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339.bin"/><Relationship Id="rId13" Type="http://schemas.openxmlformats.org/officeDocument/2006/relationships/image" Target="../media/image194.emf"/><Relationship Id="rId18" Type="http://schemas.openxmlformats.org/officeDocument/2006/relationships/oleObject" Target="../embeddings/oleObject344.bin"/><Relationship Id="rId3" Type="http://schemas.openxmlformats.org/officeDocument/2006/relationships/notesSlide" Target="../notesSlides/notesSlide37.xml"/><Relationship Id="rId21" Type="http://schemas.openxmlformats.org/officeDocument/2006/relationships/image" Target="../media/image197.emf"/><Relationship Id="rId7" Type="http://schemas.openxmlformats.org/officeDocument/2006/relationships/image" Target="../media/image193.emf"/><Relationship Id="rId12" Type="http://schemas.openxmlformats.org/officeDocument/2006/relationships/oleObject" Target="../embeddings/oleObject341.bin"/><Relationship Id="rId17" Type="http://schemas.openxmlformats.org/officeDocument/2006/relationships/image" Target="../media/image195.emf"/><Relationship Id="rId2" Type="http://schemas.openxmlformats.org/officeDocument/2006/relationships/slideLayout" Target="../slideLayouts/slideLayout2.xml"/><Relationship Id="rId16" Type="http://schemas.openxmlformats.org/officeDocument/2006/relationships/oleObject" Target="../embeddings/oleObject343.bin"/><Relationship Id="rId20" Type="http://schemas.openxmlformats.org/officeDocument/2006/relationships/oleObject" Target="../embeddings/oleObject345.bin"/><Relationship Id="rId1" Type="http://schemas.openxmlformats.org/officeDocument/2006/relationships/vmlDrawing" Target="../drawings/vmlDrawing38.vml"/><Relationship Id="rId6" Type="http://schemas.openxmlformats.org/officeDocument/2006/relationships/oleObject" Target="../embeddings/oleObject338.bin"/><Relationship Id="rId11" Type="http://schemas.openxmlformats.org/officeDocument/2006/relationships/image" Target="../media/image182.emf"/><Relationship Id="rId5" Type="http://schemas.openxmlformats.org/officeDocument/2006/relationships/image" Target="../media/image192.emf"/><Relationship Id="rId15" Type="http://schemas.openxmlformats.org/officeDocument/2006/relationships/image" Target="../media/image177.emf"/><Relationship Id="rId10" Type="http://schemas.openxmlformats.org/officeDocument/2006/relationships/oleObject" Target="../embeddings/oleObject340.bin"/><Relationship Id="rId19" Type="http://schemas.openxmlformats.org/officeDocument/2006/relationships/image" Target="../media/image196.emf"/><Relationship Id="rId4" Type="http://schemas.openxmlformats.org/officeDocument/2006/relationships/oleObject" Target="../embeddings/oleObject337.bin"/><Relationship Id="rId9" Type="http://schemas.openxmlformats.org/officeDocument/2006/relationships/image" Target="../media/image181.emf"/><Relationship Id="rId14" Type="http://schemas.openxmlformats.org/officeDocument/2006/relationships/oleObject" Target="../embeddings/oleObject342.bin"/></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348.bin"/><Relationship Id="rId13" Type="http://schemas.openxmlformats.org/officeDocument/2006/relationships/image" Target="../media/image163.emf"/><Relationship Id="rId18" Type="http://schemas.openxmlformats.org/officeDocument/2006/relationships/oleObject" Target="../embeddings/oleObject353.bin"/><Relationship Id="rId3" Type="http://schemas.openxmlformats.org/officeDocument/2006/relationships/notesSlide" Target="../notesSlides/notesSlide38.xml"/><Relationship Id="rId7" Type="http://schemas.openxmlformats.org/officeDocument/2006/relationships/image" Target="../media/image199.emf"/><Relationship Id="rId12" Type="http://schemas.openxmlformats.org/officeDocument/2006/relationships/oleObject" Target="../embeddings/oleObject350.bin"/><Relationship Id="rId17" Type="http://schemas.openxmlformats.org/officeDocument/2006/relationships/image" Target="../media/image202.emf"/><Relationship Id="rId2" Type="http://schemas.openxmlformats.org/officeDocument/2006/relationships/slideLayout" Target="../slideLayouts/slideLayout2.xml"/><Relationship Id="rId16" Type="http://schemas.openxmlformats.org/officeDocument/2006/relationships/oleObject" Target="../embeddings/oleObject352.bin"/><Relationship Id="rId1" Type="http://schemas.openxmlformats.org/officeDocument/2006/relationships/vmlDrawing" Target="../drawings/vmlDrawing39.vml"/><Relationship Id="rId6" Type="http://schemas.openxmlformats.org/officeDocument/2006/relationships/oleObject" Target="../embeddings/oleObject347.bin"/><Relationship Id="rId11" Type="http://schemas.openxmlformats.org/officeDocument/2006/relationships/image" Target="../media/image201.emf"/><Relationship Id="rId5" Type="http://schemas.openxmlformats.org/officeDocument/2006/relationships/image" Target="../media/image198.emf"/><Relationship Id="rId15" Type="http://schemas.openxmlformats.org/officeDocument/2006/relationships/image" Target="../media/image164.emf"/><Relationship Id="rId10" Type="http://schemas.openxmlformats.org/officeDocument/2006/relationships/oleObject" Target="../embeddings/oleObject349.bin"/><Relationship Id="rId19" Type="http://schemas.openxmlformats.org/officeDocument/2006/relationships/image" Target="../media/image203.emf"/><Relationship Id="rId4" Type="http://schemas.openxmlformats.org/officeDocument/2006/relationships/oleObject" Target="../embeddings/oleObject346.bin"/><Relationship Id="rId9" Type="http://schemas.openxmlformats.org/officeDocument/2006/relationships/image" Target="../media/image200.emf"/><Relationship Id="rId14" Type="http://schemas.openxmlformats.org/officeDocument/2006/relationships/oleObject" Target="../embeddings/oleObject351.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356.bin"/><Relationship Id="rId13" Type="http://schemas.openxmlformats.org/officeDocument/2006/relationships/image" Target="../media/image199.emf"/><Relationship Id="rId3" Type="http://schemas.openxmlformats.org/officeDocument/2006/relationships/notesSlide" Target="../notesSlides/notesSlide39.xml"/><Relationship Id="rId7" Type="http://schemas.openxmlformats.org/officeDocument/2006/relationships/image" Target="../media/image204.emf"/><Relationship Id="rId12" Type="http://schemas.openxmlformats.org/officeDocument/2006/relationships/oleObject" Target="../embeddings/oleObject358.bin"/><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oleObject" Target="../embeddings/oleObject355.bin"/><Relationship Id="rId11" Type="http://schemas.openxmlformats.org/officeDocument/2006/relationships/image" Target="../media/image198.emf"/><Relationship Id="rId5" Type="http://schemas.openxmlformats.org/officeDocument/2006/relationships/image" Target="../media/image201.emf"/><Relationship Id="rId10" Type="http://schemas.openxmlformats.org/officeDocument/2006/relationships/oleObject" Target="../embeddings/oleObject357.bin"/><Relationship Id="rId4" Type="http://schemas.openxmlformats.org/officeDocument/2006/relationships/oleObject" Target="../embeddings/oleObject354.bin"/><Relationship Id="rId9" Type="http://schemas.openxmlformats.org/officeDocument/2006/relationships/image" Target="../media/image202.emf"/></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361.bin"/><Relationship Id="rId13" Type="http://schemas.openxmlformats.org/officeDocument/2006/relationships/image" Target="../media/image207.emf"/><Relationship Id="rId18" Type="http://schemas.openxmlformats.org/officeDocument/2006/relationships/oleObject" Target="../embeddings/oleObject366.bin"/><Relationship Id="rId3" Type="http://schemas.openxmlformats.org/officeDocument/2006/relationships/notesSlide" Target="../notesSlides/notesSlide40.xml"/><Relationship Id="rId21" Type="http://schemas.openxmlformats.org/officeDocument/2006/relationships/image" Target="../media/image210.emf"/><Relationship Id="rId7" Type="http://schemas.openxmlformats.org/officeDocument/2006/relationships/image" Target="../media/image206.emf"/><Relationship Id="rId12" Type="http://schemas.openxmlformats.org/officeDocument/2006/relationships/oleObject" Target="../embeddings/oleObject363.bin"/><Relationship Id="rId17" Type="http://schemas.openxmlformats.org/officeDocument/2006/relationships/image" Target="../media/image208.emf"/><Relationship Id="rId2" Type="http://schemas.openxmlformats.org/officeDocument/2006/relationships/slideLayout" Target="../slideLayouts/slideLayout2.xml"/><Relationship Id="rId16" Type="http://schemas.openxmlformats.org/officeDocument/2006/relationships/oleObject" Target="../embeddings/oleObject365.bin"/><Relationship Id="rId20" Type="http://schemas.openxmlformats.org/officeDocument/2006/relationships/oleObject" Target="../embeddings/oleObject367.bin"/><Relationship Id="rId1" Type="http://schemas.openxmlformats.org/officeDocument/2006/relationships/vmlDrawing" Target="../drawings/vmlDrawing41.vml"/><Relationship Id="rId6" Type="http://schemas.openxmlformats.org/officeDocument/2006/relationships/oleObject" Target="../embeddings/oleObject360.bin"/><Relationship Id="rId11" Type="http://schemas.openxmlformats.org/officeDocument/2006/relationships/image" Target="../media/image182.emf"/><Relationship Id="rId5" Type="http://schemas.openxmlformats.org/officeDocument/2006/relationships/image" Target="../media/image205.emf"/><Relationship Id="rId15" Type="http://schemas.openxmlformats.org/officeDocument/2006/relationships/image" Target="../media/image177.emf"/><Relationship Id="rId10" Type="http://schemas.openxmlformats.org/officeDocument/2006/relationships/oleObject" Target="../embeddings/oleObject362.bin"/><Relationship Id="rId19" Type="http://schemas.openxmlformats.org/officeDocument/2006/relationships/image" Target="../media/image209.emf"/><Relationship Id="rId4" Type="http://schemas.openxmlformats.org/officeDocument/2006/relationships/oleObject" Target="../embeddings/oleObject359.bin"/><Relationship Id="rId9" Type="http://schemas.openxmlformats.org/officeDocument/2006/relationships/image" Target="../media/image181.emf"/><Relationship Id="rId14" Type="http://schemas.openxmlformats.org/officeDocument/2006/relationships/oleObject" Target="../embeddings/oleObject364.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370.bin"/><Relationship Id="rId13" Type="http://schemas.openxmlformats.org/officeDocument/2006/relationships/image" Target="../media/image215.emf"/><Relationship Id="rId18" Type="http://schemas.openxmlformats.org/officeDocument/2006/relationships/image" Target="../media/image217.emf"/><Relationship Id="rId3" Type="http://schemas.openxmlformats.org/officeDocument/2006/relationships/notesSlide" Target="../notesSlides/notesSlide41.xml"/><Relationship Id="rId21" Type="http://schemas.openxmlformats.org/officeDocument/2006/relationships/oleObject" Target="../embeddings/oleObject378.bin"/><Relationship Id="rId7" Type="http://schemas.openxmlformats.org/officeDocument/2006/relationships/image" Target="../media/image212.emf"/><Relationship Id="rId12" Type="http://schemas.openxmlformats.org/officeDocument/2006/relationships/oleObject" Target="../embeddings/oleObject372.bin"/><Relationship Id="rId17" Type="http://schemas.openxmlformats.org/officeDocument/2006/relationships/oleObject" Target="../embeddings/oleObject375.bin"/><Relationship Id="rId2" Type="http://schemas.openxmlformats.org/officeDocument/2006/relationships/slideLayout" Target="../slideLayouts/slideLayout2.xml"/><Relationship Id="rId16" Type="http://schemas.openxmlformats.org/officeDocument/2006/relationships/image" Target="../media/image216.emf"/><Relationship Id="rId20" Type="http://schemas.openxmlformats.org/officeDocument/2006/relationships/oleObject" Target="../embeddings/oleObject377.bin"/><Relationship Id="rId1" Type="http://schemas.openxmlformats.org/officeDocument/2006/relationships/vmlDrawing" Target="../drawings/vmlDrawing42.vml"/><Relationship Id="rId6" Type="http://schemas.openxmlformats.org/officeDocument/2006/relationships/oleObject" Target="../embeddings/oleObject369.bin"/><Relationship Id="rId11" Type="http://schemas.openxmlformats.org/officeDocument/2006/relationships/image" Target="../media/image214.emf"/><Relationship Id="rId5" Type="http://schemas.openxmlformats.org/officeDocument/2006/relationships/image" Target="../media/image211.emf"/><Relationship Id="rId15" Type="http://schemas.openxmlformats.org/officeDocument/2006/relationships/oleObject" Target="../embeddings/oleObject374.bin"/><Relationship Id="rId23" Type="http://schemas.openxmlformats.org/officeDocument/2006/relationships/image" Target="../media/image218.emf"/><Relationship Id="rId10" Type="http://schemas.openxmlformats.org/officeDocument/2006/relationships/oleObject" Target="../embeddings/oleObject371.bin"/><Relationship Id="rId19" Type="http://schemas.openxmlformats.org/officeDocument/2006/relationships/oleObject" Target="../embeddings/oleObject376.bin"/><Relationship Id="rId4" Type="http://schemas.openxmlformats.org/officeDocument/2006/relationships/oleObject" Target="../embeddings/oleObject368.bin"/><Relationship Id="rId9" Type="http://schemas.openxmlformats.org/officeDocument/2006/relationships/image" Target="../media/image213.emf"/><Relationship Id="rId14" Type="http://schemas.openxmlformats.org/officeDocument/2006/relationships/oleObject" Target="../embeddings/oleObject373.bin"/><Relationship Id="rId22" Type="http://schemas.openxmlformats.org/officeDocument/2006/relationships/oleObject" Target="../embeddings/oleObject379.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382.bin"/><Relationship Id="rId3" Type="http://schemas.openxmlformats.org/officeDocument/2006/relationships/notesSlide" Target="../notesSlides/notesSlide43.xml"/><Relationship Id="rId7" Type="http://schemas.openxmlformats.org/officeDocument/2006/relationships/image" Target="../media/image220.emf"/><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oleObject" Target="../embeddings/oleObject381.bin"/><Relationship Id="rId5" Type="http://schemas.openxmlformats.org/officeDocument/2006/relationships/image" Target="../media/image219.emf"/><Relationship Id="rId4" Type="http://schemas.openxmlformats.org/officeDocument/2006/relationships/oleObject" Target="../embeddings/oleObject380.bin"/><Relationship Id="rId9" Type="http://schemas.openxmlformats.org/officeDocument/2006/relationships/image" Target="../media/image221.e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0.bin"/><Relationship Id="rId13" Type="http://schemas.openxmlformats.org/officeDocument/2006/relationships/image" Target="../media/image6.emf"/><Relationship Id="rId18" Type="http://schemas.openxmlformats.org/officeDocument/2006/relationships/oleObject" Target="../embeddings/oleObject46.bin"/><Relationship Id="rId26" Type="http://schemas.openxmlformats.org/officeDocument/2006/relationships/oleObject" Target="../embeddings/oleObject53.bin"/><Relationship Id="rId3" Type="http://schemas.openxmlformats.org/officeDocument/2006/relationships/notesSlide" Target="../notesSlides/notesSlide3.xml"/><Relationship Id="rId21" Type="http://schemas.openxmlformats.org/officeDocument/2006/relationships/oleObject" Target="../embeddings/oleObject49.bin"/><Relationship Id="rId7" Type="http://schemas.openxmlformats.org/officeDocument/2006/relationships/image" Target="../media/image3.emf"/><Relationship Id="rId12" Type="http://schemas.openxmlformats.org/officeDocument/2006/relationships/oleObject" Target="../embeddings/oleObject42.bin"/><Relationship Id="rId17" Type="http://schemas.openxmlformats.org/officeDocument/2006/relationships/oleObject" Target="../embeddings/oleObject45.bin"/><Relationship Id="rId25" Type="http://schemas.openxmlformats.org/officeDocument/2006/relationships/oleObject" Target="../embeddings/oleObject52.bin"/><Relationship Id="rId2" Type="http://schemas.openxmlformats.org/officeDocument/2006/relationships/slideLayout" Target="../slideLayouts/slideLayout2.xml"/><Relationship Id="rId16" Type="http://schemas.openxmlformats.org/officeDocument/2006/relationships/oleObject" Target="../embeddings/oleObject44.bin"/><Relationship Id="rId20" Type="http://schemas.openxmlformats.org/officeDocument/2006/relationships/oleObject" Target="../embeddings/oleObject48.bin"/><Relationship Id="rId1" Type="http://schemas.openxmlformats.org/officeDocument/2006/relationships/vmlDrawing" Target="../drawings/vmlDrawing5.vml"/><Relationship Id="rId6" Type="http://schemas.openxmlformats.org/officeDocument/2006/relationships/oleObject" Target="../embeddings/oleObject39.bin"/><Relationship Id="rId11" Type="http://schemas.openxmlformats.org/officeDocument/2006/relationships/image" Target="../media/image5.emf"/><Relationship Id="rId24" Type="http://schemas.openxmlformats.org/officeDocument/2006/relationships/oleObject" Target="../embeddings/oleObject51.bin"/><Relationship Id="rId5" Type="http://schemas.openxmlformats.org/officeDocument/2006/relationships/image" Target="../media/image2.emf"/><Relationship Id="rId15" Type="http://schemas.openxmlformats.org/officeDocument/2006/relationships/image" Target="../media/image7.emf"/><Relationship Id="rId23" Type="http://schemas.openxmlformats.org/officeDocument/2006/relationships/image" Target="../media/image8.emf"/><Relationship Id="rId10" Type="http://schemas.openxmlformats.org/officeDocument/2006/relationships/oleObject" Target="../embeddings/oleObject41.bin"/><Relationship Id="rId19" Type="http://schemas.openxmlformats.org/officeDocument/2006/relationships/oleObject" Target="../embeddings/oleObject47.bin"/><Relationship Id="rId4" Type="http://schemas.openxmlformats.org/officeDocument/2006/relationships/oleObject" Target="../embeddings/oleObject38.bin"/><Relationship Id="rId9" Type="http://schemas.openxmlformats.org/officeDocument/2006/relationships/image" Target="../media/image4.emf"/><Relationship Id="rId14" Type="http://schemas.openxmlformats.org/officeDocument/2006/relationships/oleObject" Target="../embeddings/oleObject43.bin"/><Relationship Id="rId22" Type="http://schemas.openxmlformats.org/officeDocument/2006/relationships/oleObject" Target="../embeddings/oleObject50.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6.bin"/><Relationship Id="rId13" Type="http://schemas.openxmlformats.org/officeDocument/2006/relationships/image" Target="../media/image17.emf"/><Relationship Id="rId18" Type="http://schemas.openxmlformats.org/officeDocument/2006/relationships/oleObject" Target="../embeddings/oleObject61.bin"/><Relationship Id="rId26" Type="http://schemas.openxmlformats.org/officeDocument/2006/relationships/oleObject" Target="../embeddings/oleObject65.bin"/><Relationship Id="rId3" Type="http://schemas.openxmlformats.org/officeDocument/2006/relationships/notesSlide" Target="../notesSlides/notesSlide4.xml"/><Relationship Id="rId21" Type="http://schemas.openxmlformats.org/officeDocument/2006/relationships/image" Target="../media/image21.emf"/><Relationship Id="rId7" Type="http://schemas.openxmlformats.org/officeDocument/2006/relationships/image" Target="../media/image14.emf"/><Relationship Id="rId12" Type="http://schemas.openxmlformats.org/officeDocument/2006/relationships/oleObject" Target="../embeddings/oleObject58.bin"/><Relationship Id="rId17" Type="http://schemas.openxmlformats.org/officeDocument/2006/relationships/image" Target="../media/image19.emf"/><Relationship Id="rId25" Type="http://schemas.openxmlformats.org/officeDocument/2006/relationships/image" Target="../media/image23.emf"/><Relationship Id="rId2" Type="http://schemas.openxmlformats.org/officeDocument/2006/relationships/slideLayout" Target="../slideLayouts/slideLayout2.xml"/><Relationship Id="rId16" Type="http://schemas.openxmlformats.org/officeDocument/2006/relationships/oleObject" Target="../embeddings/oleObject60.bin"/><Relationship Id="rId20" Type="http://schemas.openxmlformats.org/officeDocument/2006/relationships/oleObject" Target="../embeddings/oleObject62.bin"/><Relationship Id="rId29" Type="http://schemas.openxmlformats.org/officeDocument/2006/relationships/image" Target="../media/image25.emf"/><Relationship Id="rId1" Type="http://schemas.openxmlformats.org/officeDocument/2006/relationships/vmlDrawing" Target="../drawings/vmlDrawing6.vml"/><Relationship Id="rId6" Type="http://schemas.openxmlformats.org/officeDocument/2006/relationships/oleObject" Target="../embeddings/oleObject55.bin"/><Relationship Id="rId11" Type="http://schemas.openxmlformats.org/officeDocument/2006/relationships/image" Target="../media/image16.emf"/><Relationship Id="rId24" Type="http://schemas.openxmlformats.org/officeDocument/2006/relationships/oleObject" Target="../embeddings/oleObject64.bin"/><Relationship Id="rId5" Type="http://schemas.openxmlformats.org/officeDocument/2006/relationships/image" Target="../media/image13.emf"/><Relationship Id="rId15" Type="http://schemas.openxmlformats.org/officeDocument/2006/relationships/image" Target="../media/image18.emf"/><Relationship Id="rId23" Type="http://schemas.openxmlformats.org/officeDocument/2006/relationships/image" Target="../media/image22.emf"/><Relationship Id="rId28" Type="http://schemas.openxmlformats.org/officeDocument/2006/relationships/oleObject" Target="../embeddings/oleObject66.bin"/><Relationship Id="rId10" Type="http://schemas.openxmlformats.org/officeDocument/2006/relationships/oleObject" Target="../embeddings/oleObject57.bin"/><Relationship Id="rId19" Type="http://schemas.openxmlformats.org/officeDocument/2006/relationships/image" Target="../media/image20.emf"/><Relationship Id="rId31" Type="http://schemas.openxmlformats.org/officeDocument/2006/relationships/image" Target="../media/image26.emf"/><Relationship Id="rId4" Type="http://schemas.openxmlformats.org/officeDocument/2006/relationships/oleObject" Target="../embeddings/oleObject54.bin"/><Relationship Id="rId9" Type="http://schemas.openxmlformats.org/officeDocument/2006/relationships/image" Target="../media/image15.emf"/><Relationship Id="rId14" Type="http://schemas.openxmlformats.org/officeDocument/2006/relationships/oleObject" Target="../embeddings/oleObject59.bin"/><Relationship Id="rId22" Type="http://schemas.openxmlformats.org/officeDocument/2006/relationships/oleObject" Target="../embeddings/oleObject63.bin"/><Relationship Id="rId27" Type="http://schemas.openxmlformats.org/officeDocument/2006/relationships/image" Target="../media/image24.emf"/><Relationship Id="rId30" Type="http://schemas.openxmlformats.org/officeDocument/2006/relationships/oleObject" Target="../embeddings/oleObject67.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70.bin"/><Relationship Id="rId13" Type="http://schemas.openxmlformats.org/officeDocument/2006/relationships/image" Target="../media/image17.emf"/><Relationship Id="rId18" Type="http://schemas.openxmlformats.org/officeDocument/2006/relationships/oleObject" Target="../embeddings/oleObject75.bin"/><Relationship Id="rId26" Type="http://schemas.openxmlformats.org/officeDocument/2006/relationships/oleObject" Target="../embeddings/oleObject79.bin"/><Relationship Id="rId3" Type="http://schemas.openxmlformats.org/officeDocument/2006/relationships/notesSlide" Target="../notesSlides/notesSlide5.xml"/><Relationship Id="rId21" Type="http://schemas.openxmlformats.org/officeDocument/2006/relationships/image" Target="../media/image27.emf"/><Relationship Id="rId7" Type="http://schemas.openxmlformats.org/officeDocument/2006/relationships/image" Target="../media/image14.emf"/><Relationship Id="rId12" Type="http://schemas.openxmlformats.org/officeDocument/2006/relationships/oleObject" Target="../embeddings/oleObject72.bin"/><Relationship Id="rId17" Type="http://schemas.openxmlformats.org/officeDocument/2006/relationships/image" Target="../media/image22.emf"/><Relationship Id="rId25" Type="http://schemas.openxmlformats.org/officeDocument/2006/relationships/image" Target="../media/image20.emf"/><Relationship Id="rId2" Type="http://schemas.openxmlformats.org/officeDocument/2006/relationships/slideLayout" Target="../slideLayouts/slideLayout2.xml"/><Relationship Id="rId16" Type="http://schemas.openxmlformats.org/officeDocument/2006/relationships/oleObject" Target="../embeddings/oleObject74.bin"/><Relationship Id="rId20" Type="http://schemas.openxmlformats.org/officeDocument/2006/relationships/oleObject" Target="../embeddings/oleObject76.bin"/><Relationship Id="rId1" Type="http://schemas.openxmlformats.org/officeDocument/2006/relationships/vmlDrawing" Target="../drawings/vmlDrawing7.vml"/><Relationship Id="rId6" Type="http://schemas.openxmlformats.org/officeDocument/2006/relationships/oleObject" Target="../embeddings/oleObject69.bin"/><Relationship Id="rId11" Type="http://schemas.openxmlformats.org/officeDocument/2006/relationships/image" Target="../media/image16.emf"/><Relationship Id="rId24" Type="http://schemas.openxmlformats.org/officeDocument/2006/relationships/oleObject" Target="../embeddings/oleObject78.bin"/><Relationship Id="rId5" Type="http://schemas.openxmlformats.org/officeDocument/2006/relationships/image" Target="../media/image13.emf"/><Relationship Id="rId15" Type="http://schemas.openxmlformats.org/officeDocument/2006/relationships/image" Target="../media/image21.emf"/><Relationship Id="rId23" Type="http://schemas.openxmlformats.org/officeDocument/2006/relationships/image" Target="../media/image28.emf"/><Relationship Id="rId10" Type="http://schemas.openxmlformats.org/officeDocument/2006/relationships/oleObject" Target="../embeddings/oleObject71.bin"/><Relationship Id="rId19" Type="http://schemas.openxmlformats.org/officeDocument/2006/relationships/image" Target="../media/image23.emf"/><Relationship Id="rId4" Type="http://schemas.openxmlformats.org/officeDocument/2006/relationships/oleObject" Target="../embeddings/oleObject68.bin"/><Relationship Id="rId9" Type="http://schemas.openxmlformats.org/officeDocument/2006/relationships/image" Target="../media/image15.emf"/><Relationship Id="rId14" Type="http://schemas.openxmlformats.org/officeDocument/2006/relationships/oleObject" Target="../embeddings/oleObject73.bin"/><Relationship Id="rId22" Type="http://schemas.openxmlformats.org/officeDocument/2006/relationships/oleObject" Target="../embeddings/oleObject77.bin"/><Relationship Id="rId27" Type="http://schemas.openxmlformats.org/officeDocument/2006/relationships/image" Target="../media/image29.e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82.bin"/><Relationship Id="rId13" Type="http://schemas.openxmlformats.org/officeDocument/2006/relationships/image" Target="../media/image17.emf"/><Relationship Id="rId18" Type="http://schemas.openxmlformats.org/officeDocument/2006/relationships/oleObject" Target="../embeddings/oleObject87.bin"/><Relationship Id="rId3" Type="http://schemas.openxmlformats.org/officeDocument/2006/relationships/notesSlide" Target="../notesSlides/notesSlide6.xml"/><Relationship Id="rId21" Type="http://schemas.openxmlformats.org/officeDocument/2006/relationships/image" Target="../media/image30.emf"/><Relationship Id="rId7" Type="http://schemas.openxmlformats.org/officeDocument/2006/relationships/image" Target="../media/image14.emf"/><Relationship Id="rId12" Type="http://schemas.openxmlformats.org/officeDocument/2006/relationships/oleObject" Target="../embeddings/oleObject84.bin"/><Relationship Id="rId17" Type="http://schemas.openxmlformats.org/officeDocument/2006/relationships/image" Target="../media/image22.emf"/><Relationship Id="rId2" Type="http://schemas.openxmlformats.org/officeDocument/2006/relationships/slideLayout" Target="../slideLayouts/slideLayout2.xml"/><Relationship Id="rId16" Type="http://schemas.openxmlformats.org/officeDocument/2006/relationships/oleObject" Target="../embeddings/oleObject86.bin"/><Relationship Id="rId20" Type="http://schemas.openxmlformats.org/officeDocument/2006/relationships/oleObject" Target="../embeddings/oleObject88.bin"/><Relationship Id="rId1" Type="http://schemas.openxmlformats.org/officeDocument/2006/relationships/vmlDrawing" Target="../drawings/vmlDrawing8.vml"/><Relationship Id="rId6" Type="http://schemas.openxmlformats.org/officeDocument/2006/relationships/oleObject" Target="../embeddings/oleObject81.bin"/><Relationship Id="rId11" Type="http://schemas.openxmlformats.org/officeDocument/2006/relationships/image" Target="../media/image16.emf"/><Relationship Id="rId5" Type="http://schemas.openxmlformats.org/officeDocument/2006/relationships/image" Target="../media/image13.emf"/><Relationship Id="rId15" Type="http://schemas.openxmlformats.org/officeDocument/2006/relationships/image" Target="../media/image21.emf"/><Relationship Id="rId23" Type="http://schemas.openxmlformats.org/officeDocument/2006/relationships/image" Target="../media/image31.emf"/><Relationship Id="rId10" Type="http://schemas.openxmlformats.org/officeDocument/2006/relationships/oleObject" Target="../embeddings/oleObject83.bin"/><Relationship Id="rId19" Type="http://schemas.openxmlformats.org/officeDocument/2006/relationships/image" Target="../media/image23.emf"/><Relationship Id="rId4" Type="http://schemas.openxmlformats.org/officeDocument/2006/relationships/oleObject" Target="../embeddings/oleObject80.bin"/><Relationship Id="rId9" Type="http://schemas.openxmlformats.org/officeDocument/2006/relationships/image" Target="../media/image15.emf"/><Relationship Id="rId14" Type="http://schemas.openxmlformats.org/officeDocument/2006/relationships/oleObject" Target="../embeddings/oleObject85.bin"/><Relationship Id="rId22" Type="http://schemas.openxmlformats.org/officeDocument/2006/relationships/oleObject" Target="../embeddings/oleObject89.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92.bin"/><Relationship Id="rId13" Type="http://schemas.openxmlformats.org/officeDocument/2006/relationships/image" Target="../media/image36.emf"/><Relationship Id="rId3" Type="http://schemas.openxmlformats.org/officeDocument/2006/relationships/notesSlide" Target="../notesSlides/notesSlide7.xml"/><Relationship Id="rId7" Type="http://schemas.openxmlformats.org/officeDocument/2006/relationships/image" Target="../media/image33.emf"/><Relationship Id="rId12" Type="http://schemas.openxmlformats.org/officeDocument/2006/relationships/oleObject" Target="../embeddings/oleObject94.bin"/><Relationship Id="rId17" Type="http://schemas.openxmlformats.org/officeDocument/2006/relationships/oleObject" Target="../embeddings/oleObject97.bin"/><Relationship Id="rId2" Type="http://schemas.openxmlformats.org/officeDocument/2006/relationships/slideLayout" Target="../slideLayouts/slideLayout2.xml"/><Relationship Id="rId16" Type="http://schemas.openxmlformats.org/officeDocument/2006/relationships/oleObject" Target="../embeddings/oleObject96.bin"/><Relationship Id="rId1" Type="http://schemas.openxmlformats.org/officeDocument/2006/relationships/vmlDrawing" Target="../drawings/vmlDrawing9.vml"/><Relationship Id="rId6" Type="http://schemas.openxmlformats.org/officeDocument/2006/relationships/oleObject" Target="../embeddings/oleObject91.bin"/><Relationship Id="rId11" Type="http://schemas.openxmlformats.org/officeDocument/2006/relationships/image" Target="../media/image35.emf"/><Relationship Id="rId5" Type="http://schemas.openxmlformats.org/officeDocument/2006/relationships/image" Target="../media/image32.emf"/><Relationship Id="rId15" Type="http://schemas.openxmlformats.org/officeDocument/2006/relationships/image" Target="../media/image37.emf"/><Relationship Id="rId10" Type="http://schemas.openxmlformats.org/officeDocument/2006/relationships/oleObject" Target="../embeddings/oleObject93.bin"/><Relationship Id="rId4" Type="http://schemas.openxmlformats.org/officeDocument/2006/relationships/oleObject" Target="../embeddings/oleObject90.bin"/><Relationship Id="rId9" Type="http://schemas.openxmlformats.org/officeDocument/2006/relationships/image" Target="../media/image34.emf"/><Relationship Id="rId14" Type="http://schemas.openxmlformats.org/officeDocument/2006/relationships/oleObject" Target="../embeddings/oleObject9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2400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10160002" y="6427114"/>
            <a:ext cx="444499" cy="276999"/>
          </a:xfrm>
          <a:prstGeom prst="rect">
            <a:avLst/>
          </a:prstGeom>
          <a:noFill/>
        </p:spPr>
        <p:txBody>
          <a:bodyPr wrap="square" rtlCol="0">
            <a:spAutoFit/>
          </a:bodyPr>
          <a:lstStyle/>
          <a:p>
            <a:r>
              <a:rPr lang="en-US" sz="1200" dirty="0">
                <a:latin typeface="Times New Roman"/>
                <a:cs typeface="Times New Roman"/>
              </a:rPr>
              <a:t>1.)</a:t>
            </a:r>
          </a:p>
        </p:txBody>
      </p:sp>
      <p:sp>
        <p:nvSpPr>
          <p:cNvPr id="8" name="TextBox 7"/>
          <p:cNvSpPr txBox="1"/>
          <p:nvPr/>
        </p:nvSpPr>
        <p:spPr>
          <a:xfrm>
            <a:off x="1524000" y="-24659"/>
            <a:ext cx="9144000" cy="707886"/>
          </a:xfrm>
          <a:prstGeom prst="rect">
            <a:avLst/>
          </a:prstGeom>
          <a:noFill/>
        </p:spPr>
        <p:txBody>
          <a:bodyPr wrap="square" rtlCol="0">
            <a:spAutoFit/>
          </a:bodyPr>
          <a:lstStyle/>
          <a:p>
            <a:pPr algn="ctr"/>
            <a:r>
              <a:rPr lang="en-US" sz="4000">
                <a:solidFill>
                  <a:srgbClr val="FF0000"/>
                </a:solidFill>
                <a:latin typeface="Apple Chancery"/>
                <a:cs typeface="Apple Chancery"/>
              </a:rPr>
              <a:t>CHAPTER  28B </a:t>
            </a:r>
            <a:r>
              <a:rPr lang="en-US" sz="4000" dirty="0">
                <a:solidFill>
                  <a:srgbClr val="FF0000"/>
                </a:solidFill>
                <a:latin typeface="Apple Chancery"/>
                <a:cs typeface="Apple Chancery"/>
              </a:rPr>
              <a:t>(extended):</a:t>
            </a:r>
          </a:p>
        </p:txBody>
      </p:sp>
      <p:sp>
        <p:nvSpPr>
          <p:cNvPr id="25" name="Rectangle 42"/>
          <p:cNvSpPr>
            <a:spLocks noChangeArrowheads="1"/>
          </p:cNvSpPr>
          <p:nvPr/>
        </p:nvSpPr>
        <p:spPr bwMode="auto">
          <a:xfrm>
            <a:off x="152400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7" name="TextBox 6"/>
          <p:cNvSpPr txBox="1"/>
          <p:nvPr/>
        </p:nvSpPr>
        <p:spPr>
          <a:xfrm>
            <a:off x="1524000" y="494629"/>
            <a:ext cx="9144000" cy="707886"/>
          </a:xfrm>
          <a:prstGeom prst="rect">
            <a:avLst/>
          </a:prstGeom>
          <a:noFill/>
        </p:spPr>
        <p:txBody>
          <a:bodyPr wrap="square" rtlCol="0">
            <a:spAutoFit/>
          </a:bodyPr>
          <a:lstStyle/>
          <a:p>
            <a:pPr algn="ctr"/>
            <a:r>
              <a:rPr lang="en-US" sz="4000" dirty="0" err="1">
                <a:solidFill>
                  <a:srgbClr val="0000FF"/>
                </a:solidFill>
                <a:latin typeface="Apple Chancery"/>
                <a:cs typeface="Apple Chancery"/>
              </a:rPr>
              <a:t>Kirchoff’s</a:t>
            </a:r>
            <a:r>
              <a:rPr lang="en-US" sz="4000" dirty="0">
                <a:solidFill>
                  <a:srgbClr val="0000FF"/>
                </a:solidFill>
                <a:latin typeface="Apple Chancery"/>
                <a:cs typeface="Apple Chancery"/>
              </a:rPr>
              <a:t> Laws and Capacitors</a:t>
            </a:r>
            <a:endParaRPr lang="en-US" sz="2800" dirty="0">
              <a:solidFill>
                <a:srgbClr val="0000FF"/>
              </a:solidFill>
              <a:latin typeface="Apple Chancery"/>
              <a:cs typeface="Apple Chancery"/>
            </a:endParaRPr>
          </a:p>
        </p:txBody>
      </p:sp>
      <p:grpSp>
        <p:nvGrpSpPr>
          <p:cNvPr id="9" name="Group 40"/>
          <p:cNvGrpSpPr>
            <a:grpSpLocks/>
          </p:cNvGrpSpPr>
          <p:nvPr/>
        </p:nvGrpSpPr>
        <p:grpSpPr bwMode="auto">
          <a:xfrm>
            <a:off x="7070726" y="2052638"/>
            <a:ext cx="538163" cy="336550"/>
            <a:chOff x="4320" y="1536"/>
            <a:chExt cx="384" cy="240"/>
          </a:xfrm>
        </p:grpSpPr>
        <p:sp>
          <p:nvSpPr>
            <p:cNvPr id="10"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5" name="Line 41"/>
          <p:cNvSpPr>
            <a:spLocks noChangeShapeType="1"/>
          </p:cNvSpPr>
          <p:nvPr/>
        </p:nvSpPr>
        <p:spPr bwMode="auto">
          <a:xfrm>
            <a:off x="6553201" y="2233613"/>
            <a:ext cx="538163"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 name="Line 42"/>
          <p:cNvSpPr>
            <a:spLocks noChangeShapeType="1"/>
          </p:cNvSpPr>
          <p:nvPr/>
        </p:nvSpPr>
        <p:spPr bwMode="auto">
          <a:xfrm flipV="1">
            <a:off x="8593139" y="2130425"/>
            <a:ext cx="363537"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 name="Line 43"/>
          <p:cNvSpPr>
            <a:spLocks noChangeShapeType="1"/>
          </p:cNvSpPr>
          <p:nvPr/>
        </p:nvSpPr>
        <p:spPr bwMode="auto">
          <a:xfrm>
            <a:off x="7867650" y="2182813"/>
            <a:ext cx="0" cy="12954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 name="Line 48"/>
          <p:cNvSpPr>
            <a:spLocks noChangeShapeType="1"/>
          </p:cNvSpPr>
          <p:nvPr/>
        </p:nvSpPr>
        <p:spPr bwMode="auto">
          <a:xfrm>
            <a:off x="9888538" y="2073276"/>
            <a:ext cx="153785" cy="134620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22" name="Group 108"/>
          <p:cNvGrpSpPr>
            <a:grpSpLocks/>
          </p:cNvGrpSpPr>
          <p:nvPr/>
        </p:nvGrpSpPr>
        <p:grpSpPr bwMode="auto">
          <a:xfrm>
            <a:off x="8936038" y="1917700"/>
            <a:ext cx="538162" cy="336550"/>
            <a:chOff x="4320" y="1536"/>
            <a:chExt cx="384" cy="240"/>
          </a:xfrm>
        </p:grpSpPr>
        <p:sp>
          <p:nvSpPr>
            <p:cNvPr id="23"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29" name="Line 114"/>
          <p:cNvSpPr>
            <a:spLocks noChangeShapeType="1"/>
          </p:cNvSpPr>
          <p:nvPr/>
        </p:nvSpPr>
        <p:spPr bwMode="auto">
          <a:xfrm flipV="1">
            <a:off x="9474200" y="2073276"/>
            <a:ext cx="414338" cy="476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0" name="Line 120"/>
          <p:cNvSpPr>
            <a:spLocks noChangeShapeType="1"/>
          </p:cNvSpPr>
          <p:nvPr/>
        </p:nvSpPr>
        <p:spPr bwMode="auto">
          <a:xfrm flipH="1">
            <a:off x="8748713" y="1404938"/>
            <a:ext cx="25876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 name="Line 121"/>
          <p:cNvSpPr>
            <a:spLocks noChangeShapeType="1"/>
          </p:cNvSpPr>
          <p:nvPr/>
        </p:nvSpPr>
        <p:spPr bwMode="auto">
          <a:xfrm flipH="1">
            <a:off x="9526588" y="1347788"/>
            <a:ext cx="258762" cy="4762"/>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 name="Line 122"/>
          <p:cNvSpPr>
            <a:spLocks noChangeShapeType="1"/>
          </p:cNvSpPr>
          <p:nvPr/>
        </p:nvSpPr>
        <p:spPr bwMode="auto">
          <a:xfrm>
            <a:off x="8748713" y="1404939"/>
            <a:ext cx="0" cy="72072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3" name="Line 123"/>
          <p:cNvSpPr>
            <a:spLocks noChangeShapeType="1"/>
          </p:cNvSpPr>
          <p:nvPr/>
        </p:nvSpPr>
        <p:spPr bwMode="auto">
          <a:xfrm>
            <a:off x="9785350" y="1347789"/>
            <a:ext cx="0" cy="72548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4" name="Line 42"/>
          <p:cNvSpPr>
            <a:spLocks noChangeShapeType="1"/>
          </p:cNvSpPr>
          <p:nvPr/>
        </p:nvSpPr>
        <p:spPr bwMode="auto">
          <a:xfrm>
            <a:off x="7867650" y="2803525"/>
            <a:ext cx="74930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35" name="Group 108"/>
          <p:cNvGrpSpPr>
            <a:grpSpLocks/>
          </p:cNvGrpSpPr>
          <p:nvPr/>
        </p:nvGrpSpPr>
        <p:grpSpPr bwMode="auto">
          <a:xfrm>
            <a:off x="8616951" y="2597150"/>
            <a:ext cx="538163" cy="336550"/>
            <a:chOff x="4320" y="1536"/>
            <a:chExt cx="384" cy="240"/>
          </a:xfrm>
        </p:grpSpPr>
        <p:sp>
          <p:nvSpPr>
            <p:cNvPr id="36"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7"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0"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41" name="Line 114"/>
          <p:cNvSpPr>
            <a:spLocks noChangeShapeType="1"/>
          </p:cNvSpPr>
          <p:nvPr/>
        </p:nvSpPr>
        <p:spPr bwMode="auto">
          <a:xfrm>
            <a:off x="9163050" y="2752725"/>
            <a:ext cx="814943" cy="127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42" name="Group 108"/>
          <p:cNvGrpSpPr>
            <a:grpSpLocks/>
          </p:cNvGrpSpPr>
          <p:nvPr/>
        </p:nvGrpSpPr>
        <p:grpSpPr bwMode="auto">
          <a:xfrm>
            <a:off x="8075614" y="1974850"/>
            <a:ext cx="536575" cy="336550"/>
            <a:chOff x="4320" y="1536"/>
            <a:chExt cx="384" cy="240"/>
          </a:xfrm>
        </p:grpSpPr>
        <p:sp>
          <p:nvSpPr>
            <p:cNvPr id="43"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4"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5"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48" name="Group 108"/>
          <p:cNvGrpSpPr>
            <a:grpSpLocks/>
          </p:cNvGrpSpPr>
          <p:nvPr/>
        </p:nvGrpSpPr>
        <p:grpSpPr bwMode="auto">
          <a:xfrm>
            <a:off x="9007476" y="1198563"/>
            <a:ext cx="538163" cy="336550"/>
            <a:chOff x="4320" y="1536"/>
            <a:chExt cx="384" cy="240"/>
          </a:xfrm>
        </p:grpSpPr>
        <p:sp>
          <p:nvSpPr>
            <p:cNvPr id="49"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0"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1"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2"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3"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54" name="Line 42"/>
          <p:cNvSpPr>
            <a:spLocks noChangeShapeType="1"/>
          </p:cNvSpPr>
          <p:nvPr/>
        </p:nvSpPr>
        <p:spPr bwMode="auto">
          <a:xfrm flipV="1">
            <a:off x="7608889" y="2182813"/>
            <a:ext cx="466725"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55" name="Group 91"/>
          <p:cNvGrpSpPr>
            <a:grpSpLocks/>
          </p:cNvGrpSpPr>
          <p:nvPr/>
        </p:nvGrpSpPr>
        <p:grpSpPr bwMode="auto">
          <a:xfrm>
            <a:off x="7867650" y="3187700"/>
            <a:ext cx="2174671" cy="393700"/>
            <a:chOff x="4419600" y="2354263"/>
            <a:chExt cx="3197945" cy="579437"/>
          </a:xfrm>
        </p:grpSpPr>
        <p:sp>
          <p:nvSpPr>
            <p:cNvPr id="56" name="Line 42"/>
            <p:cNvSpPr>
              <a:spLocks noChangeShapeType="1"/>
            </p:cNvSpPr>
            <p:nvPr/>
          </p:nvSpPr>
          <p:spPr bwMode="auto">
            <a:xfrm flipV="1">
              <a:off x="5715000" y="2666999"/>
              <a:ext cx="533400" cy="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57" name="Group 108"/>
            <p:cNvGrpSpPr>
              <a:grpSpLocks/>
            </p:cNvGrpSpPr>
            <p:nvPr/>
          </p:nvGrpSpPr>
          <p:grpSpPr bwMode="auto">
            <a:xfrm>
              <a:off x="6219825" y="2354263"/>
              <a:ext cx="790575" cy="495300"/>
              <a:chOff x="4320" y="1536"/>
              <a:chExt cx="384" cy="240"/>
            </a:xfrm>
          </p:grpSpPr>
          <p:sp>
            <p:nvSpPr>
              <p:cNvPr id="66"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7"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8"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9"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0"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58" name="Line 114"/>
            <p:cNvSpPr>
              <a:spLocks noChangeShapeType="1"/>
            </p:cNvSpPr>
            <p:nvPr/>
          </p:nvSpPr>
          <p:spPr bwMode="auto">
            <a:xfrm>
              <a:off x="7010400" y="2590798"/>
              <a:ext cx="607145" cy="104587"/>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59" name="Group 108"/>
            <p:cNvGrpSpPr>
              <a:grpSpLocks/>
            </p:cNvGrpSpPr>
            <p:nvPr/>
          </p:nvGrpSpPr>
          <p:grpSpPr bwMode="auto">
            <a:xfrm>
              <a:off x="4953000" y="2438400"/>
              <a:ext cx="790575" cy="495300"/>
              <a:chOff x="4320" y="1536"/>
              <a:chExt cx="384" cy="240"/>
            </a:xfrm>
          </p:grpSpPr>
          <p:sp>
            <p:nvSpPr>
              <p:cNvPr id="61"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2"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3"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4"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5"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60" name="Line 42"/>
            <p:cNvSpPr>
              <a:spLocks noChangeShapeType="1"/>
            </p:cNvSpPr>
            <p:nvPr/>
          </p:nvSpPr>
          <p:spPr bwMode="auto">
            <a:xfrm flipV="1">
              <a:off x="4419600" y="2743200"/>
              <a:ext cx="533400" cy="381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3" name="Group 2"/>
          <p:cNvGrpSpPr/>
          <p:nvPr/>
        </p:nvGrpSpPr>
        <p:grpSpPr>
          <a:xfrm>
            <a:off x="3295650" y="1765302"/>
            <a:ext cx="3335338" cy="2382837"/>
            <a:chOff x="5181600" y="1350963"/>
            <a:chExt cx="3335338" cy="2382837"/>
          </a:xfrm>
        </p:grpSpPr>
        <p:grpSp>
          <p:nvGrpSpPr>
            <p:cNvPr id="77" name="Group 40"/>
            <p:cNvGrpSpPr>
              <a:grpSpLocks/>
            </p:cNvGrpSpPr>
            <p:nvPr/>
          </p:nvGrpSpPr>
          <p:grpSpPr bwMode="auto">
            <a:xfrm>
              <a:off x="5699125" y="2205038"/>
              <a:ext cx="538163" cy="336550"/>
              <a:chOff x="4320" y="1536"/>
              <a:chExt cx="384" cy="240"/>
            </a:xfrm>
          </p:grpSpPr>
          <p:sp>
            <p:nvSpPr>
              <p:cNvPr id="78"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9"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0"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1"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2"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83" name="Line 41"/>
            <p:cNvSpPr>
              <a:spLocks noChangeShapeType="1"/>
            </p:cNvSpPr>
            <p:nvPr/>
          </p:nvSpPr>
          <p:spPr bwMode="auto">
            <a:xfrm>
              <a:off x="5181600" y="2386013"/>
              <a:ext cx="538163"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4" name="Line 42"/>
            <p:cNvSpPr>
              <a:spLocks noChangeShapeType="1"/>
            </p:cNvSpPr>
            <p:nvPr/>
          </p:nvSpPr>
          <p:spPr bwMode="auto">
            <a:xfrm flipV="1">
              <a:off x="7221538" y="2282825"/>
              <a:ext cx="363537"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5" name="Line 43"/>
            <p:cNvSpPr>
              <a:spLocks noChangeShapeType="1"/>
            </p:cNvSpPr>
            <p:nvPr/>
          </p:nvSpPr>
          <p:spPr bwMode="auto">
            <a:xfrm>
              <a:off x="6496050" y="2335213"/>
              <a:ext cx="0" cy="12954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6" name="Line 48"/>
            <p:cNvSpPr>
              <a:spLocks noChangeShapeType="1"/>
            </p:cNvSpPr>
            <p:nvPr/>
          </p:nvSpPr>
          <p:spPr bwMode="auto">
            <a:xfrm>
              <a:off x="8516938" y="2225675"/>
              <a:ext cx="0" cy="130016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88" name="Group 108"/>
            <p:cNvGrpSpPr>
              <a:grpSpLocks/>
            </p:cNvGrpSpPr>
            <p:nvPr/>
          </p:nvGrpSpPr>
          <p:grpSpPr bwMode="auto">
            <a:xfrm>
              <a:off x="7564438" y="2070100"/>
              <a:ext cx="538162" cy="336550"/>
              <a:chOff x="4320" y="1536"/>
              <a:chExt cx="384" cy="240"/>
            </a:xfrm>
          </p:grpSpPr>
          <p:sp>
            <p:nvSpPr>
              <p:cNvPr id="89"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0"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1"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2"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3"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94" name="Line 114"/>
            <p:cNvSpPr>
              <a:spLocks noChangeShapeType="1"/>
            </p:cNvSpPr>
            <p:nvPr/>
          </p:nvSpPr>
          <p:spPr bwMode="auto">
            <a:xfrm flipV="1">
              <a:off x="8102600" y="2225675"/>
              <a:ext cx="414338" cy="476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5" name="Line 120"/>
            <p:cNvSpPr>
              <a:spLocks noChangeShapeType="1"/>
            </p:cNvSpPr>
            <p:nvPr/>
          </p:nvSpPr>
          <p:spPr bwMode="auto">
            <a:xfrm flipH="1">
              <a:off x="7377113" y="1557338"/>
              <a:ext cx="25876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6" name="Line 121"/>
            <p:cNvSpPr>
              <a:spLocks noChangeShapeType="1"/>
            </p:cNvSpPr>
            <p:nvPr/>
          </p:nvSpPr>
          <p:spPr bwMode="auto">
            <a:xfrm flipH="1">
              <a:off x="8154988" y="1500188"/>
              <a:ext cx="258762" cy="4762"/>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7" name="Line 122"/>
            <p:cNvSpPr>
              <a:spLocks noChangeShapeType="1"/>
            </p:cNvSpPr>
            <p:nvPr/>
          </p:nvSpPr>
          <p:spPr bwMode="auto">
            <a:xfrm>
              <a:off x="7377113" y="1557338"/>
              <a:ext cx="0" cy="72072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8" name="Line 123"/>
            <p:cNvSpPr>
              <a:spLocks noChangeShapeType="1"/>
            </p:cNvSpPr>
            <p:nvPr/>
          </p:nvSpPr>
          <p:spPr bwMode="auto">
            <a:xfrm>
              <a:off x="8413750" y="1500188"/>
              <a:ext cx="0" cy="72548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9" name="Line 42"/>
            <p:cNvSpPr>
              <a:spLocks noChangeShapeType="1"/>
            </p:cNvSpPr>
            <p:nvPr/>
          </p:nvSpPr>
          <p:spPr bwMode="auto">
            <a:xfrm>
              <a:off x="6496050" y="2955925"/>
              <a:ext cx="74930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00" name="Group 108"/>
            <p:cNvGrpSpPr>
              <a:grpSpLocks/>
            </p:cNvGrpSpPr>
            <p:nvPr/>
          </p:nvGrpSpPr>
          <p:grpSpPr bwMode="auto">
            <a:xfrm>
              <a:off x="7245350" y="2749550"/>
              <a:ext cx="538163" cy="336550"/>
              <a:chOff x="4320" y="1536"/>
              <a:chExt cx="384" cy="240"/>
            </a:xfrm>
          </p:grpSpPr>
          <p:sp>
            <p:nvSpPr>
              <p:cNvPr id="101"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2"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3"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4"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5"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06" name="Line 114"/>
            <p:cNvSpPr>
              <a:spLocks noChangeShapeType="1"/>
            </p:cNvSpPr>
            <p:nvPr/>
          </p:nvSpPr>
          <p:spPr bwMode="auto">
            <a:xfrm>
              <a:off x="7791450" y="2905125"/>
              <a:ext cx="72548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07" name="Group 108"/>
            <p:cNvGrpSpPr>
              <a:grpSpLocks/>
            </p:cNvGrpSpPr>
            <p:nvPr/>
          </p:nvGrpSpPr>
          <p:grpSpPr bwMode="auto">
            <a:xfrm>
              <a:off x="6704013" y="2127250"/>
              <a:ext cx="536575" cy="336550"/>
              <a:chOff x="4320" y="1536"/>
              <a:chExt cx="384" cy="240"/>
            </a:xfrm>
          </p:grpSpPr>
          <p:sp>
            <p:nvSpPr>
              <p:cNvPr id="108"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9"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0"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1"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2"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113" name="Group 108"/>
            <p:cNvGrpSpPr>
              <a:grpSpLocks/>
            </p:cNvGrpSpPr>
            <p:nvPr/>
          </p:nvGrpSpPr>
          <p:grpSpPr bwMode="auto">
            <a:xfrm>
              <a:off x="7635875" y="1350963"/>
              <a:ext cx="538163" cy="336550"/>
              <a:chOff x="4320" y="1536"/>
              <a:chExt cx="384" cy="240"/>
            </a:xfrm>
          </p:grpSpPr>
          <p:sp>
            <p:nvSpPr>
              <p:cNvPr id="114"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5"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6"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7"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8"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19" name="Line 42"/>
            <p:cNvSpPr>
              <a:spLocks noChangeShapeType="1"/>
            </p:cNvSpPr>
            <p:nvPr/>
          </p:nvSpPr>
          <p:spPr bwMode="auto">
            <a:xfrm flipV="1">
              <a:off x="6237288" y="2335213"/>
              <a:ext cx="466725"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20" name="Group 91"/>
            <p:cNvGrpSpPr>
              <a:grpSpLocks/>
            </p:cNvGrpSpPr>
            <p:nvPr/>
          </p:nvGrpSpPr>
          <p:grpSpPr bwMode="auto">
            <a:xfrm>
              <a:off x="6496050" y="3340100"/>
              <a:ext cx="2020888" cy="393700"/>
              <a:chOff x="4419600" y="2354263"/>
              <a:chExt cx="2971800" cy="579437"/>
            </a:xfrm>
          </p:grpSpPr>
          <p:sp>
            <p:nvSpPr>
              <p:cNvPr id="121" name="Line 42"/>
              <p:cNvSpPr>
                <a:spLocks noChangeShapeType="1"/>
              </p:cNvSpPr>
              <p:nvPr/>
            </p:nvSpPr>
            <p:spPr bwMode="auto">
              <a:xfrm flipV="1">
                <a:off x="5715000" y="2666999"/>
                <a:ext cx="533400" cy="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22" name="Group 108"/>
              <p:cNvGrpSpPr>
                <a:grpSpLocks/>
              </p:cNvGrpSpPr>
              <p:nvPr/>
            </p:nvGrpSpPr>
            <p:grpSpPr bwMode="auto">
              <a:xfrm>
                <a:off x="6219825" y="2354263"/>
                <a:ext cx="790575" cy="495300"/>
                <a:chOff x="4320" y="1536"/>
                <a:chExt cx="384" cy="240"/>
              </a:xfrm>
            </p:grpSpPr>
            <p:sp>
              <p:nvSpPr>
                <p:cNvPr id="131"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2"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3"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4"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5"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23" name="Line 114"/>
              <p:cNvSpPr>
                <a:spLocks noChangeShapeType="1"/>
              </p:cNvSpPr>
              <p:nvPr/>
            </p:nvSpPr>
            <p:spPr bwMode="auto">
              <a:xfrm>
                <a:off x="7010400" y="2590798"/>
                <a:ext cx="381000" cy="3810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24" name="Group 108"/>
              <p:cNvGrpSpPr>
                <a:grpSpLocks/>
              </p:cNvGrpSpPr>
              <p:nvPr/>
            </p:nvGrpSpPr>
            <p:grpSpPr bwMode="auto">
              <a:xfrm>
                <a:off x="4953000" y="2438400"/>
                <a:ext cx="790575" cy="495300"/>
                <a:chOff x="4320" y="1536"/>
                <a:chExt cx="384" cy="240"/>
              </a:xfrm>
            </p:grpSpPr>
            <p:sp>
              <p:nvSpPr>
                <p:cNvPr id="126"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7"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8"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9"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0"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25" name="Line 42"/>
              <p:cNvSpPr>
                <a:spLocks noChangeShapeType="1"/>
              </p:cNvSpPr>
              <p:nvPr/>
            </p:nvSpPr>
            <p:spPr bwMode="auto">
              <a:xfrm flipV="1">
                <a:off x="4419600" y="2743200"/>
                <a:ext cx="533400" cy="381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grpSp>
        <p:nvGrpSpPr>
          <p:cNvPr id="142" name="Group 141"/>
          <p:cNvGrpSpPr/>
          <p:nvPr/>
        </p:nvGrpSpPr>
        <p:grpSpPr>
          <a:xfrm>
            <a:off x="4699001" y="4097015"/>
            <a:ext cx="3240287" cy="2382837"/>
            <a:chOff x="5276651" y="1350963"/>
            <a:chExt cx="3240287" cy="2382837"/>
          </a:xfrm>
        </p:grpSpPr>
        <p:grpSp>
          <p:nvGrpSpPr>
            <p:cNvPr id="143" name="Group 40"/>
            <p:cNvGrpSpPr>
              <a:grpSpLocks/>
            </p:cNvGrpSpPr>
            <p:nvPr/>
          </p:nvGrpSpPr>
          <p:grpSpPr bwMode="auto">
            <a:xfrm>
              <a:off x="5699125" y="2205038"/>
              <a:ext cx="538163" cy="336550"/>
              <a:chOff x="4320" y="1536"/>
              <a:chExt cx="384" cy="240"/>
            </a:xfrm>
          </p:grpSpPr>
          <p:sp>
            <p:nvSpPr>
              <p:cNvPr id="203"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4"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5"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6"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7"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44" name="Line 41"/>
            <p:cNvSpPr>
              <a:spLocks noChangeShapeType="1"/>
            </p:cNvSpPr>
            <p:nvPr/>
          </p:nvSpPr>
          <p:spPr bwMode="auto">
            <a:xfrm>
              <a:off x="5276651" y="2386013"/>
              <a:ext cx="44311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5" name="Line 42"/>
            <p:cNvSpPr>
              <a:spLocks noChangeShapeType="1"/>
            </p:cNvSpPr>
            <p:nvPr/>
          </p:nvSpPr>
          <p:spPr bwMode="auto">
            <a:xfrm flipV="1">
              <a:off x="7221538" y="2282825"/>
              <a:ext cx="363537"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6" name="Line 43"/>
            <p:cNvSpPr>
              <a:spLocks noChangeShapeType="1"/>
            </p:cNvSpPr>
            <p:nvPr/>
          </p:nvSpPr>
          <p:spPr bwMode="auto">
            <a:xfrm>
              <a:off x="6496050" y="2335213"/>
              <a:ext cx="0" cy="12954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7" name="Line 48"/>
            <p:cNvSpPr>
              <a:spLocks noChangeShapeType="1"/>
            </p:cNvSpPr>
            <p:nvPr/>
          </p:nvSpPr>
          <p:spPr bwMode="auto">
            <a:xfrm>
              <a:off x="8516938" y="2225675"/>
              <a:ext cx="0" cy="130016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49" name="Group 108"/>
            <p:cNvGrpSpPr>
              <a:grpSpLocks/>
            </p:cNvGrpSpPr>
            <p:nvPr/>
          </p:nvGrpSpPr>
          <p:grpSpPr bwMode="auto">
            <a:xfrm>
              <a:off x="7564438" y="2070100"/>
              <a:ext cx="538162" cy="336550"/>
              <a:chOff x="4320" y="1536"/>
              <a:chExt cx="384" cy="240"/>
            </a:xfrm>
          </p:grpSpPr>
          <p:sp>
            <p:nvSpPr>
              <p:cNvPr id="198"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9"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0"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1"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2"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50" name="Line 114"/>
            <p:cNvSpPr>
              <a:spLocks noChangeShapeType="1"/>
            </p:cNvSpPr>
            <p:nvPr/>
          </p:nvSpPr>
          <p:spPr bwMode="auto">
            <a:xfrm flipV="1">
              <a:off x="8102600" y="2225675"/>
              <a:ext cx="414338" cy="476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1" name="Line 120"/>
            <p:cNvSpPr>
              <a:spLocks noChangeShapeType="1"/>
            </p:cNvSpPr>
            <p:nvPr/>
          </p:nvSpPr>
          <p:spPr bwMode="auto">
            <a:xfrm flipH="1">
              <a:off x="7377113" y="1557338"/>
              <a:ext cx="25876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 name="Line 121"/>
            <p:cNvSpPr>
              <a:spLocks noChangeShapeType="1"/>
            </p:cNvSpPr>
            <p:nvPr/>
          </p:nvSpPr>
          <p:spPr bwMode="auto">
            <a:xfrm flipH="1">
              <a:off x="8154988" y="1500188"/>
              <a:ext cx="258762" cy="4762"/>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3" name="Line 122"/>
            <p:cNvSpPr>
              <a:spLocks noChangeShapeType="1"/>
            </p:cNvSpPr>
            <p:nvPr/>
          </p:nvSpPr>
          <p:spPr bwMode="auto">
            <a:xfrm>
              <a:off x="7377113" y="1557338"/>
              <a:ext cx="0" cy="72072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4" name="Line 123"/>
            <p:cNvSpPr>
              <a:spLocks noChangeShapeType="1"/>
            </p:cNvSpPr>
            <p:nvPr/>
          </p:nvSpPr>
          <p:spPr bwMode="auto">
            <a:xfrm>
              <a:off x="8413750" y="1500188"/>
              <a:ext cx="0" cy="72548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5" name="Line 42"/>
            <p:cNvSpPr>
              <a:spLocks noChangeShapeType="1"/>
            </p:cNvSpPr>
            <p:nvPr/>
          </p:nvSpPr>
          <p:spPr bwMode="auto">
            <a:xfrm>
              <a:off x="6496050" y="2955925"/>
              <a:ext cx="74930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56" name="Group 108"/>
            <p:cNvGrpSpPr>
              <a:grpSpLocks/>
            </p:cNvGrpSpPr>
            <p:nvPr/>
          </p:nvGrpSpPr>
          <p:grpSpPr bwMode="auto">
            <a:xfrm>
              <a:off x="7245350" y="2749550"/>
              <a:ext cx="538163" cy="336550"/>
              <a:chOff x="4320" y="1536"/>
              <a:chExt cx="384" cy="240"/>
            </a:xfrm>
          </p:grpSpPr>
          <p:sp>
            <p:nvSpPr>
              <p:cNvPr id="193"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4"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5"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6"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7"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57" name="Line 114"/>
            <p:cNvSpPr>
              <a:spLocks noChangeShapeType="1"/>
            </p:cNvSpPr>
            <p:nvPr/>
          </p:nvSpPr>
          <p:spPr bwMode="auto">
            <a:xfrm>
              <a:off x="7791450" y="2905125"/>
              <a:ext cx="72548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58" name="Group 108"/>
            <p:cNvGrpSpPr>
              <a:grpSpLocks/>
            </p:cNvGrpSpPr>
            <p:nvPr/>
          </p:nvGrpSpPr>
          <p:grpSpPr bwMode="auto">
            <a:xfrm>
              <a:off x="6704013" y="2127250"/>
              <a:ext cx="536575" cy="336550"/>
              <a:chOff x="4320" y="1536"/>
              <a:chExt cx="384" cy="240"/>
            </a:xfrm>
          </p:grpSpPr>
          <p:sp>
            <p:nvSpPr>
              <p:cNvPr id="188"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9"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0"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1"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2"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159" name="Group 108"/>
            <p:cNvGrpSpPr>
              <a:grpSpLocks/>
            </p:cNvGrpSpPr>
            <p:nvPr/>
          </p:nvGrpSpPr>
          <p:grpSpPr bwMode="auto">
            <a:xfrm>
              <a:off x="7635875" y="1350963"/>
              <a:ext cx="538163" cy="336550"/>
              <a:chOff x="4320" y="1536"/>
              <a:chExt cx="384" cy="240"/>
            </a:xfrm>
          </p:grpSpPr>
          <p:sp>
            <p:nvSpPr>
              <p:cNvPr id="183"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6"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7"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60" name="Line 42"/>
            <p:cNvSpPr>
              <a:spLocks noChangeShapeType="1"/>
            </p:cNvSpPr>
            <p:nvPr/>
          </p:nvSpPr>
          <p:spPr bwMode="auto">
            <a:xfrm flipV="1">
              <a:off x="6237288" y="2335213"/>
              <a:ext cx="466725"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61" name="Group 91"/>
            <p:cNvGrpSpPr>
              <a:grpSpLocks/>
            </p:cNvGrpSpPr>
            <p:nvPr/>
          </p:nvGrpSpPr>
          <p:grpSpPr bwMode="auto">
            <a:xfrm>
              <a:off x="6496050" y="3340100"/>
              <a:ext cx="2020888" cy="393700"/>
              <a:chOff x="4419600" y="2354263"/>
              <a:chExt cx="2971800" cy="579437"/>
            </a:xfrm>
          </p:grpSpPr>
          <p:sp>
            <p:nvSpPr>
              <p:cNvPr id="168" name="Line 42"/>
              <p:cNvSpPr>
                <a:spLocks noChangeShapeType="1"/>
              </p:cNvSpPr>
              <p:nvPr/>
            </p:nvSpPr>
            <p:spPr bwMode="auto">
              <a:xfrm flipV="1">
                <a:off x="5715000" y="2666999"/>
                <a:ext cx="533400" cy="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69" name="Group 108"/>
              <p:cNvGrpSpPr>
                <a:grpSpLocks/>
              </p:cNvGrpSpPr>
              <p:nvPr/>
            </p:nvGrpSpPr>
            <p:grpSpPr bwMode="auto">
              <a:xfrm>
                <a:off x="6219825" y="2354263"/>
                <a:ext cx="790575" cy="495300"/>
                <a:chOff x="4320" y="1536"/>
                <a:chExt cx="384" cy="240"/>
              </a:xfrm>
            </p:grpSpPr>
            <p:sp>
              <p:nvSpPr>
                <p:cNvPr id="178"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9"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0"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1"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2"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70" name="Line 114"/>
              <p:cNvSpPr>
                <a:spLocks noChangeShapeType="1"/>
              </p:cNvSpPr>
              <p:nvPr/>
            </p:nvSpPr>
            <p:spPr bwMode="auto">
              <a:xfrm>
                <a:off x="7010400" y="2590798"/>
                <a:ext cx="381000" cy="3810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71" name="Group 108"/>
              <p:cNvGrpSpPr>
                <a:grpSpLocks/>
              </p:cNvGrpSpPr>
              <p:nvPr/>
            </p:nvGrpSpPr>
            <p:grpSpPr bwMode="auto">
              <a:xfrm>
                <a:off x="4953000" y="2438400"/>
                <a:ext cx="790575" cy="495300"/>
                <a:chOff x="4320" y="1536"/>
                <a:chExt cx="384" cy="240"/>
              </a:xfrm>
            </p:grpSpPr>
            <p:sp>
              <p:nvSpPr>
                <p:cNvPr id="173"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5"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6"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7"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72" name="Line 42"/>
              <p:cNvSpPr>
                <a:spLocks noChangeShapeType="1"/>
              </p:cNvSpPr>
              <p:nvPr/>
            </p:nvSpPr>
            <p:spPr bwMode="auto">
              <a:xfrm flipV="1">
                <a:off x="4419600" y="2743200"/>
                <a:ext cx="533400" cy="381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grpSp>
        <p:nvGrpSpPr>
          <p:cNvPr id="208" name="Group 207"/>
          <p:cNvGrpSpPr/>
          <p:nvPr/>
        </p:nvGrpSpPr>
        <p:grpSpPr>
          <a:xfrm>
            <a:off x="1363662" y="3883029"/>
            <a:ext cx="3335338" cy="2382837"/>
            <a:chOff x="5181600" y="1350963"/>
            <a:chExt cx="3335338" cy="2382837"/>
          </a:xfrm>
        </p:grpSpPr>
        <p:grpSp>
          <p:nvGrpSpPr>
            <p:cNvPr id="209" name="Group 40"/>
            <p:cNvGrpSpPr>
              <a:grpSpLocks/>
            </p:cNvGrpSpPr>
            <p:nvPr/>
          </p:nvGrpSpPr>
          <p:grpSpPr bwMode="auto">
            <a:xfrm>
              <a:off x="5699125" y="2205038"/>
              <a:ext cx="538163" cy="336550"/>
              <a:chOff x="4320" y="1536"/>
              <a:chExt cx="384" cy="240"/>
            </a:xfrm>
          </p:grpSpPr>
          <p:sp>
            <p:nvSpPr>
              <p:cNvPr id="269"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0"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1"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2"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3"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210" name="Line 41"/>
            <p:cNvSpPr>
              <a:spLocks noChangeShapeType="1"/>
            </p:cNvSpPr>
            <p:nvPr/>
          </p:nvSpPr>
          <p:spPr bwMode="auto">
            <a:xfrm>
              <a:off x="5181600" y="2386013"/>
              <a:ext cx="538163"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1" name="Line 42"/>
            <p:cNvSpPr>
              <a:spLocks noChangeShapeType="1"/>
            </p:cNvSpPr>
            <p:nvPr/>
          </p:nvSpPr>
          <p:spPr bwMode="auto">
            <a:xfrm flipV="1">
              <a:off x="7221538" y="2282825"/>
              <a:ext cx="363537"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2" name="Line 43"/>
            <p:cNvSpPr>
              <a:spLocks noChangeShapeType="1"/>
            </p:cNvSpPr>
            <p:nvPr/>
          </p:nvSpPr>
          <p:spPr bwMode="auto">
            <a:xfrm>
              <a:off x="6496050" y="2335213"/>
              <a:ext cx="0" cy="12954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3" name="Line 48"/>
            <p:cNvSpPr>
              <a:spLocks noChangeShapeType="1"/>
            </p:cNvSpPr>
            <p:nvPr/>
          </p:nvSpPr>
          <p:spPr bwMode="auto">
            <a:xfrm>
              <a:off x="8516938" y="2225675"/>
              <a:ext cx="0" cy="130016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215" name="Group 108"/>
            <p:cNvGrpSpPr>
              <a:grpSpLocks/>
            </p:cNvGrpSpPr>
            <p:nvPr/>
          </p:nvGrpSpPr>
          <p:grpSpPr bwMode="auto">
            <a:xfrm>
              <a:off x="7564438" y="2070100"/>
              <a:ext cx="538162" cy="336550"/>
              <a:chOff x="4320" y="1536"/>
              <a:chExt cx="384" cy="240"/>
            </a:xfrm>
          </p:grpSpPr>
          <p:sp>
            <p:nvSpPr>
              <p:cNvPr id="264"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5"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6"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7"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8"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216" name="Line 114"/>
            <p:cNvSpPr>
              <a:spLocks noChangeShapeType="1"/>
            </p:cNvSpPr>
            <p:nvPr/>
          </p:nvSpPr>
          <p:spPr bwMode="auto">
            <a:xfrm flipV="1">
              <a:off x="8102600" y="2225675"/>
              <a:ext cx="414338" cy="476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7" name="Line 120"/>
            <p:cNvSpPr>
              <a:spLocks noChangeShapeType="1"/>
            </p:cNvSpPr>
            <p:nvPr/>
          </p:nvSpPr>
          <p:spPr bwMode="auto">
            <a:xfrm flipH="1">
              <a:off x="7377113" y="1557338"/>
              <a:ext cx="25876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8" name="Line 121"/>
            <p:cNvSpPr>
              <a:spLocks noChangeShapeType="1"/>
            </p:cNvSpPr>
            <p:nvPr/>
          </p:nvSpPr>
          <p:spPr bwMode="auto">
            <a:xfrm flipH="1">
              <a:off x="8154988" y="1500188"/>
              <a:ext cx="258762" cy="4762"/>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9" name="Line 122"/>
            <p:cNvSpPr>
              <a:spLocks noChangeShapeType="1"/>
            </p:cNvSpPr>
            <p:nvPr/>
          </p:nvSpPr>
          <p:spPr bwMode="auto">
            <a:xfrm>
              <a:off x="7377113" y="1557338"/>
              <a:ext cx="0" cy="72072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0" name="Line 123"/>
            <p:cNvSpPr>
              <a:spLocks noChangeShapeType="1"/>
            </p:cNvSpPr>
            <p:nvPr/>
          </p:nvSpPr>
          <p:spPr bwMode="auto">
            <a:xfrm>
              <a:off x="8413750" y="1500188"/>
              <a:ext cx="0" cy="72548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1" name="Line 42"/>
            <p:cNvSpPr>
              <a:spLocks noChangeShapeType="1"/>
            </p:cNvSpPr>
            <p:nvPr/>
          </p:nvSpPr>
          <p:spPr bwMode="auto">
            <a:xfrm>
              <a:off x="6496050" y="2955925"/>
              <a:ext cx="74930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222" name="Group 108"/>
            <p:cNvGrpSpPr>
              <a:grpSpLocks/>
            </p:cNvGrpSpPr>
            <p:nvPr/>
          </p:nvGrpSpPr>
          <p:grpSpPr bwMode="auto">
            <a:xfrm>
              <a:off x="7245350" y="2749550"/>
              <a:ext cx="538163" cy="336550"/>
              <a:chOff x="4320" y="1536"/>
              <a:chExt cx="384" cy="240"/>
            </a:xfrm>
          </p:grpSpPr>
          <p:sp>
            <p:nvSpPr>
              <p:cNvPr id="259"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0"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1"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2"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3"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223" name="Line 114"/>
            <p:cNvSpPr>
              <a:spLocks noChangeShapeType="1"/>
            </p:cNvSpPr>
            <p:nvPr/>
          </p:nvSpPr>
          <p:spPr bwMode="auto">
            <a:xfrm>
              <a:off x="7791450" y="2905125"/>
              <a:ext cx="72548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224" name="Group 108"/>
            <p:cNvGrpSpPr>
              <a:grpSpLocks/>
            </p:cNvGrpSpPr>
            <p:nvPr/>
          </p:nvGrpSpPr>
          <p:grpSpPr bwMode="auto">
            <a:xfrm>
              <a:off x="6704013" y="2127250"/>
              <a:ext cx="536575" cy="336550"/>
              <a:chOff x="4320" y="1536"/>
              <a:chExt cx="384" cy="240"/>
            </a:xfrm>
          </p:grpSpPr>
          <p:sp>
            <p:nvSpPr>
              <p:cNvPr id="254"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5"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7"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8"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225" name="Group 108"/>
            <p:cNvGrpSpPr>
              <a:grpSpLocks/>
            </p:cNvGrpSpPr>
            <p:nvPr/>
          </p:nvGrpSpPr>
          <p:grpSpPr bwMode="auto">
            <a:xfrm>
              <a:off x="7635875" y="1350963"/>
              <a:ext cx="538163" cy="336550"/>
              <a:chOff x="4320" y="1536"/>
              <a:chExt cx="384" cy="240"/>
            </a:xfrm>
          </p:grpSpPr>
          <p:sp>
            <p:nvSpPr>
              <p:cNvPr id="249"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0"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1"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2"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3"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226" name="Line 42"/>
            <p:cNvSpPr>
              <a:spLocks noChangeShapeType="1"/>
            </p:cNvSpPr>
            <p:nvPr/>
          </p:nvSpPr>
          <p:spPr bwMode="auto">
            <a:xfrm flipV="1">
              <a:off x="6237288" y="2335213"/>
              <a:ext cx="466725"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227" name="Group 91"/>
            <p:cNvGrpSpPr>
              <a:grpSpLocks/>
            </p:cNvGrpSpPr>
            <p:nvPr/>
          </p:nvGrpSpPr>
          <p:grpSpPr bwMode="auto">
            <a:xfrm>
              <a:off x="6496050" y="3340100"/>
              <a:ext cx="2020888" cy="393700"/>
              <a:chOff x="4419600" y="2354263"/>
              <a:chExt cx="2971800" cy="579437"/>
            </a:xfrm>
          </p:grpSpPr>
          <p:sp>
            <p:nvSpPr>
              <p:cNvPr id="234" name="Line 42"/>
              <p:cNvSpPr>
                <a:spLocks noChangeShapeType="1"/>
              </p:cNvSpPr>
              <p:nvPr/>
            </p:nvSpPr>
            <p:spPr bwMode="auto">
              <a:xfrm flipV="1">
                <a:off x="5715000" y="2666999"/>
                <a:ext cx="533400" cy="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235" name="Group 108"/>
              <p:cNvGrpSpPr>
                <a:grpSpLocks/>
              </p:cNvGrpSpPr>
              <p:nvPr/>
            </p:nvGrpSpPr>
            <p:grpSpPr bwMode="auto">
              <a:xfrm>
                <a:off x="6219825" y="2354263"/>
                <a:ext cx="790575" cy="495300"/>
                <a:chOff x="4320" y="1536"/>
                <a:chExt cx="384" cy="240"/>
              </a:xfrm>
            </p:grpSpPr>
            <p:sp>
              <p:nvSpPr>
                <p:cNvPr id="244"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5"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6"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7"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8"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236" name="Line 114"/>
              <p:cNvSpPr>
                <a:spLocks noChangeShapeType="1"/>
              </p:cNvSpPr>
              <p:nvPr/>
            </p:nvSpPr>
            <p:spPr bwMode="auto">
              <a:xfrm>
                <a:off x="7010400" y="2590798"/>
                <a:ext cx="381000" cy="3810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237" name="Group 108"/>
              <p:cNvGrpSpPr>
                <a:grpSpLocks/>
              </p:cNvGrpSpPr>
              <p:nvPr/>
            </p:nvGrpSpPr>
            <p:grpSpPr bwMode="auto">
              <a:xfrm>
                <a:off x="4953000" y="2438400"/>
                <a:ext cx="790575" cy="495300"/>
                <a:chOff x="4320" y="1536"/>
                <a:chExt cx="384" cy="240"/>
              </a:xfrm>
            </p:grpSpPr>
            <p:sp>
              <p:nvSpPr>
                <p:cNvPr id="239"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0"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1"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2"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3"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238" name="Line 42"/>
              <p:cNvSpPr>
                <a:spLocks noChangeShapeType="1"/>
              </p:cNvSpPr>
              <p:nvPr/>
            </p:nvSpPr>
            <p:spPr bwMode="auto">
              <a:xfrm flipV="1">
                <a:off x="4419600" y="2743200"/>
                <a:ext cx="533400" cy="381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grpSp>
        <p:nvGrpSpPr>
          <p:cNvPr id="274" name="Group 273"/>
          <p:cNvGrpSpPr/>
          <p:nvPr/>
        </p:nvGrpSpPr>
        <p:grpSpPr>
          <a:xfrm>
            <a:off x="-58738" y="1450977"/>
            <a:ext cx="3335338" cy="2382837"/>
            <a:chOff x="5181600" y="1350963"/>
            <a:chExt cx="3335338" cy="2382837"/>
          </a:xfrm>
        </p:grpSpPr>
        <p:grpSp>
          <p:nvGrpSpPr>
            <p:cNvPr id="275" name="Group 40"/>
            <p:cNvGrpSpPr>
              <a:grpSpLocks/>
            </p:cNvGrpSpPr>
            <p:nvPr/>
          </p:nvGrpSpPr>
          <p:grpSpPr bwMode="auto">
            <a:xfrm>
              <a:off x="5699125" y="2205038"/>
              <a:ext cx="538163" cy="336550"/>
              <a:chOff x="4320" y="1536"/>
              <a:chExt cx="384" cy="240"/>
            </a:xfrm>
          </p:grpSpPr>
          <p:sp>
            <p:nvSpPr>
              <p:cNvPr id="335"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36"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37"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38"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39"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276" name="Line 41"/>
            <p:cNvSpPr>
              <a:spLocks noChangeShapeType="1"/>
            </p:cNvSpPr>
            <p:nvPr/>
          </p:nvSpPr>
          <p:spPr bwMode="auto">
            <a:xfrm>
              <a:off x="5181600" y="2386013"/>
              <a:ext cx="538163"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7" name="Line 42"/>
            <p:cNvSpPr>
              <a:spLocks noChangeShapeType="1"/>
            </p:cNvSpPr>
            <p:nvPr/>
          </p:nvSpPr>
          <p:spPr bwMode="auto">
            <a:xfrm flipV="1">
              <a:off x="7221538" y="2282825"/>
              <a:ext cx="363537"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8" name="Line 43"/>
            <p:cNvSpPr>
              <a:spLocks noChangeShapeType="1"/>
            </p:cNvSpPr>
            <p:nvPr/>
          </p:nvSpPr>
          <p:spPr bwMode="auto">
            <a:xfrm>
              <a:off x="6496050" y="2335213"/>
              <a:ext cx="0" cy="12954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9" name="Line 48"/>
            <p:cNvSpPr>
              <a:spLocks noChangeShapeType="1"/>
            </p:cNvSpPr>
            <p:nvPr/>
          </p:nvSpPr>
          <p:spPr bwMode="auto">
            <a:xfrm>
              <a:off x="8516938" y="2225675"/>
              <a:ext cx="0" cy="130016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280" name="Object 2"/>
            <p:cNvGraphicFramePr>
              <a:graphicFrameLocks noChangeAspect="1"/>
            </p:cNvGraphicFramePr>
            <p:nvPr/>
          </p:nvGraphicFramePr>
          <p:xfrm>
            <a:off x="5822950" y="1971675"/>
            <a:ext cx="292100" cy="180975"/>
          </p:xfrm>
          <a:graphic>
            <a:graphicData uri="http://schemas.openxmlformats.org/presentationml/2006/ole">
              <mc:AlternateContent xmlns:mc="http://schemas.openxmlformats.org/markup-compatibility/2006">
                <mc:Choice xmlns:v="urn:schemas-microsoft-com:vml" Requires="v">
                  <p:oleObj spid="_x0000_s1034" name="Equation" r:id="rId3" imgW="266700" imgH="165100" progId="Equation.DSMT4">
                    <p:embed/>
                  </p:oleObj>
                </mc:Choice>
                <mc:Fallback>
                  <p:oleObj name="Equation" r:id="rId3" imgW="266700" imgH="165100" progId="Equation.DSMT4">
                    <p:embed/>
                    <p:pic>
                      <p:nvPicPr>
                        <p:cNvPr id="28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2950" y="1971675"/>
                          <a:ext cx="292100" cy="1809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281" name="Group 108"/>
            <p:cNvGrpSpPr>
              <a:grpSpLocks/>
            </p:cNvGrpSpPr>
            <p:nvPr/>
          </p:nvGrpSpPr>
          <p:grpSpPr bwMode="auto">
            <a:xfrm>
              <a:off x="7564438" y="2070100"/>
              <a:ext cx="538162" cy="336550"/>
              <a:chOff x="4320" y="1536"/>
              <a:chExt cx="384" cy="240"/>
            </a:xfrm>
          </p:grpSpPr>
          <p:sp>
            <p:nvSpPr>
              <p:cNvPr id="330"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31"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32"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33"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34"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282" name="Line 114"/>
            <p:cNvSpPr>
              <a:spLocks noChangeShapeType="1"/>
            </p:cNvSpPr>
            <p:nvPr/>
          </p:nvSpPr>
          <p:spPr bwMode="auto">
            <a:xfrm flipV="1">
              <a:off x="8102600" y="2225675"/>
              <a:ext cx="414338" cy="476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3" name="Line 120"/>
            <p:cNvSpPr>
              <a:spLocks noChangeShapeType="1"/>
            </p:cNvSpPr>
            <p:nvPr/>
          </p:nvSpPr>
          <p:spPr bwMode="auto">
            <a:xfrm flipH="1">
              <a:off x="7377113" y="1557338"/>
              <a:ext cx="25876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4" name="Line 121"/>
            <p:cNvSpPr>
              <a:spLocks noChangeShapeType="1"/>
            </p:cNvSpPr>
            <p:nvPr/>
          </p:nvSpPr>
          <p:spPr bwMode="auto">
            <a:xfrm flipH="1">
              <a:off x="8154988" y="1500188"/>
              <a:ext cx="258762" cy="4762"/>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5" name="Line 122"/>
            <p:cNvSpPr>
              <a:spLocks noChangeShapeType="1"/>
            </p:cNvSpPr>
            <p:nvPr/>
          </p:nvSpPr>
          <p:spPr bwMode="auto">
            <a:xfrm>
              <a:off x="7377113" y="1557338"/>
              <a:ext cx="0" cy="72072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6" name="Line 123"/>
            <p:cNvSpPr>
              <a:spLocks noChangeShapeType="1"/>
            </p:cNvSpPr>
            <p:nvPr/>
          </p:nvSpPr>
          <p:spPr bwMode="auto">
            <a:xfrm>
              <a:off x="8413750" y="1500188"/>
              <a:ext cx="0" cy="72548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 name="Line 42"/>
            <p:cNvSpPr>
              <a:spLocks noChangeShapeType="1"/>
            </p:cNvSpPr>
            <p:nvPr/>
          </p:nvSpPr>
          <p:spPr bwMode="auto">
            <a:xfrm>
              <a:off x="6496050" y="2955925"/>
              <a:ext cx="74930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288" name="Group 108"/>
            <p:cNvGrpSpPr>
              <a:grpSpLocks/>
            </p:cNvGrpSpPr>
            <p:nvPr/>
          </p:nvGrpSpPr>
          <p:grpSpPr bwMode="auto">
            <a:xfrm>
              <a:off x="7245350" y="2749550"/>
              <a:ext cx="538163" cy="336550"/>
              <a:chOff x="4320" y="1536"/>
              <a:chExt cx="384" cy="240"/>
            </a:xfrm>
          </p:grpSpPr>
          <p:sp>
            <p:nvSpPr>
              <p:cNvPr id="325"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6"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7"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8"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9"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289" name="Line 114"/>
            <p:cNvSpPr>
              <a:spLocks noChangeShapeType="1"/>
            </p:cNvSpPr>
            <p:nvPr/>
          </p:nvSpPr>
          <p:spPr bwMode="auto">
            <a:xfrm>
              <a:off x="7791450" y="2905125"/>
              <a:ext cx="72548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290" name="Group 108"/>
            <p:cNvGrpSpPr>
              <a:grpSpLocks/>
            </p:cNvGrpSpPr>
            <p:nvPr/>
          </p:nvGrpSpPr>
          <p:grpSpPr bwMode="auto">
            <a:xfrm>
              <a:off x="6704013" y="2127250"/>
              <a:ext cx="536575" cy="336550"/>
              <a:chOff x="4320" y="1536"/>
              <a:chExt cx="384" cy="240"/>
            </a:xfrm>
          </p:grpSpPr>
          <p:sp>
            <p:nvSpPr>
              <p:cNvPr id="320"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1"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2"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3"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4"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291" name="Group 108"/>
            <p:cNvGrpSpPr>
              <a:grpSpLocks/>
            </p:cNvGrpSpPr>
            <p:nvPr/>
          </p:nvGrpSpPr>
          <p:grpSpPr bwMode="auto">
            <a:xfrm>
              <a:off x="7635875" y="1350963"/>
              <a:ext cx="538163" cy="336550"/>
              <a:chOff x="4320" y="1536"/>
              <a:chExt cx="384" cy="240"/>
            </a:xfrm>
          </p:grpSpPr>
          <p:sp>
            <p:nvSpPr>
              <p:cNvPr id="315"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6"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7"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8"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9"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292" name="Line 42"/>
            <p:cNvSpPr>
              <a:spLocks noChangeShapeType="1"/>
            </p:cNvSpPr>
            <p:nvPr/>
          </p:nvSpPr>
          <p:spPr bwMode="auto">
            <a:xfrm flipV="1">
              <a:off x="6237288" y="2335213"/>
              <a:ext cx="466725"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293" name="Group 91"/>
            <p:cNvGrpSpPr>
              <a:grpSpLocks/>
            </p:cNvGrpSpPr>
            <p:nvPr/>
          </p:nvGrpSpPr>
          <p:grpSpPr bwMode="auto">
            <a:xfrm>
              <a:off x="6496050" y="3340100"/>
              <a:ext cx="2020888" cy="393700"/>
              <a:chOff x="4419600" y="2354263"/>
              <a:chExt cx="2971800" cy="579437"/>
            </a:xfrm>
          </p:grpSpPr>
          <p:sp>
            <p:nvSpPr>
              <p:cNvPr id="300" name="Line 42"/>
              <p:cNvSpPr>
                <a:spLocks noChangeShapeType="1"/>
              </p:cNvSpPr>
              <p:nvPr/>
            </p:nvSpPr>
            <p:spPr bwMode="auto">
              <a:xfrm flipV="1">
                <a:off x="5715000" y="2666999"/>
                <a:ext cx="533400" cy="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301" name="Group 108"/>
              <p:cNvGrpSpPr>
                <a:grpSpLocks/>
              </p:cNvGrpSpPr>
              <p:nvPr/>
            </p:nvGrpSpPr>
            <p:grpSpPr bwMode="auto">
              <a:xfrm>
                <a:off x="6219825" y="2354263"/>
                <a:ext cx="790575" cy="495300"/>
                <a:chOff x="4320" y="1536"/>
                <a:chExt cx="384" cy="240"/>
              </a:xfrm>
            </p:grpSpPr>
            <p:sp>
              <p:nvSpPr>
                <p:cNvPr id="310"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1"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2"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3"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4"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302" name="Line 114"/>
              <p:cNvSpPr>
                <a:spLocks noChangeShapeType="1"/>
              </p:cNvSpPr>
              <p:nvPr/>
            </p:nvSpPr>
            <p:spPr bwMode="auto">
              <a:xfrm>
                <a:off x="7010400" y="2590798"/>
                <a:ext cx="381000" cy="3810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303" name="Group 108"/>
              <p:cNvGrpSpPr>
                <a:grpSpLocks/>
              </p:cNvGrpSpPr>
              <p:nvPr/>
            </p:nvGrpSpPr>
            <p:grpSpPr bwMode="auto">
              <a:xfrm>
                <a:off x="4953000" y="2438400"/>
                <a:ext cx="790575" cy="495300"/>
                <a:chOff x="4320" y="1536"/>
                <a:chExt cx="384" cy="240"/>
              </a:xfrm>
            </p:grpSpPr>
            <p:sp>
              <p:nvSpPr>
                <p:cNvPr id="305"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06"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07"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08"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09"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304" name="Line 42"/>
              <p:cNvSpPr>
                <a:spLocks noChangeShapeType="1"/>
              </p:cNvSpPr>
              <p:nvPr/>
            </p:nvSpPr>
            <p:spPr bwMode="auto">
              <a:xfrm flipV="1">
                <a:off x="4419600" y="2743200"/>
                <a:ext cx="533400" cy="381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grpSp>
        <p:nvGrpSpPr>
          <p:cNvPr id="340" name="Group 339"/>
          <p:cNvGrpSpPr/>
          <p:nvPr/>
        </p:nvGrpSpPr>
        <p:grpSpPr>
          <a:xfrm>
            <a:off x="7846973" y="3217868"/>
            <a:ext cx="3335338" cy="2382837"/>
            <a:chOff x="5181600" y="1350963"/>
            <a:chExt cx="3335338" cy="2382837"/>
          </a:xfrm>
        </p:grpSpPr>
        <p:grpSp>
          <p:nvGrpSpPr>
            <p:cNvPr id="341" name="Group 40"/>
            <p:cNvGrpSpPr>
              <a:grpSpLocks/>
            </p:cNvGrpSpPr>
            <p:nvPr/>
          </p:nvGrpSpPr>
          <p:grpSpPr bwMode="auto">
            <a:xfrm>
              <a:off x="5699125" y="2205038"/>
              <a:ext cx="538163" cy="336550"/>
              <a:chOff x="4320" y="1536"/>
              <a:chExt cx="384" cy="240"/>
            </a:xfrm>
          </p:grpSpPr>
          <p:sp>
            <p:nvSpPr>
              <p:cNvPr id="401"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02"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03"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04"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05"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342" name="Line 41"/>
            <p:cNvSpPr>
              <a:spLocks noChangeShapeType="1"/>
            </p:cNvSpPr>
            <p:nvPr/>
          </p:nvSpPr>
          <p:spPr bwMode="auto">
            <a:xfrm>
              <a:off x="5181600" y="2386013"/>
              <a:ext cx="538163"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43" name="Line 42"/>
            <p:cNvSpPr>
              <a:spLocks noChangeShapeType="1"/>
            </p:cNvSpPr>
            <p:nvPr/>
          </p:nvSpPr>
          <p:spPr bwMode="auto">
            <a:xfrm flipV="1">
              <a:off x="7221538" y="2282825"/>
              <a:ext cx="363537"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44" name="Line 43"/>
            <p:cNvSpPr>
              <a:spLocks noChangeShapeType="1"/>
            </p:cNvSpPr>
            <p:nvPr/>
          </p:nvSpPr>
          <p:spPr bwMode="auto">
            <a:xfrm>
              <a:off x="6496050" y="2335213"/>
              <a:ext cx="0" cy="12954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45" name="Line 48"/>
            <p:cNvSpPr>
              <a:spLocks noChangeShapeType="1"/>
            </p:cNvSpPr>
            <p:nvPr/>
          </p:nvSpPr>
          <p:spPr bwMode="auto">
            <a:xfrm>
              <a:off x="8516938" y="2225675"/>
              <a:ext cx="0" cy="130016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347" name="Group 108"/>
            <p:cNvGrpSpPr>
              <a:grpSpLocks/>
            </p:cNvGrpSpPr>
            <p:nvPr/>
          </p:nvGrpSpPr>
          <p:grpSpPr bwMode="auto">
            <a:xfrm>
              <a:off x="7564438" y="2070100"/>
              <a:ext cx="538162" cy="336550"/>
              <a:chOff x="4320" y="1536"/>
              <a:chExt cx="384" cy="240"/>
            </a:xfrm>
          </p:grpSpPr>
          <p:sp>
            <p:nvSpPr>
              <p:cNvPr id="396"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7"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8"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9"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00"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348" name="Line 114"/>
            <p:cNvSpPr>
              <a:spLocks noChangeShapeType="1"/>
            </p:cNvSpPr>
            <p:nvPr/>
          </p:nvSpPr>
          <p:spPr bwMode="auto">
            <a:xfrm flipV="1">
              <a:off x="8102600" y="2225675"/>
              <a:ext cx="414338" cy="476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49" name="Line 120"/>
            <p:cNvSpPr>
              <a:spLocks noChangeShapeType="1"/>
            </p:cNvSpPr>
            <p:nvPr/>
          </p:nvSpPr>
          <p:spPr bwMode="auto">
            <a:xfrm flipH="1">
              <a:off x="7377113" y="1557338"/>
              <a:ext cx="25876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50" name="Line 121"/>
            <p:cNvSpPr>
              <a:spLocks noChangeShapeType="1"/>
            </p:cNvSpPr>
            <p:nvPr/>
          </p:nvSpPr>
          <p:spPr bwMode="auto">
            <a:xfrm flipH="1">
              <a:off x="8154988" y="1500188"/>
              <a:ext cx="258762" cy="4762"/>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51" name="Line 122"/>
            <p:cNvSpPr>
              <a:spLocks noChangeShapeType="1"/>
            </p:cNvSpPr>
            <p:nvPr/>
          </p:nvSpPr>
          <p:spPr bwMode="auto">
            <a:xfrm>
              <a:off x="7377113" y="1557338"/>
              <a:ext cx="0" cy="72072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52" name="Line 123"/>
            <p:cNvSpPr>
              <a:spLocks noChangeShapeType="1"/>
            </p:cNvSpPr>
            <p:nvPr/>
          </p:nvSpPr>
          <p:spPr bwMode="auto">
            <a:xfrm>
              <a:off x="8413750" y="1500188"/>
              <a:ext cx="0" cy="72548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53" name="Line 42"/>
            <p:cNvSpPr>
              <a:spLocks noChangeShapeType="1"/>
            </p:cNvSpPr>
            <p:nvPr/>
          </p:nvSpPr>
          <p:spPr bwMode="auto">
            <a:xfrm>
              <a:off x="6496050" y="2955925"/>
              <a:ext cx="74930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354" name="Group 108"/>
            <p:cNvGrpSpPr>
              <a:grpSpLocks/>
            </p:cNvGrpSpPr>
            <p:nvPr/>
          </p:nvGrpSpPr>
          <p:grpSpPr bwMode="auto">
            <a:xfrm>
              <a:off x="7245350" y="2749550"/>
              <a:ext cx="538163" cy="336550"/>
              <a:chOff x="4320" y="1536"/>
              <a:chExt cx="384" cy="240"/>
            </a:xfrm>
          </p:grpSpPr>
          <p:sp>
            <p:nvSpPr>
              <p:cNvPr id="391"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2"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3"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4"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5"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355" name="Line 114"/>
            <p:cNvSpPr>
              <a:spLocks noChangeShapeType="1"/>
            </p:cNvSpPr>
            <p:nvPr/>
          </p:nvSpPr>
          <p:spPr bwMode="auto">
            <a:xfrm>
              <a:off x="7791450" y="2905125"/>
              <a:ext cx="72548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356" name="Group 108"/>
            <p:cNvGrpSpPr>
              <a:grpSpLocks/>
            </p:cNvGrpSpPr>
            <p:nvPr/>
          </p:nvGrpSpPr>
          <p:grpSpPr bwMode="auto">
            <a:xfrm>
              <a:off x="6704013" y="2127250"/>
              <a:ext cx="536575" cy="336550"/>
              <a:chOff x="4320" y="1536"/>
              <a:chExt cx="384" cy="240"/>
            </a:xfrm>
          </p:grpSpPr>
          <p:sp>
            <p:nvSpPr>
              <p:cNvPr id="386"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7"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8"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0"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357" name="Group 108"/>
            <p:cNvGrpSpPr>
              <a:grpSpLocks/>
            </p:cNvGrpSpPr>
            <p:nvPr/>
          </p:nvGrpSpPr>
          <p:grpSpPr bwMode="auto">
            <a:xfrm>
              <a:off x="7635875" y="1350963"/>
              <a:ext cx="538163" cy="336550"/>
              <a:chOff x="4320" y="1536"/>
              <a:chExt cx="384" cy="240"/>
            </a:xfrm>
          </p:grpSpPr>
          <p:sp>
            <p:nvSpPr>
              <p:cNvPr id="381"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2"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3"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4"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5"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358" name="Line 42"/>
            <p:cNvSpPr>
              <a:spLocks noChangeShapeType="1"/>
            </p:cNvSpPr>
            <p:nvPr/>
          </p:nvSpPr>
          <p:spPr bwMode="auto">
            <a:xfrm flipV="1">
              <a:off x="6237288" y="2335213"/>
              <a:ext cx="466725"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359" name="Group 91"/>
            <p:cNvGrpSpPr>
              <a:grpSpLocks/>
            </p:cNvGrpSpPr>
            <p:nvPr/>
          </p:nvGrpSpPr>
          <p:grpSpPr bwMode="auto">
            <a:xfrm>
              <a:off x="6496050" y="3340100"/>
              <a:ext cx="2020888" cy="393700"/>
              <a:chOff x="4419600" y="2354263"/>
              <a:chExt cx="2971800" cy="579437"/>
            </a:xfrm>
          </p:grpSpPr>
          <p:sp>
            <p:nvSpPr>
              <p:cNvPr id="366" name="Line 42"/>
              <p:cNvSpPr>
                <a:spLocks noChangeShapeType="1"/>
              </p:cNvSpPr>
              <p:nvPr/>
            </p:nvSpPr>
            <p:spPr bwMode="auto">
              <a:xfrm flipV="1">
                <a:off x="5715000" y="2666999"/>
                <a:ext cx="533400" cy="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367" name="Group 108"/>
              <p:cNvGrpSpPr>
                <a:grpSpLocks/>
              </p:cNvGrpSpPr>
              <p:nvPr/>
            </p:nvGrpSpPr>
            <p:grpSpPr bwMode="auto">
              <a:xfrm>
                <a:off x="6219825" y="2354263"/>
                <a:ext cx="790575" cy="495300"/>
                <a:chOff x="4320" y="1536"/>
                <a:chExt cx="384" cy="240"/>
              </a:xfrm>
            </p:grpSpPr>
            <p:sp>
              <p:nvSpPr>
                <p:cNvPr id="376"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77"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78"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79"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0"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368" name="Line 114"/>
              <p:cNvSpPr>
                <a:spLocks noChangeShapeType="1"/>
              </p:cNvSpPr>
              <p:nvPr/>
            </p:nvSpPr>
            <p:spPr bwMode="auto">
              <a:xfrm>
                <a:off x="7010400" y="2590798"/>
                <a:ext cx="381000" cy="3810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369" name="Group 108"/>
              <p:cNvGrpSpPr>
                <a:grpSpLocks/>
              </p:cNvGrpSpPr>
              <p:nvPr/>
            </p:nvGrpSpPr>
            <p:grpSpPr bwMode="auto">
              <a:xfrm>
                <a:off x="4953000" y="2438400"/>
                <a:ext cx="790575" cy="495300"/>
                <a:chOff x="4320" y="1536"/>
                <a:chExt cx="384" cy="240"/>
              </a:xfrm>
            </p:grpSpPr>
            <p:sp>
              <p:nvSpPr>
                <p:cNvPr id="371"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72"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73"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74"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75"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370" name="Line 42"/>
              <p:cNvSpPr>
                <a:spLocks noChangeShapeType="1"/>
              </p:cNvSpPr>
              <p:nvPr/>
            </p:nvSpPr>
            <p:spPr bwMode="auto">
              <a:xfrm flipV="1">
                <a:off x="4419600" y="2743200"/>
                <a:ext cx="533400" cy="381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sp>
        <p:nvSpPr>
          <p:cNvPr id="406" name="Line 42"/>
          <p:cNvSpPr>
            <a:spLocks noChangeShapeType="1"/>
          </p:cNvSpPr>
          <p:nvPr/>
        </p:nvSpPr>
        <p:spPr bwMode="auto">
          <a:xfrm>
            <a:off x="6615313" y="3113406"/>
            <a:ext cx="49978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07" name="Line 114"/>
          <p:cNvSpPr>
            <a:spLocks noChangeShapeType="1"/>
          </p:cNvSpPr>
          <p:nvPr/>
        </p:nvSpPr>
        <p:spPr bwMode="auto">
          <a:xfrm>
            <a:off x="7260036" y="3113407"/>
            <a:ext cx="625633" cy="127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08" name="Line 114"/>
          <p:cNvSpPr>
            <a:spLocks noChangeShapeType="1"/>
          </p:cNvSpPr>
          <p:nvPr/>
        </p:nvSpPr>
        <p:spPr bwMode="auto">
          <a:xfrm flipH="1" flipV="1">
            <a:off x="7121900" y="2917827"/>
            <a:ext cx="3594" cy="41116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09" name="Line 114"/>
          <p:cNvSpPr>
            <a:spLocks noChangeShapeType="1"/>
          </p:cNvSpPr>
          <p:nvPr/>
        </p:nvSpPr>
        <p:spPr bwMode="auto">
          <a:xfrm flipH="1" flipV="1">
            <a:off x="7256441" y="3038479"/>
            <a:ext cx="3594" cy="16192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968365430"/>
      </p:ext>
    </p:extLst>
  </p:cSld>
  <p:clrMapOvr>
    <a:masterClrMapping/>
  </p:clrMapOvr>
  <p:timing>
    <p:tnLst>
      <p:par>
        <p:cTn id="1" dur="indefinite" restart="never" nodeType="tmRoot">
          <p:childTnLst>
            <p:par>
              <p:cTn id="2"/>
            </p:par>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152400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10243663" y="6472239"/>
            <a:ext cx="31848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8.)</a:t>
            </a:r>
          </a:p>
        </p:txBody>
      </p:sp>
      <p:graphicFrame>
        <p:nvGraphicFramePr>
          <p:cNvPr id="16" name="Object 2"/>
          <p:cNvGraphicFramePr>
            <a:graphicFrameLocks noChangeAspect="1"/>
          </p:cNvGraphicFramePr>
          <p:nvPr/>
        </p:nvGraphicFramePr>
        <p:xfrm>
          <a:off x="7283451" y="2836863"/>
          <a:ext cx="3135313" cy="1003300"/>
        </p:xfrm>
        <a:graphic>
          <a:graphicData uri="http://schemas.openxmlformats.org/presentationml/2006/ole">
            <mc:AlternateContent xmlns:mc="http://schemas.openxmlformats.org/markup-compatibility/2006">
              <mc:Choice xmlns:v="urn:schemas-microsoft-com:vml" Requires="v">
                <p:oleObj spid="_x0000_s8238" name="Equation" r:id="rId4" imgW="1828800" imgH="584200" progId="Equation.DSMT4">
                  <p:embed/>
                </p:oleObj>
              </mc:Choice>
              <mc:Fallback>
                <p:oleObj name="Equation" r:id="rId4" imgW="1828800" imgH="584200" progId="Equation.DSMT4">
                  <p:embed/>
                  <p:pic>
                    <p:nvPicPr>
                      <p:cNvPr id="16" name="Object 2"/>
                      <p:cNvPicPr>
                        <a:picLocks noChangeAspect="1" noChangeArrowheads="1"/>
                      </p:cNvPicPr>
                      <p:nvPr/>
                    </p:nvPicPr>
                    <p:blipFill>
                      <a:blip r:embed="rId5"/>
                      <a:srcRect/>
                      <a:stretch>
                        <a:fillRect/>
                      </a:stretch>
                    </p:blipFill>
                    <p:spPr bwMode="auto">
                      <a:xfrm>
                        <a:off x="7283451" y="2836863"/>
                        <a:ext cx="3135313" cy="1003300"/>
                      </a:xfrm>
                      <a:prstGeom prst="rect">
                        <a:avLst/>
                      </a:prstGeom>
                      <a:noFill/>
                      <a:ln>
                        <a:noFill/>
                      </a:ln>
                      <a:effectLst/>
                    </p:spPr>
                  </p:pic>
                </p:oleObj>
              </mc:Fallback>
            </mc:AlternateContent>
          </a:graphicData>
        </a:graphic>
      </p:graphicFrame>
      <p:graphicFrame>
        <p:nvGraphicFramePr>
          <p:cNvPr id="21" name="Object 2"/>
          <p:cNvGraphicFramePr>
            <a:graphicFrameLocks noChangeAspect="1"/>
          </p:cNvGraphicFramePr>
          <p:nvPr/>
        </p:nvGraphicFramePr>
        <p:xfrm>
          <a:off x="7635875" y="785814"/>
          <a:ext cx="2527300" cy="935037"/>
        </p:xfrm>
        <a:graphic>
          <a:graphicData uri="http://schemas.openxmlformats.org/presentationml/2006/ole">
            <mc:AlternateContent xmlns:mc="http://schemas.openxmlformats.org/markup-compatibility/2006">
              <mc:Choice xmlns:v="urn:schemas-microsoft-com:vml" Requires="v">
                <p:oleObj spid="_x0000_s8239" name="Equation" r:id="rId6" imgW="1473200" imgH="546100" progId="Equation.DSMT4">
                  <p:embed/>
                </p:oleObj>
              </mc:Choice>
              <mc:Fallback>
                <p:oleObj name="Equation" r:id="rId6" imgW="1473200" imgH="546100" progId="Equation.DSMT4">
                  <p:embed/>
                  <p:pic>
                    <p:nvPicPr>
                      <p:cNvPr id="21" name="Object 2"/>
                      <p:cNvPicPr>
                        <a:picLocks noChangeAspect="1" noChangeArrowheads="1"/>
                      </p:cNvPicPr>
                      <p:nvPr/>
                    </p:nvPicPr>
                    <p:blipFill>
                      <a:blip r:embed="rId7"/>
                      <a:srcRect/>
                      <a:stretch>
                        <a:fillRect/>
                      </a:stretch>
                    </p:blipFill>
                    <p:spPr bwMode="auto">
                      <a:xfrm>
                        <a:off x="7635875" y="785814"/>
                        <a:ext cx="2527300" cy="935037"/>
                      </a:xfrm>
                      <a:prstGeom prst="rect">
                        <a:avLst/>
                      </a:prstGeom>
                      <a:noFill/>
                      <a:ln>
                        <a:noFill/>
                      </a:ln>
                      <a:effectLst/>
                    </p:spPr>
                  </p:pic>
                </p:oleObj>
              </mc:Fallback>
            </mc:AlternateContent>
          </a:graphicData>
        </a:graphic>
      </p:graphicFrame>
      <p:graphicFrame>
        <p:nvGraphicFramePr>
          <p:cNvPr id="22" name="Object 2"/>
          <p:cNvGraphicFramePr>
            <a:graphicFrameLocks noChangeAspect="1"/>
          </p:cNvGraphicFramePr>
          <p:nvPr/>
        </p:nvGraphicFramePr>
        <p:xfrm>
          <a:off x="6613525" y="315914"/>
          <a:ext cx="2351088" cy="350837"/>
        </p:xfrm>
        <a:graphic>
          <a:graphicData uri="http://schemas.openxmlformats.org/presentationml/2006/ole">
            <mc:AlternateContent xmlns:mc="http://schemas.openxmlformats.org/markup-compatibility/2006">
              <mc:Choice xmlns:v="urn:schemas-microsoft-com:vml" Requires="v">
                <p:oleObj spid="_x0000_s8240" name="Equation" r:id="rId8" imgW="1371600" imgH="203200" progId="Equation.DSMT4">
                  <p:embed/>
                </p:oleObj>
              </mc:Choice>
              <mc:Fallback>
                <p:oleObj name="Equation" r:id="rId8" imgW="1371600" imgH="203200" progId="Equation.DSMT4">
                  <p:embed/>
                  <p:pic>
                    <p:nvPicPr>
                      <p:cNvPr id="22" name="Object 2"/>
                      <p:cNvPicPr>
                        <a:picLocks noChangeAspect="1" noChangeArrowheads="1"/>
                      </p:cNvPicPr>
                      <p:nvPr/>
                    </p:nvPicPr>
                    <p:blipFill>
                      <a:blip r:embed="rId9"/>
                      <a:srcRect/>
                      <a:stretch>
                        <a:fillRect/>
                      </a:stretch>
                    </p:blipFill>
                    <p:spPr bwMode="auto">
                      <a:xfrm>
                        <a:off x="6613525" y="315914"/>
                        <a:ext cx="2351088" cy="350837"/>
                      </a:xfrm>
                      <a:prstGeom prst="rect">
                        <a:avLst/>
                      </a:prstGeom>
                      <a:noFill/>
                      <a:ln>
                        <a:noFill/>
                      </a:ln>
                      <a:effectLst/>
                    </p:spPr>
                  </p:pic>
                </p:oleObj>
              </mc:Fallback>
            </mc:AlternateContent>
          </a:graphicData>
        </a:graphic>
      </p:graphicFrame>
      <p:graphicFrame>
        <p:nvGraphicFramePr>
          <p:cNvPr id="23" name="Object 2"/>
          <p:cNvGraphicFramePr>
            <a:graphicFrameLocks noChangeAspect="1"/>
          </p:cNvGraphicFramePr>
          <p:nvPr/>
        </p:nvGraphicFramePr>
        <p:xfrm>
          <a:off x="6616700" y="1606550"/>
          <a:ext cx="2374900" cy="1074738"/>
        </p:xfrm>
        <a:graphic>
          <a:graphicData uri="http://schemas.openxmlformats.org/presentationml/2006/ole">
            <mc:AlternateContent xmlns:mc="http://schemas.openxmlformats.org/markup-compatibility/2006">
              <mc:Choice xmlns:v="urn:schemas-microsoft-com:vml" Requires="v">
                <p:oleObj spid="_x0000_s8241" name="Equation" r:id="rId10" imgW="1384300" imgH="622300" progId="Equation.DSMT4">
                  <p:embed/>
                </p:oleObj>
              </mc:Choice>
              <mc:Fallback>
                <p:oleObj name="Equation" r:id="rId10" imgW="1384300" imgH="622300" progId="Equation.DSMT4">
                  <p:embed/>
                  <p:pic>
                    <p:nvPicPr>
                      <p:cNvPr id="23" name="Object 2"/>
                      <p:cNvPicPr>
                        <a:picLocks noChangeAspect="1" noChangeArrowheads="1"/>
                      </p:cNvPicPr>
                      <p:nvPr/>
                    </p:nvPicPr>
                    <p:blipFill>
                      <a:blip r:embed="rId11"/>
                      <a:srcRect/>
                      <a:stretch>
                        <a:fillRect/>
                      </a:stretch>
                    </p:blipFill>
                    <p:spPr bwMode="auto">
                      <a:xfrm>
                        <a:off x="6616700" y="1606550"/>
                        <a:ext cx="2374900" cy="1074738"/>
                      </a:xfrm>
                      <a:prstGeom prst="rect">
                        <a:avLst/>
                      </a:prstGeom>
                      <a:noFill/>
                      <a:ln>
                        <a:noFill/>
                      </a:ln>
                      <a:effectLst/>
                    </p:spPr>
                  </p:pic>
                </p:oleObj>
              </mc:Fallback>
            </mc:AlternateContent>
          </a:graphicData>
        </a:graphic>
      </p:graphicFrame>
      <p:sp>
        <p:nvSpPr>
          <p:cNvPr id="24" name="TextBox 23"/>
          <p:cNvSpPr txBox="1"/>
          <p:nvPr/>
        </p:nvSpPr>
        <p:spPr>
          <a:xfrm>
            <a:off x="7285348" y="734977"/>
            <a:ext cx="438685" cy="400110"/>
          </a:xfrm>
          <a:prstGeom prst="rect">
            <a:avLst/>
          </a:prstGeom>
          <a:noFill/>
        </p:spPr>
        <p:txBody>
          <a:bodyPr wrap="square" rtlCol="0">
            <a:spAutoFit/>
          </a:bodyPr>
          <a:lstStyle/>
          <a:p>
            <a:r>
              <a:rPr lang="en-US" sz="2000" dirty="0">
                <a:solidFill>
                  <a:srgbClr val="FF0000"/>
                </a:solidFill>
                <a:latin typeface="Apple Chancery"/>
                <a:cs typeface="Apple Chancery"/>
              </a:rPr>
              <a:t>as</a:t>
            </a:r>
            <a:endParaRPr lang="en-US" sz="2000" dirty="0">
              <a:solidFill>
                <a:srgbClr val="0000FF"/>
              </a:solidFill>
              <a:latin typeface="Times New Roman"/>
              <a:cs typeface="Times New Roman"/>
            </a:endParaRPr>
          </a:p>
        </p:txBody>
      </p:sp>
      <p:sp>
        <p:nvSpPr>
          <p:cNvPr id="25" name="TextBox 24"/>
          <p:cNvSpPr txBox="1"/>
          <p:nvPr/>
        </p:nvSpPr>
        <p:spPr>
          <a:xfrm>
            <a:off x="6794853" y="2763923"/>
            <a:ext cx="669407" cy="400110"/>
          </a:xfrm>
          <a:prstGeom prst="rect">
            <a:avLst/>
          </a:prstGeom>
          <a:noFill/>
        </p:spPr>
        <p:txBody>
          <a:bodyPr wrap="square" rtlCol="0">
            <a:spAutoFit/>
          </a:bodyPr>
          <a:lstStyle/>
          <a:p>
            <a:r>
              <a:rPr lang="en-US" sz="2000" dirty="0">
                <a:solidFill>
                  <a:srgbClr val="FF0000"/>
                </a:solidFill>
                <a:latin typeface="Apple Chancery"/>
                <a:cs typeface="Apple Chancery"/>
              </a:rPr>
              <a:t>but</a:t>
            </a:r>
            <a:endParaRPr lang="en-US" sz="2000" dirty="0">
              <a:solidFill>
                <a:srgbClr val="0000FF"/>
              </a:solidFill>
              <a:latin typeface="Times New Roman"/>
              <a:cs typeface="Times New Roman"/>
            </a:endParaRPr>
          </a:p>
        </p:txBody>
      </p:sp>
      <p:graphicFrame>
        <p:nvGraphicFramePr>
          <p:cNvPr id="26" name="Object 2"/>
          <p:cNvGraphicFramePr>
            <a:graphicFrameLocks noChangeAspect="1"/>
          </p:cNvGraphicFramePr>
          <p:nvPr/>
        </p:nvGraphicFramePr>
        <p:xfrm>
          <a:off x="6615113" y="3887788"/>
          <a:ext cx="3003550" cy="2679700"/>
        </p:xfrm>
        <a:graphic>
          <a:graphicData uri="http://schemas.openxmlformats.org/presentationml/2006/ole">
            <mc:AlternateContent xmlns:mc="http://schemas.openxmlformats.org/markup-compatibility/2006">
              <mc:Choice xmlns:v="urn:schemas-microsoft-com:vml" Requires="v">
                <p:oleObj spid="_x0000_s8242" name="Equation" r:id="rId12" imgW="1752600" imgH="1549400" progId="Equation.DSMT4">
                  <p:embed/>
                </p:oleObj>
              </mc:Choice>
              <mc:Fallback>
                <p:oleObj name="Equation" r:id="rId12" imgW="1752600" imgH="1549400" progId="Equation.DSMT4">
                  <p:embed/>
                  <p:pic>
                    <p:nvPicPr>
                      <p:cNvPr id="26" name="Object 2"/>
                      <p:cNvPicPr>
                        <a:picLocks noChangeAspect="1" noChangeArrowheads="1"/>
                      </p:cNvPicPr>
                      <p:nvPr/>
                    </p:nvPicPr>
                    <p:blipFill>
                      <a:blip r:embed="rId13"/>
                      <a:srcRect/>
                      <a:stretch>
                        <a:fillRect/>
                      </a:stretch>
                    </p:blipFill>
                    <p:spPr bwMode="auto">
                      <a:xfrm>
                        <a:off x="6615113" y="3887788"/>
                        <a:ext cx="3003550" cy="2679700"/>
                      </a:xfrm>
                      <a:prstGeom prst="rect">
                        <a:avLst/>
                      </a:prstGeom>
                      <a:noFill/>
                      <a:ln>
                        <a:noFill/>
                      </a:ln>
                      <a:effectLst/>
                    </p:spPr>
                  </p:pic>
                </p:oleObj>
              </mc:Fallback>
            </mc:AlternateContent>
          </a:graphicData>
        </a:graphic>
      </p:graphicFrame>
      <p:sp>
        <p:nvSpPr>
          <p:cNvPr id="29" name="TextBox 28"/>
          <p:cNvSpPr txBox="1"/>
          <p:nvPr/>
        </p:nvSpPr>
        <p:spPr>
          <a:xfrm>
            <a:off x="1898115" y="652463"/>
            <a:ext cx="4248685" cy="400110"/>
          </a:xfrm>
          <a:prstGeom prst="rect">
            <a:avLst/>
          </a:prstGeom>
          <a:noFill/>
        </p:spPr>
        <p:txBody>
          <a:bodyPr wrap="square" rtlCol="0">
            <a:spAutoFit/>
          </a:bodyPr>
          <a:lstStyle/>
          <a:p>
            <a:r>
              <a:rPr lang="en-US" sz="2000" dirty="0">
                <a:solidFill>
                  <a:srgbClr val="FF0000"/>
                </a:solidFill>
                <a:latin typeface="Apple Chancery"/>
                <a:cs typeface="Apple Chancery"/>
              </a:rPr>
              <a:t>Like I said, </a:t>
            </a:r>
            <a:r>
              <a:rPr lang="en-US" sz="2000" dirty="0">
                <a:solidFill>
                  <a:srgbClr val="0000FF"/>
                </a:solidFill>
                <a:latin typeface="Times New Roman"/>
                <a:cs typeface="Times New Roman"/>
              </a:rPr>
              <a:t>NASTY!</a:t>
            </a:r>
          </a:p>
        </p:txBody>
      </p:sp>
      <p:sp>
        <p:nvSpPr>
          <p:cNvPr id="30" name="TextBox 29"/>
          <p:cNvSpPr txBox="1"/>
          <p:nvPr/>
        </p:nvSpPr>
        <p:spPr>
          <a:xfrm>
            <a:off x="6561749" y="4021223"/>
            <a:ext cx="669407" cy="400110"/>
          </a:xfrm>
          <a:prstGeom prst="rect">
            <a:avLst/>
          </a:prstGeom>
          <a:noFill/>
        </p:spPr>
        <p:txBody>
          <a:bodyPr wrap="square" rtlCol="0">
            <a:spAutoFit/>
          </a:bodyPr>
          <a:lstStyle/>
          <a:p>
            <a:r>
              <a:rPr lang="en-US" sz="2000" dirty="0">
                <a:solidFill>
                  <a:srgbClr val="FF0000"/>
                </a:solidFill>
                <a:latin typeface="Apple Chancery"/>
                <a:cs typeface="Apple Chancery"/>
              </a:rPr>
              <a:t>so</a:t>
            </a:r>
            <a:endParaRPr lang="en-US" sz="2000" dirty="0">
              <a:solidFill>
                <a:srgbClr val="0000FF"/>
              </a:solidFill>
              <a:latin typeface="Times New Roman"/>
              <a:cs typeface="Times New Roman"/>
            </a:endParaRPr>
          </a:p>
        </p:txBody>
      </p:sp>
    </p:spTree>
    <p:extLst>
      <p:ext uri="{BB962C8B-B14F-4D97-AF65-F5344CB8AC3E}">
        <p14:creationId xmlns:p14="http://schemas.microsoft.com/office/powerpoint/2010/main" val="402903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par>
                                <p:cTn id="8" presetID="9"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ssolv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dissolv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dissolve">
                                      <p:cBhvr>
                                        <p:cTn id="20" dur="500"/>
                                        <p:tgtEl>
                                          <p:spTgt spid="25"/>
                                        </p:tgtEl>
                                      </p:cBhvr>
                                    </p:animEffect>
                                  </p:childTnLst>
                                </p:cTn>
                              </p:par>
                              <p:par>
                                <p:cTn id="21" presetID="9"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dissolv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dissolve">
                                      <p:cBhvr>
                                        <p:cTn id="28" dur="500"/>
                                        <p:tgtEl>
                                          <p:spTgt spid="30"/>
                                        </p:tgtEl>
                                      </p:cBhvr>
                                    </p:animEffect>
                                  </p:childTnLst>
                                </p:cTn>
                              </p:par>
                              <p:par>
                                <p:cTn id="29" presetID="9"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dissolve">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dissolve">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TextBox 13"/>
          <p:cNvSpPr txBox="1"/>
          <p:nvPr/>
        </p:nvSpPr>
        <p:spPr>
          <a:xfrm>
            <a:off x="2014154" y="767835"/>
            <a:ext cx="8229509" cy="1015663"/>
          </a:xfrm>
          <a:prstGeom prst="rect">
            <a:avLst/>
          </a:prstGeom>
          <a:noFill/>
        </p:spPr>
        <p:txBody>
          <a:bodyPr wrap="square" rtlCol="0">
            <a:spAutoFit/>
          </a:bodyPr>
          <a:lstStyle/>
          <a:p>
            <a:r>
              <a:rPr lang="en-US" sz="2000" dirty="0">
                <a:solidFill>
                  <a:srgbClr val="FF0000"/>
                </a:solidFill>
                <a:latin typeface="Apple Chancery"/>
                <a:cs typeface="Apple Chancery"/>
              </a:rPr>
              <a:t>--Begin by </a:t>
            </a:r>
            <a:r>
              <a:rPr lang="en-US" sz="2000" dirty="0">
                <a:solidFill>
                  <a:srgbClr val="0000FF"/>
                </a:solidFill>
                <a:latin typeface="Times New Roman"/>
                <a:cs typeface="Times New Roman"/>
              </a:rPr>
              <a:t>rewriting each equation </a:t>
            </a:r>
            <a:r>
              <a:rPr lang="en-US" sz="2000" dirty="0">
                <a:solidFill>
                  <a:srgbClr val="000000"/>
                </a:solidFill>
                <a:latin typeface="Times New Roman"/>
                <a:cs typeface="Times New Roman"/>
              </a:rPr>
              <a:t>so their     term is in the </a:t>
            </a:r>
            <a:r>
              <a:rPr lang="en-US" sz="2000" dirty="0">
                <a:solidFill>
                  <a:srgbClr val="0000FF"/>
                </a:solidFill>
                <a:latin typeface="Times New Roman"/>
                <a:cs typeface="Times New Roman"/>
              </a:rPr>
              <a:t>first column</a:t>
            </a:r>
            <a:r>
              <a:rPr lang="en-US" sz="2000" dirty="0">
                <a:solidFill>
                  <a:srgbClr val="000000"/>
                </a:solidFill>
                <a:latin typeface="Times New Roman"/>
                <a:cs typeface="Times New Roman"/>
              </a:rPr>
              <a:t>, its    term is in the second column, etc., and its </a:t>
            </a:r>
            <a:r>
              <a:rPr lang="en-US" sz="2000" dirty="0">
                <a:solidFill>
                  <a:srgbClr val="0000FF"/>
                </a:solidFill>
                <a:latin typeface="Times New Roman"/>
                <a:cs typeface="Times New Roman"/>
              </a:rPr>
              <a:t>voltage term </a:t>
            </a:r>
            <a:r>
              <a:rPr lang="en-US" sz="2000" dirty="0">
                <a:solidFill>
                  <a:srgbClr val="000000"/>
                </a:solidFill>
                <a:latin typeface="Times New Roman"/>
                <a:cs typeface="Times New Roman"/>
              </a:rPr>
              <a:t>(if there is one) is </a:t>
            </a:r>
            <a:r>
              <a:rPr lang="en-US" sz="2000" dirty="0">
                <a:solidFill>
                  <a:srgbClr val="0000FF"/>
                </a:solidFill>
                <a:latin typeface="Times New Roman"/>
                <a:cs typeface="Times New Roman"/>
              </a:rPr>
              <a:t>on the right side of the equal sign</a:t>
            </a:r>
            <a:r>
              <a:rPr lang="en-US" sz="2000" dirty="0">
                <a:solidFill>
                  <a:srgbClr val="000000"/>
                </a:solidFill>
                <a:latin typeface="Times New Roman"/>
                <a:cs typeface="Times New Roman"/>
              </a:rPr>
              <a:t>.</a:t>
            </a:r>
            <a:endParaRPr lang="en-US" sz="2000" dirty="0">
              <a:solidFill>
                <a:srgbClr val="0000FF"/>
              </a:solidFill>
              <a:latin typeface="Times New Roman"/>
              <a:cs typeface="Times New Roman"/>
            </a:endParaRPr>
          </a:p>
        </p:txBody>
      </p:sp>
      <p:sp>
        <p:nvSpPr>
          <p:cNvPr id="175" name="TextBox 174"/>
          <p:cNvSpPr txBox="1"/>
          <p:nvPr/>
        </p:nvSpPr>
        <p:spPr>
          <a:xfrm>
            <a:off x="1787787" y="333127"/>
            <a:ext cx="5278471" cy="400110"/>
          </a:xfrm>
          <a:prstGeom prst="rect">
            <a:avLst/>
          </a:prstGeom>
          <a:noFill/>
        </p:spPr>
        <p:txBody>
          <a:bodyPr wrap="square" rtlCol="0">
            <a:spAutoFit/>
          </a:bodyPr>
          <a:lstStyle/>
          <a:p>
            <a:r>
              <a:rPr lang="en-US" sz="2000" dirty="0">
                <a:solidFill>
                  <a:srgbClr val="FF0000"/>
                </a:solidFill>
                <a:latin typeface="Apple Chancery"/>
                <a:cs typeface="Apple Chancery"/>
              </a:rPr>
              <a:t>Approaches 2 and 3: Matrices:</a:t>
            </a:r>
            <a:endParaRPr lang="en-US" sz="2000" dirty="0">
              <a:latin typeface="Times New Roman"/>
              <a:cs typeface="Times New Roman"/>
            </a:endParaRPr>
          </a:p>
        </p:txBody>
      </p:sp>
      <p:sp>
        <p:nvSpPr>
          <p:cNvPr id="137250" name="Rectangle 42"/>
          <p:cNvSpPr>
            <a:spLocks noChangeArrowheads="1"/>
          </p:cNvSpPr>
          <p:nvPr/>
        </p:nvSpPr>
        <p:spPr bwMode="auto">
          <a:xfrm>
            <a:off x="152400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10243663" y="6472239"/>
            <a:ext cx="31848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9.)</a:t>
            </a:r>
          </a:p>
        </p:txBody>
      </p:sp>
      <p:graphicFrame>
        <p:nvGraphicFramePr>
          <p:cNvPr id="83" name="Object 2"/>
          <p:cNvGraphicFramePr>
            <a:graphicFrameLocks noChangeAspect="1"/>
          </p:cNvGraphicFramePr>
          <p:nvPr/>
        </p:nvGraphicFramePr>
        <p:xfrm>
          <a:off x="2776539" y="2263775"/>
          <a:ext cx="5724525" cy="349250"/>
        </p:xfrm>
        <a:graphic>
          <a:graphicData uri="http://schemas.openxmlformats.org/presentationml/2006/ole">
            <mc:AlternateContent xmlns:mc="http://schemas.openxmlformats.org/markup-compatibility/2006">
              <mc:Choice xmlns:v="urn:schemas-microsoft-com:vml" Requires="v">
                <p:oleObj spid="_x0000_s9298" name="Equation" r:id="rId4" imgW="3340100" imgH="203200" progId="Equation.DSMT4">
                  <p:embed/>
                </p:oleObj>
              </mc:Choice>
              <mc:Fallback>
                <p:oleObj name="Equation" r:id="rId4" imgW="3340100" imgH="203200" progId="Equation.DSMT4">
                  <p:embed/>
                  <p:pic>
                    <p:nvPicPr>
                      <p:cNvPr id="83" name="Object 2"/>
                      <p:cNvPicPr>
                        <a:picLocks noChangeAspect="1" noChangeArrowheads="1"/>
                      </p:cNvPicPr>
                      <p:nvPr/>
                    </p:nvPicPr>
                    <p:blipFill>
                      <a:blip r:embed="rId5"/>
                      <a:srcRect/>
                      <a:stretch>
                        <a:fillRect/>
                      </a:stretch>
                    </p:blipFill>
                    <p:spPr bwMode="auto">
                      <a:xfrm>
                        <a:off x="2776539" y="2263775"/>
                        <a:ext cx="5724525" cy="349250"/>
                      </a:xfrm>
                      <a:prstGeom prst="rect">
                        <a:avLst/>
                      </a:prstGeom>
                      <a:noFill/>
                      <a:ln>
                        <a:noFill/>
                      </a:ln>
                      <a:effectLst/>
                    </p:spPr>
                  </p:pic>
                </p:oleObj>
              </mc:Fallback>
            </mc:AlternateContent>
          </a:graphicData>
        </a:graphic>
      </p:graphicFrame>
      <p:sp>
        <p:nvSpPr>
          <p:cNvPr id="106" name="TextBox 105"/>
          <p:cNvSpPr txBox="1"/>
          <p:nvPr/>
        </p:nvSpPr>
        <p:spPr>
          <a:xfrm>
            <a:off x="2184492" y="1783497"/>
            <a:ext cx="5278471" cy="400110"/>
          </a:xfrm>
          <a:prstGeom prst="rect">
            <a:avLst/>
          </a:prstGeom>
          <a:noFill/>
        </p:spPr>
        <p:txBody>
          <a:bodyPr wrap="square" rtlCol="0">
            <a:spAutoFit/>
          </a:bodyPr>
          <a:lstStyle/>
          <a:p>
            <a:r>
              <a:rPr lang="en-US" sz="2000" dirty="0">
                <a:solidFill>
                  <a:srgbClr val="FF0000"/>
                </a:solidFill>
                <a:latin typeface="Apple Chancery"/>
                <a:cs typeface="Apple Chancery"/>
              </a:rPr>
              <a:t>Our equations become:</a:t>
            </a:r>
            <a:endParaRPr lang="en-US" sz="2000" dirty="0">
              <a:latin typeface="Times New Roman"/>
              <a:cs typeface="Times New Roman"/>
            </a:endParaRPr>
          </a:p>
        </p:txBody>
      </p:sp>
      <p:graphicFrame>
        <p:nvGraphicFramePr>
          <p:cNvPr id="109" name="Object 2"/>
          <p:cNvGraphicFramePr>
            <a:graphicFrameLocks noChangeAspect="1"/>
          </p:cNvGraphicFramePr>
          <p:nvPr/>
        </p:nvGraphicFramePr>
        <p:xfrm>
          <a:off x="6569075" y="829926"/>
          <a:ext cx="239712" cy="349250"/>
        </p:xfrm>
        <a:graphic>
          <a:graphicData uri="http://schemas.openxmlformats.org/presentationml/2006/ole">
            <mc:AlternateContent xmlns:mc="http://schemas.openxmlformats.org/markup-compatibility/2006">
              <mc:Choice xmlns:v="urn:schemas-microsoft-com:vml" Requires="v">
                <p:oleObj spid="_x0000_s9299" name="Equation" r:id="rId6" imgW="139700" imgH="203200" progId="Equation.DSMT4">
                  <p:embed/>
                </p:oleObj>
              </mc:Choice>
              <mc:Fallback>
                <p:oleObj name="Equation" r:id="rId6" imgW="139700" imgH="203200" progId="Equation.DSMT4">
                  <p:embed/>
                  <p:pic>
                    <p:nvPicPr>
                      <p:cNvPr id="109" name="Object 2"/>
                      <p:cNvPicPr>
                        <a:picLocks noChangeAspect="1" noChangeArrowheads="1"/>
                      </p:cNvPicPr>
                      <p:nvPr/>
                    </p:nvPicPr>
                    <p:blipFill>
                      <a:blip r:embed="rId7"/>
                      <a:srcRect/>
                      <a:stretch>
                        <a:fillRect/>
                      </a:stretch>
                    </p:blipFill>
                    <p:spPr bwMode="auto">
                      <a:xfrm>
                        <a:off x="6569075" y="829926"/>
                        <a:ext cx="239712" cy="349250"/>
                      </a:xfrm>
                      <a:prstGeom prst="rect">
                        <a:avLst/>
                      </a:prstGeom>
                      <a:noFill/>
                      <a:ln>
                        <a:noFill/>
                      </a:ln>
                      <a:effectLst/>
                    </p:spPr>
                  </p:pic>
                </p:oleObj>
              </mc:Fallback>
            </mc:AlternateContent>
          </a:graphicData>
        </a:graphic>
      </p:graphicFrame>
      <p:graphicFrame>
        <p:nvGraphicFramePr>
          <p:cNvPr id="15" name="Object 2"/>
          <p:cNvGraphicFramePr>
            <a:graphicFrameLocks noChangeAspect="1"/>
          </p:cNvGraphicFramePr>
          <p:nvPr/>
        </p:nvGraphicFramePr>
        <p:xfrm>
          <a:off x="9871075" y="829926"/>
          <a:ext cx="239712" cy="349250"/>
        </p:xfrm>
        <a:graphic>
          <a:graphicData uri="http://schemas.openxmlformats.org/presentationml/2006/ole">
            <mc:AlternateContent xmlns:mc="http://schemas.openxmlformats.org/markup-compatibility/2006">
              <mc:Choice xmlns:v="urn:schemas-microsoft-com:vml" Requires="v">
                <p:oleObj spid="_x0000_s9300" name="Equation" r:id="rId8" imgW="139700" imgH="203200" progId="Equation.DSMT4">
                  <p:embed/>
                </p:oleObj>
              </mc:Choice>
              <mc:Fallback>
                <p:oleObj name="Equation" r:id="rId8" imgW="139700" imgH="203200" progId="Equation.DSMT4">
                  <p:embed/>
                  <p:pic>
                    <p:nvPicPr>
                      <p:cNvPr id="15" name="Object 2"/>
                      <p:cNvPicPr>
                        <a:picLocks noChangeAspect="1" noChangeArrowheads="1"/>
                      </p:cNvPicPr>
                      <p:nvPr/>
                    </p:nvPicPr>
                    <p:blipFill>
                      <a:blip r:embed="rId9"/>
                      <a:srcRect/>
                      <a:stretch>
                        <a:fillRect/>
                      </a:stretch>
                    </p:blipFill>
                    <p:spPr bwMode="auto">
                      <a:xfrm>
                        <a:off x="9871075" y="829926"/>
                        <a:ext cx="239712" cy="349250"/>
                      </a:xfrm>
                      <a:prstGeom prst="rect">
                        <a:avLst/>
                      </a:prstGeom>
                      <a:noFill/>
                      <a:ln>
                        <a:noFill/>
                      </a:ln>
                      <a:effectLst/>
                    </p:spPr>
                  </p:pic>
                </p:oleObj>
              </mc:Fallback>
            </mc:AlternateContent>
          </a:graphicData>
        </a:graphic>
      </p:graphicFrame>
      <p:graphicFrame>
        <p:nvGraphicFramePr>
          <p:cNvPr id="16" name="Object 2"/>
          <p:cNvGraphicFramePr>
            <a:graphicFrameLocks noChangeAspect="1"/>
          </p:cNvGraphicFramePr>
          <p:nvPr/>
        </p:nvGraphicFramePr>
        <p:xfrm>
          <a:off x="2438401" y="2728912"/>
          <a:ext cx="6727825" cy="414338"/>
        </p:xfrm>
        <a:graphic>
          <a:graphicData uri="http://schemas.openxmlformats.org/presentationml/2006/ole">
            <mc:AlternateContent xmlns:mc="http://schemas.openxmlformats.org/markup-compatibility/2006">
              <mc:Choice xmlns:v="urn:schemas-microsoft-com:vml" Requires="v">
                <p:oleObj spid="_x0000_s9301" name="Equation" r:id="rId10" imgW="3924300" imgH="241300" progId="Equation.DSMT4">
                  <p:embed/>
                </p:oleObj>
              </mc:Choice>
              <mc:Fallback>
                <p:oleObj name="Equation" r:id="rId10" imgW="3924300" imgH="241300" progId="Equation.DSMT4">
                  <p:embed/>
                  <p:pic>
                    <p:nvPicPr>
                      <p:cNvPr id="16" name="Object 2"/>
                      <p:cNvPicPr>
                        <a:picLocks noChangeAspect="1" noChangeArrowheads="1"/>
                      </p:cNvPicPr>
                      <p:nvPr/>
                    </p:nvPicPr>
                    <p:blipFill>
                      <a:blip r:embed="rId11"/>
                      <a:srcRect/>
                      <a:stretch>
                        <a:fillRect/>
                      </a:stretch>
                    </p:blipFill>
                    <p:spPr bwMode="auto">
                      <a:xfrm>
                        <a:off x="2438401" y="2728912"/>
                        <a:ext cx="6727825" cy="414338"/>
                      </a:xfrm>
                      <a:prstGeom prst="rect">
                        <a:avLst/>
                      </a:prstGeom>
                      <a:noFill/>
                      <a:ln>
                        <a:noFill/>
                      </a:ln>
                      <a:effectLst/>
                    </p:spPr>
                  </p:pic>
                </p:oleObj>
              </mc:Fallback>
            </mc:AlternateContent>
          </a:graphicData>
        </a:graphic>
      </p:graphicFrame>
      <p:graphicFrame>
        <p:nvGraphicFramePr>
          <p:cNvPr id="17" name="Object 2"/>
          <p:cNvGraphicFramePr>
            <a:graphicFrameLocks noChangeAspect="1"/>
          </p:cNvGraphicFramePr>
          <p:nvPr/>
        </p:nvGraphicFramePr>
        <p:xfrm>
          <a:off x="3562351" y="3298825"/>
          <a:ext cx="4291013" cy="349250"/>
        </p:xfrm>
        <a:graphic>
          <a:graphicData uri="http://schemas.openxmlformats.org/presentationml/2006/ole">
            <mc:AlternateContent xmlns:mc="http://schemas.openxmlformats.org/markup-compatibility/2006">
              <mc:Choice xmlns:v="urn:schemas-microsoft-com:vml" Requires="v">
                <p:oleObj spid="_x0000_s9302" name="Equation" r:id="rId12" imgW="2501900" imgH="203200" progId="Equation.DSMT4">
                  <p:embed/>
                </p:oleObj>
              </mc:Choice>
              <mc:Fallback>
                <p:oleObj name="Equation" r:id="rId12" imgW="2501900" imgH="203200" progId="Equation.DSMT4">
                  <p:embed/>
                  <p:pic>
                    <p:nvPicPr>
                      <p:cNvPr id="17" name="Object 2"/>
                      <p:cNvPicPr>
                        <a:picLocks noChangeAspect="1" noChangeArrowheads="1"/>
                      </p:cNvPicPr>
                      <p:nvPr/>
                    </p:nvPicPr>
                    <p:blipFill>
                      <a:blip r:embed="rId13"/>
                      <a:srcRect/>
                      <a:stretch>
                        <a:fillRect/>
                      </a:stretch>
                    </p:blipFill>
                    <p:spPr bwMode="auto">
                      <a:xfrm>
                        <a:off x="3562351" y="3298825"/>
                        <a:ext cx="4291013" cy="349250"/>
                      </a:xfrm>
                      <a:prstGeom prst="rect">
                        <a:avLst/>
                      </a:prstGeom>
                      <a:noFill/>
                      <a:ln>
                        <a:noFill/>
                      </a:ln>
                      <a:effectLst/>
                    </p:spPr>
                  </p:pic>
                </p:oleObj>
              </mc:Fallback>
            </mc:AlternateContent>
          </a:graphicData>
        </a:graphic>
      </p:graphicFrame>
      <p:sp>
        <p:nvSpPr>
          <p:cNvPr id="18" name="TextBox 17"/>
          <p:cNvSpPr txBox="1"/>
          <p:nvPr/>
        </p:nvSpPr>
        <p:spPr>
          <a:xfrm>
            <a:off x="2014154" y="3892035"/>
            <a:ext cx="1732347" cy="1015663"/>
          </a:xfrm>
          <a:prstGeom prst="rect">
            <a:avLst/>
          </a:prstGeom>
          <a:noFill/>
        </p:spPr>
        <p:txBody>
          <a:bodyPr wrap="square" rtlCol="0">
            <a:spAutoFit/>
          </a:bodyPr>
          <a:lstStyle/>
          <a:p>
            <a:r>
              <a:rPr lang="en-US" sz="2000" dirty="0">
                <a:solidFill>
                  <a:srgbClr val="FF0000"/>
                </a:solidFill>
                <a:latin typeface="Apple Chancery"/>
                <a:cs typeface="Apple Chancery"/>
              </a:rPr>
              <a:t>--Put the information </a:t>
            </a:r>
            <a:r>
              <a:rPr lang="en-US" sz="2000" dirty="0">
                <a:solidFill>
                  <a:srgbClr val="0000FF"/>
                </a:solidFill>
                <a:latin typeface="Times New Roman"/>
                <a:cs typeface="Times New Roman"/>
              </a:rPr>
              <a:t>into a matrix:</a:t>
            </a:r>
          </a:p>
        </p:txBody>
      </p:sp>
      <p:graphicFrame>
        <p:nvGraphicFramePr>
          <p:cNvPr id="19" name="Object 2"/>
          <p:cNvGraphicFramePr>
            <a:graphicFrameLocks noChangeAspect="1"/>
          </p:cNvGraphicFramePr>
          <p:nvPr/>
        </p:nvGraphicFramePr>
        <p:xfrm>
          <a:off x="4443414" y="4552950"/>
          <a:ext cx="4535487" cy="1504950"/>
        </p:xfrm>
        <a:graphic>
          <a:graphicData uri="http://schemas.openxmlformats.org/presentationml/2006/ole">
            <mc:AlternateContent xmlns:mc="http://schemas.openxmlformats.org/markup-compatibility/2006">
              <mc:Choice xmlns:v="urn:schemas-microsoft-com:vml" Requires="v">
                <p:oleObj spid="_x0000_s9303" name="Equation" r:id="rId14" imgW="2413000" imgH="800100" progId="Equation.DSMT4">
                  <p:embed/>
                </p:oleObj>
              </mc:Choice>
              <mc:Fallback>
                <p:oleObj name="Equation" r:id="rId14" imgW="2413000" imgH="800100" progId="Equation.DSMT4">
                  <p:embed/>
                  <p:pic>
                    <p:nvPicPr>
                      <p:cNvPr id="19" name="Object 2"/>
                      <p:cNvPicPr>
                        <a:picLocks noChangeAspect="1" noChangeArrowheads="1"/>
                      </p:cNvPicPr>
                      <p:nvPr/>
                    </p:nvPicPr>
                    <p:blipFill>
                      <a:blip r:embed="rId15"/>
                      <a:srcRect/>
                      <a:stretch>
                        <a:fillRect/>
                      </a:stretch>
                    </p:blipFill>
                    <p:spPr bwMode="auto">
                      <a:xfrm>
                        <a:off x="4443414" y="4552950"/>
                        <a:ext cx="4535487" cy="1504950"/>
                      </a:xfrm>
                      <a:prstGeom prst="rect">
                        <a:avLst/>
                      </a:prstGeom>
                      <a:noFill/>
                      <a:ln>
                        <a:noFill/>
                      </a:ln>
                      <a:effectLst/>
                    </p:spPr>
                  </p:pic>
                </p:oleObj>
              </mc:Fallback>
            </mc:AlternateContent>
          </a:graphicData>
        </a:graphic>
      </p:graphicFrame>
      <p:graphicFrame>
        <p:nvGraphicFramePr>
          <p:cNvPr id="20" name="Object 2"/>
          <p:cNvGraphicFramePr>
            <a:graphicFrameLocks noChangeAspect="1"/>
          </p:cNvGraphicFramePr>
          <p:nvPr/>
        </p:nvGraphicFramePr>
        <p:xfrm>
          <a:off x="4714877" y="4013596"/>
          <a:ext cx="239713" cy="349250"/>
        </p:xfrm>
        <a:graphic>
          <a:graphicData uri="http://schemas.openxmlformats.org/presentationml/2006/ole">
            <mc:AlternateContent xmlns:mc="http://schemas.openxmlformats.org/markup-compatibility/2006">
              <mc:Choice xmlns:v="urn:schemas-microsoft-com:vml" Requires="v">
                <p:oleObj spid="_x0000_s9304" name="Equation" r:id="rId16" imgW="139700" imgH="203200" progId="Equation.DSMT4">
                  <p:embed/>
                </p:oleObj>
              </mc:Choice>
              <mc:Fallback>
                <p:oleObj name="Equation" r:id="rId16" imgW="139700" imgH="203200" progId="Equation.DSMT4">
                  <p:embed/>
                  <p:pic>
                    <p:nvPicPr>
                      <p:cNvPr id="20" name="Object 2"/>
                      <p:cNvPicPr>
                        <a:picLocks noChangeAspect="1" noChangeArrowheads="1"/>
                      </p:cNvPicPr>
                      <p:nvPr/>
                    </p:nvPicPr>
                    <p:blipFill>
                      <a:blip r:embed="rId17"/>
                      <a:srcRect/>
                      <a:stretch>
                        <a:fillRect/>
                      </a:stretch>
                    </p:blipFill>
                    <p:spPr bwMode="auto">
                      <a:xfrm>
                        <a:off x="4714877" y="4013596"/>
                        <a:ext cx="239713" cy="349250"/>
                      </a:xfrm>
                      <a:prstGeom prst="rect">
                        <a:avLst/>
                      </a:prstGeom>
                      <a:noFill/>
                      <a:ln>
                        <a:noFill/>
                      </a:ln>
                      <a:effectLst/>
                    </p:spPr>
                  </p:pic>
                </p:oleObj>
              </mc:Fallback>
            </mc:AlternateContent>
          </a:graphicData>
        </a:graphic>
      </p:graphicFrame>
      <p:sp>
        <p:nvSpPr>
          <p:cNvPr id="2" name="TextBox 1"/>
          <p:cNvSpPr txBox="1"/>
          <p:nvPr/>
        </p:nvSpPr>
        <p:spPr>
          <a:xfrm>
            <a:off x="4475164" y="4245174"/>
            <a:ext cx="723275" cy="307777"/>
          </a:xfrm>
          <a:prstGeom prst="rect">
            <a:avLst/>
          </a:prstGeom>
          <a:noFill/>
        </p:spPr>
        <p:txBody>
          <a:bodyPr wrap="none" rtlCol="0">
            <a:spAutoFit/>
          </a:bodyPr>
          <a:lstStyle/>
          <a:p>
            <a:r>
              <a:rPr lang="en-US" sz="1400" dirty="0">
                <a:solidFill>
                  <a:srgbClr val="0000FF"/>
                </a:solidFill>
                <a:latin typeface="Times New Roman"/>
                <a:cs typeface="Times New Roman"/>
              </a:rPr>
              <a:t>column</a:t>
            </a:r>
            <a:endParaRPr lang="en-US" dirty="0">
              <a:solidFill>
                <a:srgbClr val="0000FF"/>
              </a:solidFill>
              <a:latin typeface="Times New Roman"/>
              <a:cs typeface="Times New Roman"/>
            </a:endParaRPr>
          </a:p>
        </p:txBody>
      </p:sp>
      <p:graphicFrame>
        <p:nvGraphicFramePr>
          <p:cNvPr id="22" name="Object 2"/>
          <p:cNvGraphicFramePr>
            <a:graphicFrameLocks noChangeAspect="1"/>
          </p:cNvGraphicFramePr>
          <p:nvPr/>
        </p:nvGraphicFramePr>
        <p:xfrm>
          <a:off x="5384803" y="4013596"/>
          <a:ext cx="239713" cy="349250"/>
        </p:xfrm>
        <a:graphic>
          <a:graphicData uri="http://schemas.openxmlformats.org/presentationml/2006/ole">
            <mc:AlternateContent xmlns:mc="http://schemas.openxmlformats.org/markup-compatibility/2006">
              <mc:Choice xmlns:v="urn:schemas-microsoft-com:vml" Requires="v">
                <p:oleObj spid="_x0000_s9305" name="Equation" r:id="rId18" imgW="139700" imgH="203200" progId="Equation.DSMT4">
                  <p:embed/>
                </p:oleObj>
              </mc:Choice>
              <mc:Fallback>
                <p:oleObj name="Equation" r:id="rId18" imgW="139700" imgH="203200" progId="Equation.DSMT4">
                  <p:embed/>
                  <p:pic>
                    <p:nvPicPr>
                      <p:cNvPr id="22" name="Object 2"/>
                      <p:cNvPicPr>
                        <a:picLocks noChangeAspect="1" noChangeArrowheads="1"/>
                      </p:cNvPicPr>
                      <p:nvPr/>
                    </p:nvPicPr>
                    <p:blipFill>
                      <a:blip r:embed="rId19"/>
                      <a:srcRect/>
                      <a:stretch>
                        <a:fillRect/>
                      </a:stretch>
                    </p:blipFill>
                    <p:spPr bwMode="auto">
                      <a:xfrm>
                        <a:off x="5384803" y="4013596"/>
                        <a:ext cx="239713" cy="349250"/>
                      </a:xfrm>
                      <a:prstGeom prst="rect">
                        <a:avLst/>
                      </a:prstGeom>
                      <a:noFill/>
                      <a:ln>
                        <a:noFill/>
                      </a:ln>
                      <a:effectLst/>
                    </p:spPr>
                  </p:pic>
                </p:oleObj>
              </mc:Fallback>
            </mc:AlternateContent>
          </a:graphicData>
        </a:graphic>
      </p:graphicFrame>
      <p:sp>
        <p:nvSpPr>
          <p:cNvPr id="23" name="TextBox 22"/>
          <p:cNvSpPr txBox="1"/>
          <p:nvPr/>
        </p:nvSpPr>
        <p:spPr>
          <a:xfrm>
            <a:off x="5145090" y="4245174"/>
            <a:ext cx="723275" cy="307777"/>
          </a:xfrm>
          <a:prstGeom prst="rect">
            <a:avLst/>
          </a:prstGeom>
          <a:noFill/>
        </p:spPr>
        <p:txBody>
          <a:bodyPr wrap="none" rtlCol="0">
            <a:spAutoFit/>
          </a:bodyPr>
          <a:lstStyle/>
          <a:p>
            <a:r>
              <a:rPr lang="en-US" sz="1400" dirty="0">
                <a:solidFill>
                  <a:srgbClr val="0000FF"/>
                </a:solidFill>
                <a:latin typeface="Times New Roman"/>
                <a:cs typeface="Times New Roman"/>
              </a:rPr>
              <a:t>column</a:t>
            </a:r>
            <a:endParaRPr lang="en-US" dirty="0">
              <a:solidFill>
                <a:srgbClr val="0000FF"/>
              </a:solidFill>
              <a:latin typeface="Times New Roman"/>
              <a:cs typeface="Times New Roman"/>
            </a:endParaRPr>
          </a:p>
        </p:txBody>
      </p:sp>
      <p:graphicFrame>
        <p:nvGraphicFramePr>
          <p:cNvPr id="24" name="Object 2"/>
          <p:cNvGraphicFramePr>
            <a:graphicFrameLocks noChangeAspect="1"/>
          </p:cNvGraphicFramePr>
          <p:nvPr/>
        </p:nvGraphicFramePr>
        <p:xfrm>
          <a:off x="6359529" y="4013596"/>
          <a:ext cx="239713" cy="349250"/>
        </p:xfrm>
        <a:graphic>
          <a:graphicData uri="http://schemas.openxmlformats.org/presentationml/2006/ole">
            <mc:AlternateContent xmlns:mc="http://schemas.openxmlformats.org/markup-compatibility/2006">
              <mc:Choice xmlns:v="urn:schemas-microsoft-com:vml" Requires="v">
                <p:oleObj spid="_x0000_s9306" name="Equation" r:id="rId20" imgW="139700" imgH="203200" progId="Equation.DSMT4">
                  <p:embed/>
                </p:oleObj>
              </mc:Choice>
              <mc:Fallback>
                <p:oleObj name="Equation" r:id="rId20" imgW="139700" imgH="203200" progId="Equation.DSMT4">
                  <p:embed/>
                  <p:pic>
                    <p:nvPicPr>
                      <p:cNvPr id="24" name="Object 2"/>
                      <p:cNvPicPr>
                        <a:picLocks noChangeAspect="1" noChangeArrowheads="1"/>
                      </p:cNvPicPr>
                      <p:nvPr/>
                    </p:nvPicPr>
                    <p:blipFill>
                      <a:blip r:embed="rId21"/>
                      <a:srcRect/>
                      <a:stretch>
                        <a:fillRect/>
                      </a:stretch>
                    </p:blipFill>
                    <p:spPr bwMode="auto">
                      <a:xfrm>
                        <a:off x="6359529" y="4013596"/>
                        <a:ext cx="239713" cy="349250"/>
                      </a:xfrm>
                      <a:prstGeom prst="rect">
                        <a:avLst/>
                      </a:prstGeom>
                      <a:noFill/>
                      <a:ln>
                        <a:noFill/>
                      </a:ln>
                      <a:effectLst/>
                    </p:spPr>
                  </p:pic>
                </p:oleObj>
              </mc:Fallback>
            </mc:AlternateContent>
          </a:graphicData>
        </a:graphic>
      </p:graphicFrame>
      <p:sp>
        <p:nvSpPr>
          <p:cNvPr id="25" name="TextBox 24"/>
          <p:cNvSpPr txBox="1"/>
          <p:nvPr/>
        </p:nvSpPr>
        <p:spPr>
          <a:xfrm>
            <a:off x="6119816" y="4245174"/>
            <a:ext cx="723275" cy="307777"/>
          </a:xfrm>
          <a:prstGeom prst="rect">
            <a:avLst/>
          </a:prstGeom>
          <a:noFill/>
        </p:spPr>
        <p:txBody>
          <a:bodyPr wrap="none" rtlCol="0">
            <a:spAutoFit/>
          </a:bodyPr>
          <a:lstStyle/>
          <a:p>
            <a:r>
              <a:rPr lang="en-US" sz="1400" dirty="0">
                <a:solidFill>
                  <a:srgbClr val="0000FF"/>
                </a:solidFill>
                <a:latin typeface="Times New Roman"/>
                <a:cs typeface="Times New Roman"/>
              </a:rPr>
              <a:t>column</a:t>
            </a:r>
            <a:endParaRPr lang="en-US" dirty="0">
              <a:solidFill>
                <a:srgbClr val="0000FF"/>
              </a:solidFill>
              <a:latin typeface="Times New Roman"/>
              <a:cs typeface="Times New Roman"/>
            </a:endParaRPr>
          </a:p>
        </p:txBody>
      </p:sp>
      <p:sp>
        <p:nvSpPr>
          <p:cNvPr id="28" name="TextBox 27"/>
          <p:cNvSpPr txBox="1"/>
          <p:nvPr/>
        </p:nvSpPr>
        <p:spPr>
          <a:xfrm>
            <a:off x="8037516" y="4257874"/>
            <a:ext cx="723275" cy="307777"/>
          </a:xfrm>
          <a:prstGeom prst="rect">
            <a:avLst/>
          </a:prstGeom>
          <a:noFill/>
        </p:spPr>
        <p:txBody>
          <a:bodyPr wrap="none" rtlCol="0">
            <a:spAutoFit/>
          </a:bodyPr>
          <a:lstStyle/>
          <a:p>
            <a:r>
              <a:rPr lang="en-US" sz="1400" dirty="0">
                <a:solidFill>
                  <a:srgbClr val="0000FF"/>
                </a:solidFill>
                <a:latin typeface="Times New Roman"/>
                <a:cs typeface="Times New Roman"/>
              </a:rPr>
              <a:t>column</a:t>
            </a:r>
            <a:endParaRPr lang="en-US" dirty="0">
              <a:solidFill>
                <a:srgbClr val="0000FF"/>
              </a:solidFill>
              <a:latin typeface="Times New Roman"/>
              <a:cs typeface="Times New Roman"/>
            </a:endParaRPr>
          </a:p>
        </p:txBody>
      </p:sp>
      <p:sp>
        <p:nvSpPr>
          <p:cNvPr id="29" name="TextBox 28"/>
          <p:cNvSpPr txBox="1"/>
          <p:nvPr/>
        </p:nvSpPr>
        <p:spPr>
          <a:xfrm>
            <a:off x="8035305" y="4083447"/>
            <a:ext cx="725930" cy="307777"/>
          </a:xfrm>
          <a:prstGeom prst="rect">
            <a:avLst/>
          </a:prstGeom>
          <a:noFill/>
        </p:spPr>
        <p:txBody>
          <a:bodyPr wrap="none" rtlCol="0">
            <a:spAutoFit/>
          </a:bodyPr>
          <a:lstStyle/>
          <a:p>
            <a:r>
              <a:rPr lang="en-US" sz="1400" dirty="0">
                <a:solidFill>
                  <a:srgbClr val="0000FF"/>
                </a:solidFill>
                <a:latin typeface="Times New Roman"/>
                <a:cs typeface="Times New Roman"/>
              </a:rPr>
              <a:t>voltage</a:t>
            </a:r>
            <a:endParaRPr lang="en-US" dirty="0">
              <a:solidFill>
                <a:srgbClr val="0000FF"/>
              </a:solidFill>
              <a:latin typeface="Times New Roman"/>
              <a:cs typeface="Times New Roman"/>
            </a:endParaRPr>
          </a:p>
        </p:txBody>
      </p:sp>
      <p:cxnSp>
        <p:nvCxnSpPr>
          <p:cNvPr id="4" name="Straight Connector 3"/>
          <p:cNvCxnSpPr/>
          <p:nvPr/>
        </p:nvCxnSpPr>
        <p:spPr>
          <a:xfrm>
            <a:off x="8719960" y="4721225"/>
            <a:ext cx="0" cy="1181100"/>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218310" y="4721225"/>
            <a:ext cx="0" cy="1181100"/>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7900810" y="4618772"/>
            <a:ext cx="0" cy="1394678"/>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348360" y="4618772"/>
            <a:ext cx="0" cy="1394678"/>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7291210" y="4618772"/>
            <a:ext cx="0" cy="1394678"/>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4490237" y="4618772"/>
            <a:ext cx="0" cy="1394678"/>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790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dissolve">
                                      <p:cBhvr>
                                        <p:cTn id="7" dur="5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dissolve">
                                      <p:cBhvr>
                                        <p:cTn id="12" dur="500"/>
                                        <p:tgtEl>
                                          <p:spTgt spid="8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dissolve">
                                      <p:cBhvr>
                                        <p:cTn id="32" dur="500"/>
                                        <p:tgtEl>
                                          <p:spTgt spid="20"/>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dissolve">
                                      <p:cBhvr>
                                        <p:cTn id="35" dur="500"/>
                                        <p:tgtEl>
                                          <p:spTgt spid="2"/>
                                        </p:tgtEl>
                                      </p:cBhvr>
                                    </p:animEffect>
                                  </p:childTnLst>
                                </p:cTn>
                              </p:par>
                              <p:par>
                                <p:cTn id="36" presetID="9" presetClass="entr" presetSubtype="0"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dissolve">
                                      <p:cBhvr>
                                        <p:cTn id="38" dur="500"/>
                                        <p:tgtEl>
                                          <p:spTgt spid="22"/>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dissolve">
                                      <p:cBhvr>
                                        <p:cTn id="41" dur="500"/>
                                        <p:tgtEl>
                                          <p:spTgt spid="23"/>
                                        </p:tgtEl>
                                      </p:cBhvr>
                                    </p:animEffect>
                                  </p:childTnLst>
                                </p:cTn>
                              </p:par>
                              <p:par>
                                <p:cTn id="42" presetID="9"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dissolve">
                                      <p:cBhvr>
                                        <p:cTn id="44" dur="500"/>
                                        <p:tgtEl>
                                          <p:spTgt spid="24"/>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dissolve">
                                      <p:cBhvr>
                                        <p:cTn id="47" dur="500"/>
                                        <p:tgtEl>
                                          <p:spTgt spid="25"/>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dissolve">
                                      <p:cBhvr>
                                        <p:cTn id="50" dur="500"/>
                                        <p:tgtEl>
                                          <p:spTgt spid="29"/>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dissolve">
                                      <p:cBhvr>
                                        <p:cTn id="53" dur="500"/>
                                        <p:tgtEl>
                                          <p:spTgt spid="28"/>
                                        </p:tgtEl>
                                      </p:cBhvr>
                                    </p:animEffect>
                                  </p:childTnLst>
                                </p:cTn>
                              </p:par>
                              <p:par>
                                <p:cTn id="54" presetID="9" presetClass="entr" presetSubtype="0" fill="hold"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dissolve">
                                      <p:cBhvr>
                                        <p:cTn id="56" dur="500"/>
                                        <p:tgtEl>
                                          <p:spTgt spid="4"/>
                                        </p:tgtEl>
                                      </p:cBhvr>
                                    </p:animEffect>
                                  </p:childTnLst>
                                </p:cTn>
                              </p:par>
                              <p:par>
                                <p:cTn id="57" presetID="9"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dissolve">
                                      <p:cBhvr>
                                        <p:cTn id="59" dur="500"/>
                                        <p:tgtEl>
                                          <p:spTgt spid="26"/>
                                        </p:tgtEl>
                                      </p:cBhvr>
                                    </p:animEffect>
                                  </p:childTnLst>
                                </p:cTn>
                              </p:par>
                              <p:par>
                                <p:cTn id="60" presetID="9" presetClass="entr" presetSubtype="0" fill="hold"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dissolve">
                                      <p:cBhvr>
                                        <p:cTn id="62" dur="500"/>
                                        <p:tgtEl>
                                          <p:spTgt spid="27"/>
                                        </p:tgtEl>
                                      </p:cBhvr>
                                    </p:animEffect>
                                  </p:childTnLst>
                                </p:cTn>
                              </p:par>
                              <p:par>
                                <p:cTn id="63" presetID="9" presetClass="entr" presetSubtype="0" fill="hold"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dissolve">
                                      <p:cBhvr>
                                        <p:cTn id="65" dur="500"/>
                                        <p:tgtEl>
                                          <p:spTgt spid="30"/>
                                        </p:tgtEl>
                                      </p:cBhvr>
                                    </p:animEffect>
                                  </p:childTnLst>
                                </p:cTn>
                              </p:par>
                              <p:par>
                                <p:cTn id="66" presetID="9" presetClass="entr" presetSubtype="0" fill="hold"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dissolve">
                                      <p:cBhvr>
                                        <p:cTn id="68" dur="500"/>
                                        <p:tgtEl>
                                          <p:spTgt spid="31"/>
                                        </p:tgtEl>
                                      </p:cBhvr>
                                    </p:animEffect>
                                  </p:childTnLst>
                                </p:cTn>
                              </p:par>
                              <p:par>
                                <p:cTn id="69" presetID="9" presetClass="entr" presetSubtype="0"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dissolve">
                                      <p:cBhvr>
                                        <p:cTn id="71" dur="500"/>
                                        <p:tgtEl>
                                          <p:spTgt spid="32"/>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nodeType="click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dissolve">
                                      <p:cBhvr>
                                        <p:cTn id="7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8" grpId="0"/>
      <p:bldP spid="2" grpId="0"/>
      <p:bldP spid="23" grpId="0"/>
      <p:bldP spid="25"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1" name="Object 2"/>
          <p:cNvGraphicFramePr>
            <a:graphicFrameLocks noChangeAspect="1"/>
          </p:cNvGraphicFramePr>
          <p:nvPr/>
        </p:nvGraphicFramePr>
        <p:xfrm>
          <a:off x="7213601" y="3503613"/>
          <a:ext cx="2576513" cy="2532062"/>
        </p:xfrm>
        <a:graphic>
          <a:graphicData uri="http://schemas.openxmlformats.org/presentationml/2006/ole">
            <mc:AlternateContent xmlns:mc="http://schemas.openxmlformats.org/markup-compatibility/2006">
              <mc:Choice xmlns:v="urn:schemas-microsoft-com:vml" Requires="v">
                <p:oleObj spid="_x0000_s10286" name="Equation" r:id="rId4" imgW="1371600" imgH="1346200" progId="Equation.DSMT4">
                  <p:embed/>
                </p:oleObj>
              </mc:Choice>
              <mc:Fallback>
                <p:oleObj name="Equation" r:id="rId4" imgW="1371600" imgH="1346200" progId="Equation.DSMT4">
                  <p:embed/>
                  <p:pic>
                    <p:nvPicPr>
                      <p:cNvPr id="31" name="Object 2"/>
                      <p:cNvPicPr>
                        <a:picLocks noChangeAspect="1" noChangeArrowheads="1"/>
                      </p:cNvPicPr>
                      <p:nvPr/>
                    </p:nvPicPr>
                    <p:blipFill>
                      <a:blip r:embed="rId5"/>
                      <a:srcRect/>
                      <a:stretch>
                        <a:fillRect/>
                      </a:stretch>
                    </p:blipFill>
                    <p:spPr bwMode="auto">
                      <a:xfrm>
                        <a:off x="7213601" y="3503613"/>
                        <a:ext cx="2576513" cy="2532062"/>
                      </a:xfrm>
                      <a:prstGeom prst="rect">
                        <a:avLst/>
                      </a:prstGeom>
                      <a:noFill/>
                      <a:ln>
                        <a:noFill/>
                      </a:ln>
                      <a:effectLst/>
                    </p:spPr>
                  </p:pic>
                </p:oleObj>
              </mc:Fallback>
            </mc:AlternateContent>
          </a:graphicData>
        </a:graphic>
      </p:graphicFrame>
      <p:sp>
        <p:nvSpPr>
          <p:cNvPr id="14" name="TextBox 13"/>
          <p:cNvSpPr txBox="1"/>
          <p:nvPr/>
        </p:nvSpPr>
        <p:spPr>
          <a:xfrm>
            <a:off x="1753610" y="322094"/>
            <a:ext cx="8229509" cy="400110"/>
          </a:xfrm>
          <a:prstGeom prst="rect">
            <a:avLst/>
          </a:prstGeom>
          <a:noFill/>
        </p:spPr>
        <p:txBody>
          <a:bodyPr wrap="square" rtlCol="0">
            <a:spAutoFit/>
          </a:bodyPr>
          <a:lstStyle/>
          <a:p>
            <a:r>
              <a:rPr lang="en-US" sz="2000" dirty="0">
                <a:solidFill>
                  <a:srgbClr val="FF0000"/>
                </a:solidFill>
                <a:latin typeface="Apple Chancery"/>
                <a:cs typeface="Apple Chancery"/>
              </a:rPr>
              <a:t>--Using numbers:</a:t>
            </a:r>
            <a:endParaRPr lang="en-US" sz="2000" dirty="0">
              <a:solidFill>
                <a:srgbClr val="0000FF"/>
              </a:solidFill>
              <a:latin typeface="Times New Roman"/>
              <a:cs typeface="Times New Roman"/>
            </a:endParaRPr>
          </a:p>
        </p:txBody>
      </p:sp>
      <p:sp>
        <p:nvSpPr>
          <p:cNvPr id="137250" name="Rectangle 42"/>
          <p:cNvSpPr>
            <a:spLocks noChangeArrowheads="1"/>
          </p:cNvSpPr>
          <p:nvPr/>
        </p:nvSpPr>
        <p:spPr bwMode="auto">
          <a:xfrm>
            <a:off x="152400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10243663" y="6472239"/>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10.)</a:t>
            </a:r>
          </a:p>
        </p:txBody>
      </p:sp>
      <p:graphicFrame>
        <p:nvGraphicFramePr>
          <p:cNvPr id="19" name="Object 2"/>
          <p:cNvGraphicFramePr>
            <a:graphicFrameLocks noChangeAspect="1"/>
          </p:cNvGraphicFramePr>
          <p:nvPr/>
        </p:nvGraphicFramePr>
        <p:xfrm>
          <a:off x="6987700" y="722204"/>
          <a:ext cx="3484562" cy="1504950"/>
        </p:xfrm>
        <a:graphic>
          <a:graphicData uri="http://schemas.openxmlformats.org/presentationml/2006/ole">
            <mc:AlternateContent xmlns:mc="http://schemas.openxmlformats.org/markup-compatibility/2006">
              <mc:Choice xmlns:v="urn:schemas-microsoft-com:vml" Requires="v">
                <p:oleObj spid="_x0000_s10287" name="Equation" r:id="rId6" imgW="1854200" imgH="800100" progId="Equation.DSMT4">
                  <p:embed/>
                </p:oleObj>
              </mc:Choice>
              <mc:Fallback>
                <p:oleObj name="Equation" r:id="rId6" imgW="1854200" imgH="800100" progId="Equation.DSMT4">
                  <p:embed/>
                  <p:pic>
                    <p:nvPicPr>
                      <p:cNvPr id="19" name="Object 2"/>
                      <p:cNvPicPr>
                        <a:picLocks noChangeAspect="1" noChangeArrowheads="1"/>
                      </p:cNvPicPr>
                      <p:nvPr/>
                    </p:nvPicPr>
                    <p:blipFill>
                      <a:blip r:embed="rId7"/>
                      <a:srcRect/>
                      <a:stretch>
                        <a:fillRect/>
                      </a:stretch>
                    </p:blipFill>
                    <p:spPr bwMode="auto">
                      <a:xfrm>
                        <a:off x="6987700" y="722204"/>
                        <a:ext cx="3484562" cy="1504950"/>
                      </a:xfrm>
                      <a:prstGeom prst="rect">
                        <a:avLst/>
                      </a:prstGeom>
                      <a:noFill/>
                      <a:ln>
                        <a:noFill/>
                      </a:ln>
                      <a:effectLst/>
                    </p:spPr>
                  </p:pic>
                </p:oleObj>
              </mc:Fallback>
            </mc:AlternateContent>
          </a:graphicData>
        </a:graphic>
      </p:graphicFrame>
      <p:sp>
        <p:nvSpPr>
          <p:cNvPr id="26" name="TextBox 25"/>
          <p:cNvSpPr txBox="1"/>
          <p:nvPr/>
        </p:nvSpPr>
        <p:spPr>
          <a:xfrm>
            <a:off x="1753610" y="3358824"/>
            <a:ext cx="4824990" cy="2246769"/>
          </a:xfrm>
          <a:prstGeom prst="rect">
            <a:avLst/>
          </a:prstGeom>
          <a:noFill/>
        </p:spPr>
        <p:txBody>
          <a:bodyPr wrap="square" rtlCol="0">
            <a:spAutoFit/>
          </a:bodyPr>
          <a:lstStyle/>
          <a:p>
            <a:r>
              <a:rPr lang="en-US" sz="2000" dirty="0">
                <a:solidFill>
                  <a:srgbClr val="FF0000"/>
                </a:solidFill>
                <a:latin typeface="Apple Chancery"/>
                <a:cs typeface="Apple Chancery"/>
              </a:rPr>
              <a:t>Noting that </a:t>
            </a:r>
            <a:r>
              <a:rPr lang="en-US" sz="2000" dirty="0">
                <a:latin typeface="Times New Roman"/>
                <a:cs typeface="Times New Roman"/>
              </a:rPr>
              <a:t>the left-hand 3x3 matrix is called </a:t>
            </a:r>
            <a:r>
              <a:rPr lang="en-US" sz="2000" i="1" dirty="0">
                <a:solidFill>
                  <a:srgbClr val="0000FF"/>
                </a:solidFill>
                <a:latin typeface="Times New Roman"/>
                <a:cs typeface="Times New Roman"/>
              </a:rPr>
              <a:t>the determinate</a:t>
            </a:r>
            <a:r>
              <a:rPr lang="en-US" sz="2000" i="1" dirty="0">
                <a:latin typeface="Times New Roman"/>
                <a:cs typeface="Times New Roman"/>
              </a:rPr>
              <a:t>, </a:t>
            </a:r>
            <a:r>
              <a:rPr lang="en-US" sz="2000" dirty="0">
                <a:latin typeface="Times New Roman"/>
                <a:cs typeface="Times New Roman"/>
              </a:rPr>
              <a:t>solving for, say,     , requires the evaluation of two matrices, one divided into the other.  Specifically, the </a:t>
            </a:r>
            <a:r>
              <a:rPr lang="en-US" sz="2000" i="1" dirty="0">
                <a:solidFill>
                  <a:srgbClr val="FF0000"/>
                </a:solidFill>
                <a:latin typeface="Times New Roman"/>
                <a:cs typeface="Times New Roman"/>
              </a:rPr>
              <a:t>determinate</a:t>
            </a:r>
            <a:r>
              <a:rPr lang="en-US" sz="2000" dirty="0">
                <a:solidFill>
                  <a:srgbClr val="FF0000"/>
                </a:solidFill>
                <a:latin typeface="Times New Roman"/>
                <a:cs typeface="Times New Roman"/>
              </a:rPr>
              <a:t> </a:t>
            </a:r>
            <a:r>
              <a:rPr lang="en-US" sz="2000" dirty="0">
                <a:solidFill>
                  <a:srgbClr val="0000FF"/>
                </a:solidFill>
                <a:latin typeface="Times New Roman"/>
                <a:cs typeface="Times New Roman"/>
              </a:rPr>
              <a:t>divided into </a:t>
            </a:r>
            <a:r>
              <a:rPr lang="en-US" sz="2000" dirty="0">
                <a:latin typeface="Times New Roman"/>
                <a:cs typeface="Times New Roman"/>
              </a:rPr>
              <a:t>the </a:t>
            </a:r>
            <a:r>
              <a:rPr lang="en-US" sz="2000" dirty="0">
                <a:solidFill>
                  <a:srgbClr val="FF0000"/>
                </a:solidFill>
                <a:latin typeface="Times New Roman"/>
                <a:cs typeface="Times New Roman"/>
              </a:rPr>
              <a:t>determinate with the     column replaced by the voltage column </a:t>
            </a:r>
            <a:r>
              <a:rPr lang="en-US" sz="2000" dirty="0">
                <a:latin typeface="Times New Roman"/>
                <a:cs typeface="Times New Roman"/>
              </a:rPr>
              <a:t>(the far column to the right).  That is:</a:t>
            </a:r>
          </a:p>
        </p:txBody>
      </p:sp>
      <p:sp>
        <p:nvSpPr>
          <p:cNvPr id="27" name="TextBox 26"/>
          <p:cNvSpPr txBox="1"/>
          <p:nvPr/>
        </p:nvSpPr>
        <p:spPr>
          <a:xfrm>
            <a:off x="1753610" y="2266634"/>
            <a:ext cx="8749291" cy="1015663"/>
          </a:xfrm>
          <a:prstGeom prst="rect">
            <a:avLst/>
          </a:prstGeom>
          <a:noFill/>
        </p:spPr>
        <p:txBody>
          <a:bodyPr wrap="square" rtlCol="0">
            <a:spAutoFit/>
          </a:bodyPr>
          <a:lstStyle/>
          <a:p>
            <a:r>
              <a:rPr lang="en-US" sz="2000" dirty="0">
                <a:solidFill>
                  <a:srgbClr val="FF0000"/>
                </a:solidFill>
                <a:latin typeface="Apple Chancery"/>
                <a:cs typeface="Apple Chancery"/>
              </a:rPr>
              <a:t>--You have </a:t>
            </a:r>
            <a:r>
              <a:rPr lang="en-US" sz="2000" dirty="0">
                <a:solidFill>
                  <a:srgbClr val="0000FF"/>
                </a:solidFill>
                <a:latin typeface="Times New Roman"/>
                <a:cs typeface="Times New Roman"/>
              </a:rPr>
              <a:t>two options</a:t>
            </a:r>
            <a:r>
              <a:rPr lang="en-US" sz="2000" dirty="0">
                <a:solidFill>
                  <a:srgbClr val="000000"/>
                </a:solidFill>
                <a:latin typeface="Times New Roman"/>
                <a:cs typeface="Times New Roman"/>
              </a:rPr>
              <a:t> at this point, depending upon your abilities with a calculator and whether there are any variables in your relationship.  The first approach is a manual evaluation of the matrices and will always work.</a:t>
            </a:r>
            <a:endParaRPr lang="en-US" sz="2000" dirty="0">
              <a:solidFill>
                <a:srgbClr val="0000FF"/>
              </a:solidFill>
              <a:latin typeface="Times New Roman"/>
              <a:cs typeface="Times New Roman"/>
            </a:endParaRPr>
          </a:p>
        </p:txBody>
      </p:sp>
      <p:graphicFrame>
        <p:nvGraphicFramePr>
          <p:cNvPr id="30" name="Object 2"/>
          <p:cNvGraphicFramePr>
            <a:graphicFrameLocks noChangeAspect="1"/>
          </p:cNvGraphicFramePr>
          <p:nvPr/>
        </p:nvGraphicFramePr>
        <p:xfrm>
          <a:off x="5929156" y="3739169"/>
          <a:ext cx="239712" cy="349250"/>
        </p:xfrm>
        <a:graphic>
          <a:graphicData uri="http://schemas.openxmlformats.org/presentationml/2006/ole">
            <mc:AlternateContent xmlns:mc="http://schemas.openxmlformats.org/markup-compatibility/2006">
              <mc:Choice xmlns:v="urn:schemas-microsoft-com:vml" Requires="v">
                <p:oleObj spid="_x0000_s10288" name="Equation" r:id="rId8" imgW="139700" imgH="203200" progId="Equation.DSMT4">
                  <p:embed/>
                </p:oleObj>
              </mc:Choice>
              <mc:Fallback>
                <p:oleObj name="Equation" r:id="rId8" imgW="139700" imgH="203200" progId="Equation.DSMT4">
                  <p:embed/>
                  <p:pic>
                    <p:nvPicPr>
                      <p:cNvPr id="30" name="Object 2"/>
                      <p:cNvPicPr>
                        <a:picLocks noChangeAspect="1" noChangeArrowheads="1"/>
                      </p:cNvPicPr>
                      <p:nvPr/>
                    </p:nvPicPr>
                    <p:blipFill>
                      <a:blip r:embed="rId9"/>
                      <a:srcRect/>
                      <a:stretch>
                        <a:fillRect/>
                      </a:stretch>
                    </p:blipFill>
                    <p:spPr bwMode="auto">
                      <a:xfrm>
                        <a:off x="5929156" y="3739169"/>
                        <a:ext cx="239712" cy="349250"/>
                      </a:xfrm>
                      <a:prstGeom prst="rect">
                        <a:avLst/>
                      </a:prstGeom>
                      <a:noFill/>
                      <a:ln>
                        <a:noFill/>
                      </a:ln>
                      <a:effectLst/>
                    </p:spPr>
                  </p:pic>
                </p:oleObj>
              </mc:Fallback>
            </mc:AlternateContent>
          </a:graphicData>
        </a:graphic>
      </p:graphicFrame>
      <p:graphicFrame>
        <p:nvGraphicFramePr>
          <p:cNvPr id="10" name="Object 2"/>
          <p:cNvGraphicFramePr>
            <a:graphicFrameLocks noChangeAspect="1"/>
          </p:cNvGraphicFramePr>
          <p:nvPr/>
        </p:nvGraphicFramePr>
        <p:xfrm>
          <a:off x="1931988" y="811805"/>
          <a:ext cx="3870168" cy="1284186"/>
        </p:xfrm>
        <a:graphic>
          <a:graphicData uri="http://schemas.openxmlformats.org/presentationml/2006/ole">
            <mc:AlternateContent xmlns:mc="http://schemas.openxmlformats.org/markup-compatibility/2006">
              <mc:Choice xmlns:v="urn:schemas-microsoft-com:vml" Requires="v">
                <p:oleObj spid="_x0000_s10289" name="Equation" r:id="rId10" imgW="2413000" imgH="800100" progId="Equation.DSMT4">
                  <p:embed/>
                </p:oleObj>
              </mc:Choice>
              <mc:Fallback>
                <p:oleObj name="Equation" r:id="rId10" imgW="2413000" imgH="800100" progId="Equation.DSMT4">
                  <p:embed/>
                  <p:pic>
                    <p:nvPicPr>
                      <p:cNvPr id="10" name="Object 2"/>
                      <p:cNvPicPr>
                        <a:picLocks noChangeAspect="1" noChangeArrowheads="1"/>
                      </p:cNvPicPr>
                      <p:nvPr/>
                    </p:nvPicPr>
                    <p:blipFill>
                      <a:blip r:embed="rId11"/>
                      <a:srcRect/>
                      <a:stretch>
                        <a:fillRect/>
                      </a:stretch>
                    </p:blipFill>
                    <p:spPr bwMode="auto">
                      <a:xfrm>
                        <a:off x="1931988" y="811805"/>
                        <a:ext cx="3870168" cy="1284186"/>
                      </a:xfrm>
                      <a:prstGeom prst="rect">
                        <a:avLst/>
                      </a:prstGeom>
                      <a:noFill/>
                      <a:ln>
                        <a:noFill/>
                      </a:ln>
                      <a:effectLst/>
                    </p:spPr>
                  </p:pic>
                </p:oleObj>
              </mc:Fallback>
            </mc:AlternateContent>
          </a:graphicData>
        </a:graphic>
      </p:graphicFrame>
      <p:sp>
        <p:nvSpPr>
          <p:cNvPr id="11" name="TextBox 10"/>
          <p:cNvSpPr txBox="1"/>
          <p:nvPr/>
        </p:nvSpPr>
        <p:spPr>
          <a:xfrm>
            <a:off x="5802156" y="1123376"/>
            <a:ext cx="1220944" cy="400110"/>
          </a:xfrm>
          <a:prstGeom prst="rect">
            <a:avLst/>
          </a:prstGeom>
          <a:noFill/>
        </p:spPr>
        <p:txBody>
          <a:bodyPr wrap="square" rtlCol="0">
            <a:spAutoFit/>
          </a:bodyPr>
          <a:lstStyle/>
          <a:p>
            <a:r>
              <a:rPr lang="en-US" sz="2000" dirty="0">
                <a:solidFill>
                  <a:srgbClr val="000000"/>
                </a:solidFill>
                <a:latin typeface="Times New Roman"/>
                <a:cs typeface="Times New Roman"/>
              </a:rPr>
              <a:t>becomes</a:t>
            </a:r>
            <a:endParaRPr lang="en-US" sz="2000" dirty="0">
              <a:solidFill>
                <a:srgbClr val="0000FF"/>
              </a:solidFill>
              <a:latin typeface="Times New Roman"/>
              <a:cs typeface="Times New Roman"/>
            </a:endParaRPr>
          </a:p>
        </p:txBody>
      </p:sp>
      <p:graphicFrame>
        <p:nvGraphicFramePr>
          <p:cNvPr id="12" name="Object 2"/>
          <p:cNvGraphicFramePr>
            <a:graphicFrameLocks noChangeAspect="1"/>
          </p:cNvGraphicFramePr>
          <p:nvPr/>
        </p:nvGraphicFramePr>
        <p:xfrm>
          <a:off x="2728756" y="4946650"/>
          <a:ext cx="239712" cy="349250"/>
        </p:xfrm>
        <a:graphic>
          <a:graphicData uri="http://schemas.openxmlformats.org/presentationml/2006/ole">
            <mc:AlternateContent xmlns:mc="http://schemas.openxmlformats.org/markup-compatibility/2006">
              <mc:Choice xmlns:v="urn:schemas-microsoft-com:vml" Requires="v">
                <p:oleObj spid="_x0000_s10290" name="Equation" r:id="rId12" imgW="139700" imgH="203200" progId="Equation.DSMT4">
                  <p:embed/>
                </p:oleObj>
              </mc:Choice>
              <mc:Fallback>
                <p:oleObj name="Equation" r:id="rId12" imgW="139700" imgH="203200" progId="Equation.DSMT4">
                  <p:embed/>
                  <p:pic>
                    <p:nvPicPr>
                      <p:cNvPr id="12" name="Object 2"/>
                      <p:cNvPicPr>
                        <a:picLocks noChangeAspect="1" noChangeArrowheads="1"/>
                      </p:cNvPicPr>
                      <p:nvPr/>
                    </p:nvPicPr>
                    <p:blipFill>
                      <a:blip r:embed="rId9"/>
                      <a:srcRect/>
                      <a:stretch>
                        <a:fillRect/>
                      </a:stretch>
                    </p:blipFill>
                    <p:spPr bwMode="auto">
                      <a:xfrm>
                        <a:off x="2728756" y="4946650"/>
                        <a:ext cx="239712" cy="34925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92704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152400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10243663" y="6472239"/>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11.)</a:t>
            </a:r>
          </a:p>
        </p:txBody>
      </p:sp>
      <p:sp>
        <p:nvSpPr>
          <p:cNvPr id="10" name="TextBox 9"/>
          <p:cNvSpPr txBox="1"/>
          <p:nvPr/>
        </p:nvSpPr>
        <p:spPr>
          <a:xfrm>
            <a:off x="1753610" y="322094"/>
            <a:ext cx="8749291" cy="707886"/>
          </a:xfrm>
          <a:prstGeom prst="rect">
            <a:avLst/>
          </a:prstGeom>
          <a:noFill/>
        </p:spPr>
        <p:txBody>
          <a:bodyPr wrap="square" rtlCol="0">
            <a:spAutoFit/>
          </a:bodyPr>
          <a:lstStyle/>
          <a:p>
            <a:r>
              <a:rPr lang="en-US" sz="2000" dirty="0">
                <a:solidFill>
                  <a:srgbClr val="FF0000"/>
                </a:solidFill>
                <a:latin typeface="Apple Chancery"/>
                <a:cs typeface="Apple Chancery"/>
              </a:rPr>
              <a:t>--How to evaluate </a:t>
            </a:r>
            <a:r>
              <a:rPr lang="en-US" sz="2000" dirty="0">
                <a:solidFill>
                  <a:srgbClr val="0000FF"/>
                </a:solidFill>
                <a:latin typeface="Times New Roman"/>
                <a:cs typeface="Times New Roman"/>
              </a:rPr>
              <a:t>a matrix?  Start by reproducing the first two columns at the end of the matrix.</a:t>
            </a:r>
          </a:p>
        </p:txBody>
      </p:sp>
      <p:graphicFrame>
        <p:nvGraphicFramePr>
          <p:cNvPr id="11" name="Object 2"/>
          <p:cNvGraphicFramePr>
            <a:graphicFrameLocks noChangeAspect="1"/>
          </p:cNvGraphicFramePr>
          <p:nvPr/>
        </p:nvGraphicFramePr>
        <p:xfrm>
          <a:off x="3571875" y="1120775"/>
          <a:ext cx="3149600" cy="2533650"/>
        </p:xfrm>
        <a:graphic>
          <a:graphicData uri="http://schemas.openxmlformats.org/presentationml/2006/ole">
            <mc:AlternateContent xmlns:mc="http://schemas.openxmlformats.org/markup-compatibility/2006">
              <mc:Choice xmlns:v="urn:schemas-microsoft-com:vml" Requires="v">
                <p:oleObj spid="_x0000_s11292" name="Equation" r:id="rId4" imgW="1943100" imgH="1562100" progId="Equation.DSMT4">
                  <p:embed/>
                </p:oleObj>
              </mc:Choice>
              <mc:Fallback>
                <p:oleObj name="Equation" r:id="rId4" imgW="1943100" imgH="1562100" progId="Equation.DSMT4">
                  <p:embed/>
                  <p:pic>
                    <p:nvPicPr>
                      <p:cNvPr id="11" name="Object 2"/>
                      <p:cNvPicPr>
                        <a:picLocks noChangeAspect="1" noChangeArrowheads="1"/>
                      </p:cNvPicPr>
                      <p:nvPr/>
                    </p:nvPicPr>
                    <p:blipFill>
                      <a:blip r:embed="rId5"/>
                      <a:srcRect/>
                      <a:stretch>
                        <a:fillRect/>
                      </a:stretch>
                    </p:blipFill>
                    <p:spPr bwMode="auto">
                      <a:xfrm>
                        <a:off x="3571875" y="1120775"/>
                        <a:ext cx="3149600" cy="2533650"/>
                      </a:xfrm>
                      <a:prstGeom prst="rect">
                        <a:avLst/>
                      </a:prstGeom>
                      <a:noFill/>
                      <a:ln>
                        <a:noFill/>
                      </a:ln>
                      <a:effectLst/>
                    </p:spPr>
                  </p:pic>
                </p:oleObj>
              </mc:Fallback>
            </mc:AlternateContent>
          </a:graphicData>
        </a:graphic>
      </p:graphicFrame>
      <p:sp>
        <p:nvSpPr>
          <p:cNvPr id="12" name="TextBox 11"/>
          <p:cNvSpPr txBox="1"/>
          <p:nvPr/>
        </p:nvSpPr>
        <p:spPr>
          <a:xfrm>
            <a:off x="1753610" y="3576330"/>
            <a:ext cx="8749291" cy="400110"/>
          </a:xfrm>
          <a:prstGeom prst="rect">
            <a:avLst/>
          </a:prstGeom>
          <a:noFill/>
        </p:spPr>
        <p:txBody>
          <a:bodyPr wrap="square" rtlCol="0">
            <a:spAutoFit/>
          </a:bodyPr>
          <a:lstStyle/>
          <a:p>
            <a:r>
              <a:rPr lang="en-US" sz="2000" dirty="0">
                <a:solidFill>
                  <a:srgbClr val="FF0000"/>
                </a:solidFill>
                <a:latin typeface="Apple Chancery"/>
                <a:cs typeface="Apple Chancery"/>
              </a:rPr>
              <a:t>--With numbers:</a:t>
            </a:r>
            <a:endParaRPr lang="en-US" sz="2000" dirty="0">
              <a:solidFill>
                <a:srgbClr val="0000FF"/>
              </a:solidFill>
              <a:latin typeface="Times New Roman"/>
              <a:cs typeface="Times New Roman"/>
            </a:endParaRPr>
          </a:p>
        </p:txBody>
      </p:sp>
      <p:graphicFrame>
        <p:nvGraphicFramePr>
          <p:cNvPr id="16" name="Object 2"/>
          <p:cNvGraphicFramePr>
            <a:graphicFrameLocks noChangeAspect="1"/>
          </p:cNvGraphicFramePr>
          <p:nvPr/>
        </p:nvGraphicFramePr>
        <p:xfrm>
          <a:off x="4244975" y="4113213"/>
          <a:ext cx="3271838" cy="2184400"/>
        </p:xfrm>
        <a:graphic>
          <a:graphicData uri="http://schemas.openxmlformats.org/presentationml/2006/ole">
            <mc:AlternateContent xmlns:mc="http://schemas.openxmlformats.org/markup-compatibility/2006">
              <mc:Choice xmlns:v="urn:schemas-microsoft-com:vml" Requires="v">
                <p:oleObj spid="_x0000_s11293" name="Equation" r:id="rId6" imgW="2019300" imgH="1346200" progId="Equation.DSMT4">
                  <p:embed/>
                </p:oleObj>
              </mc:Choice>
              <mc:Fallback>
                <p:oleObj name="Equation" r:id="rId6" imgW="2019300" imgH="1346200" progId="Equation.DSMT4">
                  <p:embed/>
                  <p:pic>
                    <p:nvPicPr>
                      <p:cNvPr id="16" name="Object 2"/>
                      <p:cNvPicPr>
                        <a:picLocks noChangeAspect="1" noChangeArrowheads="1"/>
                      </p:cNvPicPr>
                      <p:nvPr/>
                    </p:nvPicPr>
                    <p:blipFill>
                      <a:blip r:embed="rId7"/>
                      <a:srcRect/>
                      <a:stretch>
                        <a:fillRect/>
                      </a:stretch>
                    </p:blipFill>
                    <p:spPr bwMode="auto">
                      <a:xfrm>
                        <a:off x="4244975" y="4113213"/>
                        <a:ext cx="3271838" cy="2184400"/>
                      </a:xfrm>
                      <a:prstGeom prst="rect">
                        <a:avLst/>
                      </a:prstGeom>
                      <a:noFill/>
                      <a:ln>
                        <a:noFill/>
                      </a:ln>
                      <a:effectLst/>
                    </p:spPr>
                  </p:pic>
                </p:oleObj>
              </mc:Fallback>
            </mc:AlternateContent>
          </a:graphicData>
        </a:graphic>
      </p:graphicFrame>
      <p:graphicFrame>
        <p:nvGraphicFramePr>
          <p:cNvPr id="8" name="Object 2"/>
          <p:cNvGraphicFramePr>
            <a:graphicFrameLocks noChangeAspect="1"/>
          </p:cNvGraphicFramePr>
          <p:nvPr/>
        </p:nvGraphicFramePr>
        <p:xfrm>
          <a:off x="6627813" y="1228418"/>
          <a:ext cx="1357312" cy="2347912"/>
        </p:xfrm>
        <a:graphic>
          <a:graphicData uri="http://schemas.openxmlformats.org/presentationml/2006/ole">
            <mc:AlternateContent xmlns:mc="http://schemas.openxmlformats.org/markup-compatibility/2006">
              <mc:Choice xmlns:v="urn:schemas-microsoft-com:vml" Requires="v">
                <p:oleObj spid="_x0000_s11294" name="Equation" r:id="rId8" imgW="838200" imgH="1447800" progId="Equation.DSMT4">
                  <p:embed/>
                </p:oleObj>
              </mc:Choice>
              <mc:Fallback>
                <p:oleObj name="Equation" r:id="rId8" imgW="838200" imgH="1447800" progId="Equation.DSMT4">
                  <p:embed/>
                  <p:pic>
                    <p:nvPicPr>
                      <p:cNvPr id="8" name="Object 2"/>
                      <p:cNvPicPr>
                        <a:picLocks noChangeAspect="1" noChangeArrowheads="1"/>
                      </p:cNvPicPr>
                      <p:nvPr/>
                    </p:nvPicPr>
                    <p:blipFill>
                      <a:blip r:embed="rId9"/>
                      <a:srcRect/>
                      <a:stretch>
                        <a:fillRect/>
                      </a:stretch>
                    </p:blipFill>
                    <p:spPr bwMode="auto">
                      <a:xfrm>
                        <a:off x="6627813" y="1228418"/>
                        <a:ext cx="1357312" cy="234791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0984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9" name="Object 2"/>
          <p:cNvGraphicFramePr>
            <a:graphicFrameLocks noChangeAspect="1"/>
          </p:cNvGraphicFramePr>
          <p:nvPr/>
        </p:nvGraphicFramePr>
        <p:xfrm>
          <a:off x="2038350" y="1741489"/>
          <a:ext cx="5684838" cy="1958975"/>
        </p:xfrm>
        <a:graphic>
          <a:graphicData uri="http://schemas.openxmlformats.org/presentationml/2006/ole">
            <mc:AlternateContent xmlns:mc="http://schemas.openxmlformats.org/markup-compatibility/2006">
              <mc:Choice xmlns:v="urn:schemas-microsoft-com:vml" Requires="v">
                <p:oleObj spid="_x0000_s12334" name="Equation" r:id="rId4" imgW="3911600" imgH="1346200" progId="Equation.DSMT4">
                  <p:embed/>
                </p:oleObj>
              </mc:Choice>
              <mc:Fallback>
                <p:oleObj name="Equation" r:id="rId4" imgW="3911600" imgH="1346200" progId="Equation.DSMT4">
                  <p:embed/>
                  <p:pic>
                    <p:nvPicPr>
                      <p:cNvPr id="9" name="Object 2"/>
                      <p:cNvPicPr>
                        <a:picLocks noChangeAspect="1" noChangeArrowheads="1"/>
                      </p:cNvPicPr>
                      <p:nvPr/>
                    </p:nvPicPr>
                    <p:blipFill>
                      <a:blip r:embed="rId5"/>
                      <a:srcRect/>
                      <a:stretch>
                        <a:fillRect/>
                      </a:stretch>
                    </p:blipFill>
                    <p:spPr bwMode="auto">
                      <a:xfrm>
                        <a:off x="2038350" y="1741489"/>
                        <a:ext cx="5684838" cy="1958975"/>
                      </a:xfrm>
                      <a:prstGeom prst="rect">
                        <a:avLst/>
                      </a:prstGeom>
                      <a:noFill/>
                      <a:ln>
                        <a:noFill/>
                      </a:ln>
                      <a:effectLst/>
                    </p:spPr>
                  </p:pic>
                </p:oleObj>
              </mc:Fallback>
            </mc:AlternateContent>
          </a:graphicData>
        </a:graphic>
      </p:graphicFrame>
      <p:sp>
        <p:nvSpPr>
          <p:cNvPr id="137250" name="Rectangle 42"/>
          <p:cNvSpPr>
            <a:spLocks noChangeArrowheads="1"/>
          </p:cNvSpPr>
          <p:nvPr/>
        </p:nvSpPr>
        <p:spPr bwMode="auto">
          <a:xfrm>
            <a:off x="152400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10243663" y="6472239"/>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12.)</a:t>
            </a:r>
          </a:p>
        </p:txBody>
      </p:sp>
      <p:sp>
        <p:nvSpPr>
          <p:cNvPr id="10" name="TextBox 9"/>
          <p:cNvSpPr txBox="1"/>
          <p:nvPr/>
        </p:nvSpPr>
        <p:spPr>
          <a:xfrm>
            <a:off x="1753610" y="588794"/>
            <a:ext cx="3288291" cy="707886"/>
          </a:xfrm>
          <a:prstGeom prst="rect">
            <a:avLst/>
          </a:prstGeom>
          <a:noFill/>
        </p:spPr>
        <p:txBody>
          <a:bodyPr wrap="square" rtlCol="0">
            <a:spAutoFit/>
          </a:bodyPr>
          <a:lstStyle/>
          <a:p>
            <a:r>
              <a:rPr lang="en-US" sz="2000" dirty="0">
                <a:solidFill>
                  <a:srgbClr val="FF0000"/>
                </a:solidFill>
                <a:latin typeface="Apple Chancery"/>
                <a:cs typeface="Apple Chancery"/>
              </a:rPr>
              <a:t>--The first part </a:t>
            </a:r>
            <a:r>
              <a:rPr lang="en-US" sz="2000" dirty="0">
                <a:solidFill>
                  <a:srgbClr val="000000"/>
                </a:solidFill>
                <a:latin typeface="Times New Roman"/>
                <a:cs typeface="Times New Roman"/>
              </a:rPr>
              <a:t>of the execution is shown below:</a:t>
            </a:r>
          </a:p>
        </p:txBody>
      </p:sp>
      <p:graphicFrame>
        <p:nvGraphicFramePr>
          <p:cNvPr id="8" name="Object 2"/>
          <p:cNvGraphicFramePr>
            <a:graphicFrameLocks noChangeAspect="1"/>
          </p:cNvGraphicFramePr>
          <p:nvPr/>
        </p:nvGraphicFramePr>
        <p:xfrm>
          <a:off x="7518400" y="322095"/>
          <a:ext cx="2906713" cy="1940629"/>
        </p:xfrm>
        <a:graphic>
          <a:graphicData uri="http://schemas.openxmlformats.org/presentationml/2006/ole">
            <mc:AlternateContent xmlns:mc="http://schemas.openxmlformats.org/markup-compatibility/2006">
              <mc:Choice xmlns:v="urn:schemas-microsoft-com:vml" Requires="v">
                <p:oleObj spid="_x0000_s12335" name="Equation" r:id="rId6" imgW="2019300" imgH="1346200" progId="Equation.DSMT4">
                  <p:embed/>
                </p:oleObj>
              </mc:Choice>
              <mc:Fallback>
                <p:oleObj name="Equation" r:id="rId6" imgW="2019300" imgH="1346200" progId="Equation.DSMT4">
                  <p:embed/>
                  <p:pic>
                    <p:nvPicPr>
                      <p:cNvPr id="8" name="Object 2"/>
                      <p:cNvPicPr>
                        <a:picLocks noChangeAspect="1" noChangeArrowheads="1"/>
                      </p:cNvPicPr>
                      <p:nvPr/>
                    </p:nvPicPr>
                    <p:blipFill>
                      <a:blip r:embed="rId7"/>
                      <a:srcRect/>
                      <a:stretch>
                        <a:fillRect/>
                      </a:stretch>
                    </p:blipFill>
                    <p:spPr bwMode="auto">
                      <a:xfrm>
                        <a:off x="7518400" y="322095"/>
                        <a:ext cx="2906713" cy="1940629"/>
                      </a:xfrm>
                      <a:prstGeom prst="rect">
                        <a:avLst/>
                      </a:prstGeom>
                      <a:noFill/>
                      <a:ln>
                        <a:noFill/>
                      </a:ln>
                      <a:effectLst/>
                    </p:spPr>
                  </p:pic>
                </p:oleObj>
              </mc:Fallback>
            </mc:AlternateContent>
          </a:graphicData>
        </a:graphic>
      </p:graphicFrame>
      <p:sp>
        <p:nvSpPr>
          <p:cNvPr id="2" name="Oval 1"/>
          <p:cNvSpPr/>
          <p:nvPr/>
        </p:nvSpPr>
        <p:spPr>
          <a:xfrm>
            <a:off x="2501901" y="1781175"/>
            <a:ext cx="407987" cy="349250"/>
          </a:xfrm>
          <a:prstGeom prst="ellipse">
            <a:avLst/>
          </a:prstGeom>
          <a:no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p:cNvSpPr/>
          <p:nvPr/>
        </p:nvSpPr>
        <p:spPr>
          <a:xfrm>
            <a:off x="2952684" y="2117725"/>
            <a:ext cx="88967" cy="571500"/>
          </a:xfrm>
          <a:custGeom>
            <a:avLst/>
            <a:gdLst>
              <a:gd name="connsiteX0" fmla="*/ 88967 w 88967"/>
              <a:gd name="connsiteY0" fmla="*/ 0 h 628650"/>
              <a:gd name="connsiteX1" fmla="*/ 67 w 88967"/>
              <a:gd name="connsiteY1" fmla="*/ 285750 h 628650"/>
              <a:gd name="connsiteX2" fmla="*/ 73092 w 88967"/>
              <a:gd name="connsiteY2" fmla="*/ 628650 h 628650"/>
            </a:gdLst>
            <a:ahLst/>
            <a:cxnLst>
              <a:cxn ang="0">
                <a:pos x="connsiteX0" y="connsiteY0"/>
              </a:cxn>
              <a:cxn ang="0">
                <a:pos x="connsiteX1" y="connsiteY1"/>
              </a:cxn>
              <a:cxn ang="0">
                <a:pos x="connsiteX2" y="connsiteY2"/>
              </a:cxn>
            </a:cxnLst>
            <a:rect l="l" t="t" r="r" b="b"/>
            <a:pathLst>
              <a:path w="88967" h="628650">
                <a:moveTo>
                  <a:pt x="88967" y="0"/>
                </a:moveTo>
                <a:cubicBezTo>
                  <a:pt x="45840" y="90487"/>
                  <a:pt x="2713" y="180975"/>
                  <a:pt x="67" y="285750"/>
                </a:cubicBezTo>
                <a:cubicBezTo>
                  <a:pt x="-2579" y="390525"/>
                  <a:pt x="73092" y="628650"/>
                  <a:pt x="73092" y="628650"/>
                </a:cubicBezTo>
              </a:path>
            </a:pathLst>
          </a:cu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flipH="1">
            <a:off x="3676583" y="2117725"/>
            <a:ext cx="88967" cy="571500"/>
          </a:xfrm>
          <a:custGeom>
            <a:avLst/>
            <a:gdLst>
              <a:gd name="connsiteX0" fmla="*/ 88967 w 88967"/>
              <a:gd name="connsiteY0" fmla="*/ 0 h 628650"/>
              <a:gd name="connsiteX1" fmla="*/ 67 w 88967"/>
              <a:gd name="connsiteY1" fmla="*/ 285750 h 628650"/>
              <a:gd name="connsiteX2" fmla="*/ 73092 w 88967"/>
              <a:gd name="connsiteY2" fmla="*/ 628650 h 628650"/>
            </a:gdLst>
            <a:ahLst/>
            <a:cxnLst>
              <a:cxn ang="0">
                <a:pos x="connsiteX0" y="connsiteY0"/>
              </a:cxn>
              <a:cxn ang="0">
                <a:pos x="connsiteX1" y="connsiteY1"/>
              </a:cxn>
              <a:cxn ang="0">
                <a:pos x="connsiteX2" y="connsiteY2"/>
              </a:cxn>
            </a:cxnLst>
            <a:rect l="l" t="t" r="r" b="b"/>
            <a:pathLst>
              <a:path w="88967" h="628650">
                <a:moveTo>
                  <a:pt x="88967" y="0"/>
                </a:moveTo>
                <a:cubicBezTo>
                  <a:pt x="45840" y="90487"/>
                  <a:pt x="2713" y="180975"/>
                  <a:pt x="67" y="285750"/>
                </a:cubicBezTo>
                <a:cubicBezTo>
                  <a:pt x="-2579" y="390525"/>
                  <a:pt x="73092" y="628650"/>
                  <a:pt x="73092" y="628650"/>
                </a:cubicBezTo>
              </a:path>
            </a:pathLst>
          </a:cu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 name="Straight Arrow Connector 4"/>
          <p:cNvCxnSpPr/>
          <p:nvPr/>
        </p:nvCxnSpPr>
        <p:spPr>
          <a:xfrm>
            <a:off x="3190875" y="2282826"/>
            <a:ext cx="304800" cy="225425"/>
          </a:xfrm>
          <a:prstGeom prst="straightConnector1">
            <a:avLst/>
          </a:prstGeom>
          <a:ln w="127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3228975" y="2282826"/>
            <a:ext cx="266700" cy="225425"/>
          </a:xfrm>
          <a:prstGeom prst="straightConnector1">
            <a:avLst/>
          </a:prstGeom>
          <a:ln w="127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7" name="Object 2"/>
          <p:cNvGraphicFramePr>
            <a:graphicFrameLocks noChangeAspect="1"/>
          </p:cNvGraphicFramePr>
          <p:nvPr/>
        </p:nvGraphicFramePr>
        <p:xfrm>
          <a:off x="2873309" y="2078038"/>
          <a:ext cx="127067" cy="127067"/>
        </p:xfrm>
        <a:graphic>
          <a:graphicData uri="http://schemas.openxmlformats.org/presentationml/2006/ole">
            <mc:AlternateContent xmlns:mc="http://schemas.openxmlformats.org/markup-compatibility/2006">
              <mc:Choice xmlns:v="urn:schemas-microsoft-com:vml" Requires="v">
                <p:oleObj spid="_x0000_s12336" name="Equation" r:id="rId8" imgW="127000" imgH="127000" progId="Equation.DSMT4">
                  <p:embed/>
                </p:oleObj>
              </mc:Choice>
              <mc:Fallback>
                <p:oleObj name="Equation" r:id="rId8" imgW="127000" imgH="127000" progId="Equation.DSMT4">
                  <p:embed/>
                  <p:pic>
                    <p:nvPicPr>
                      <p:cNvPr id="17" name="Object 2"/>
                      <p:cNvPicPr>
                        <a:picLocks noChangeAspect="1" noChangeArrowheads="1"/>
                      </p:cNvPicPr>
                      <p:nvPr/>
                    </p:nvPicPr>
                    <p:blipFill>
                      <a:blip r:embed="rId9"/>
                      <a:srcRect/>
                      <a:stretch>
                        <a:fillRect/>
                      </a:stretch>
                    </p:blipFill>
                    <p:spPr bwMode="auto">
                      <a:xfrm>
                        <a:off x="2873309" y="2078038"/>
                        <a:ext cx="127067" cy="127067"/>
                      </a:xfrm>
                      <a:prstGeom prst="rect">
                        <a:avLst/>
                      </a:prstGeom>
                      <a:noFill/>
                      <a:ln>
                        <a:noFill/>
                      </a:ln>
                      <a:effectLst/>
                    </p:spPr>
                  </p:pic>
                </p:oleObj>
              </mc:Fallback>
            </mc:AlternateContent>
          </a:graphicData>
        </a:graphic>
      </p:graphicFrame>
      <p:graphicFrame>
        <p:nvGraphicFramePr>
          <p:cNvPr id="21" name="Object 2"/>
          <p:cNvGraphicFramePr>
            <a:graphicFrameLocks noChangeAspect="1"/>
          </p:cNvGraphicFramePr>
          <p:nvPr/>
        </p:nvGraphicFramePr>
        <p:xfrm>
          <a:off x="2011364" y="4513264"/>
          <a:ext cx="7900987" cy="1958975"/>
        </p:xfrm>
        <a:graphic>
          <a:graphicData uri="http://schemas.openxmlformats.org/presentationml/2006/ole">
            <mc:AlternateContent xmlns:mc="http://schemas.openxmlformats.org/markup-compatibility/2006">
              <mc:Choice xmlns:v="urn:schemas-microsoft-com:vml" Requires="v">
                <p:oleObj spid="_x0000_s12337" name="Equation" r:id="rId10" imgW="5435600" imgH="1346200" progId="Equation.DSMT4">
                  <p:embed/>
                </p:oleObj>
              </mc:Choice>
              <mc:Fallback>
                <p:oleObj name="Equation" r:id="rId10" imgW="5435600" imgH="1346200" progId="Equation.DSMT4">
                  <p:embed/>
                  <p:pic>
                    <p:nvPicPr>
                      <p:cNvPr id="21" name="Object 2"/>
                      <p:cNvPicPr>
                        <a:picLocks noChangeAspect="1" noChangeArrowheads="1"/>
                      </p:cNvPicPr>
                      <p:nvPr/>
                    </p:nvPicPr>
                    <p:blipFill>
                      <a:blip r:embed="rId11"/>
                      <a:srcRect/>
                      <a:stretch>
                        <a:fillRect/>
                      </a:stretch>
                    </p:blipFill>
                    <p:spPr bwMode="auto">
                      <a:xfrm>
                        <a:off x="2011364" y="4513264"/>
                        <a:ext cx="7900987" cy="1958975"/>
                      </a:xfrm>
                      <a:prstGeom prst="rect">
                        <a:avLst/>
                      </a:prstGeom>
                      <a:noFill/>
                      <a:ln>
                        <a:noFill/>
                      </a:ln>
                      <a:effectLst/>
                    </p:spPr>
                  </p:pic>
                </p:oleObj>
              </mc:Fallback>
            </mc:AlternateContent>
          </a:graphicData>
        </a:graphic>
      </p:graphicFrame>
      <p:sp>
        <p:nvSpPr>
          <p:cNvPr id="26" name="Oval 25"/>
          <p:cNvSpPr/>
          <p:nvPr/>
        </p:nvSpPr>
        <p:spPr>
          <a:xfrm>
            <a:off x="2916270" y="4543425"/>
            <a:ext cx="407987" cy="349250"/>
          </a:xfrm>
          <a:prstGeom prst="ellipse">
            <a:avLst/>
          </a:prstGeom>
          <a:no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Freeform 26"/>
          <p:cNvSpPr/>
          <p:nvPr/>
        </p:nvSpPr>
        <p:spPr>
          <a:xfrm>
            <a:off x="3367053" y="4879975"/>
            <a:ext cx="88967" cy="571500"/>
          </a:xfrm>
          <a:custGeom>
            <a:avLst/>
            <a:gdLst>
              <a:gd name="connsiteX0" fmla="*/ 88967 w 88967"/>
              <a:gd name="connsiteY0" fmla="*/ 0 h 628650"/>
              <a:gd name="connsiteX1" fmla="*/ 67 w 88967"/>
              <a:gd name="connsiteY1" fmla="*/ 285750 h 628650"/>
              <a:gd name="connsiteX2" fmla="*/ 73092 w 88967"/>
              <a:gd name="connsiteY2" fmla="*/ 628650 h 628650"/>
            </a:gdLst>
            <a:ahLst/>
            <a:cxnLst>
              <a:cxn ang="0">
                <a:pos x="connsiteX0" y="connsiteY0"/>
              </a:cxn>
              <a:cxn ang="0">
                <a:pos x="connsiteX1" y="connsiteY1"/>
              </a:cxn>
              <a:cxn ang="0">
                <a:pos x="connsiteX2" y="connsiteY2"/>
              </a:cxn>
            </a:cxnLst>
            <a:rect l="l" t="t" r="r" b="b"/>
            <a:pathLst>
              <a:path w="88967" h="628650">
                <a:moveTo>
                  <a:pt x="88967" y="0"/>
                </a:moveTo>
                <a:cubicBezTo>
                  <a:pt x="45840" y="90487"/>
                  <a:pt x="2713" y="180975"/>
                  <a:pt x="67" y="285750"/>
                </a:cubicBezTo>
                <a:cubicBezTo>
                  <a:pt x="-2579" y="390525"/>
                  <a:pt x="73092" y="628650"/>
                  <a:pt x="73092" y="628650"/>
                </a:cubicBezTo>
              </a:path>
            </a:pathLst>
          </a:cu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flipH="1">
            <a:off x="4068727" y="4879975"/>
            <a:ext cx="88967" cy="571500"/>
          </a:xfrm>
          <a:custGeom>
            <a:avLst/>
            <a:gdLst>
              <a:gd name="connsiteX0" fmla="*/ 88967 w 88967"/>
              <a:gd name="connsiteY0" fmla="*/ 0 h 628650"/>
              <a:gd name="connsiteX1" fmla="*/ 67 w 88967"/>
              <a:gd name="connsiteY1" fmla="*/ 285750 h 628650"/>
              <a:gd name="connsiteX2" fmla="*/ 73092 w 88967"/>
              <a:gd name="connsiteY2" fmla="*/ 628650 h 628650"/>
            </a:gdLst>
            <a:ahLst/>
            <a:cxnLst>
              <a:cxn ang="0">
                <a:pos x="connsiteX0" y="connsiteY0"/>
              </a:cxn>
              <a:cxn ang="0">
                <a:pos x="connsiteX1" y="connsiteY1"/>
              </a:cxn>
              <a:cxn ang="0">
                <a:pos x="connsiteX2" y="connsiteY2"/>
              </a:cxn>
            </a:cxnLst>
            <a:rect l="l" t="t" r="r" b="b"/>
            <a:pathLst>
              <a:path w="88967" h="628650">
                <a:moveTo>
                  <a:pt x="88967" y="0"/>
                </a:moveTo>
                <a:cubicBezTo>
                  <a:pt x="45840" y="90487"/>
                  <a:pt x="2713" y="180975"/>
                  <a:pt x="67" y="285750"/>
                </a:cubicBezTo>
                <a:cubicBezTo>
                  <a:pt x="-2579" y="390525"/>
                  <a:pt x="73092" y="628650"/>
                  <a:pt x="73092" y="628650"/>
                </a:cubicBezTo>
              </a:path>
            </a:pathLst>
          </a:cu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9" name="Straight Arrow Connector 28"/>
          <p:cNvCxnSpPr/>
          <p:nvPr/>
        </p:nvCxnSpPr>
        <p:spPr>
          <a:xfrm>
            <a:off x="3633819" y="5045076"/>
            <a:ext cx="304800" cy="225425"/>
          </a:xfrm>
          <a:prstGeom prst="straightConnector1">
            <a:avLst/>
          </a:prstGeom>
          <a:ln w="127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H="1">
            <a:off x="3671919" y="5045076"/>
            <a:ext cx="266700" cy="225425"/>
          </a:xfrm>
          <a:prstGeom prst="straightConnector1">
            <a:avLst/>
          </a:prstGeom>
          <a:ln w="127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31" name="Object 2"/>
          <p:cNvGraphicFramePr>
            <a:graphicFrameLocks noChangeAspect="1"/>
          </p:cNvGraphicFramePr>
          <p:nvPr/>
        </p:nvGraphicFramePr>
        <p:xfrm>
          <a:off x="3287678" y="4840288"/>
          <a:ext cx="127067" cy="127067"/>
        </p:xfrm>
        <a:graphic>
          <a:graphicData uri="http://schemas.openxmlformats.org/presentationml/2006/ole">
            <mc:AlternateContent xmlns:mc="http://schemas.openxmlformats.org/markup-compatibility/2006">
              <mc:Choice xmlns:v="urn:schemas-microsoft-com:vml" Requires="v">
                <p:oleObj spid="_x0000_s12338" name="Equation" r:id="rId12" imgW="127000" imgH="127000" progId="Equation.DSMT4">
                  <p:embed/>
                </p:oleObj>
              </mc:Choice>
              <mc:Fallback>
                <p:oleObj name="Equation" r:id="rId12" imgW="127000" imgH="127000" progId="Equation.DSMT4">
                  <p:embed/>
                  <p:pic>
                    <p:nvPicPr>
                      <p:cNvPr id="31" name="Object 2"/>
                      <p:cNvPicPr>
                        <a:picLocks noChangeAspect="1" noChangeArrowheads="1"/>
                      </p:cNvPicPr>
                      <p:nvPr/>
                    </p:nvPicPr>
                    <p:blipFill>
                      <a:blip r:embed="rId9"/>
                      <a:srcRect/>
                      <a:stretch>
                        <a:fillRect/>
                      </a:stretch>
                    </p:blipFill>
                    <p:spPr bwMode="auto">
                      <a:xfrm>
                        <a:off x="3287678" y="4840288"/>
                        <a:ext cx="127067" cy="127067"/>
                      </a:xfrm>
                      <a:prstGeom prst="rect">
                        <a:avLst/>
                      </a:prstGeom>
                      <a:noFill/>
                      <a:ln>
                        <a:noFill/>
                      </a:ln>
                      <a:effectLst/>
                    </p:spPr>
                  </p:pic>
                </p:oleObj>
              </mc:Fallback>
            </mc:AlternateContent>
          </a:graphicData>
        </a:graphic>
      </p:graphicFrame>
      <p:sp>
        <p:nvSpPr>
          <p:cNvPr id="20" name="TextBox 19"/>
          <p:cNvSpPr txBox="1"/>
          <p:nvPr/>
        </p:nvSpPr>
        <p:spPr>
          <a:xfrm>
            <a:off x="1722907" y="3968443"/>
            <a:ext cx="3288291" cy="400110"/>
          </a:xfrm>
          <a:prstGeom prst="rect">
            <a:avLst/>
          </a:prstGeom>
          <a:noFill/>
        </p:spPr>
        <p:txBody>
          <a:bodyPr wrap="square" rtlCol="0">
            <a:spAutoFit/>
          </a:bodyPr>
          <a:lstStyle/>
          <a:p>
            <a:r>
              <a:rPr lang="en-US" sz="2000" dirty="0">
                <a:solidFill>
                  <a:srgbClr val="FF0000"/>
                </a:solidFill>
                <a:latin typeface="Apple Chancery"/>
                <a:cs typeface="Apple Chancery"/>
              </a:rPr>
              <a:t>--The second part</a:t>
            </a:r>
            <a:r>
              <a:rPr lang="en-US" sz="2000" dirty="0">
                <a:solidFill>
                  <a:srgbClr val="000000"/>
                </a:solidFill>
                <a:latin typeface="Times New Roman"/>
                <a:cs typeface="Times New Roman"/>
              </a:rPr>
              <a:t>:</a:t>
            </a:r>
          </a:p>
        </p:txBody>
      </p:sp>
    </p:spTree>
    <p:extLst>
      <p:ext uri="{BB962C8B-B14F-4D97-AF65-F5344CB8AC3E}">
        <p14:creationId xmlns:p14="http://schemas.microsoft.com/office/powerpoint/2010/main" val="263835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3" grpId="0" animBg="1"/>
      <p:bldP spid="26" grpId="0" animBg="1"/>
      <p:bldP spid="27" grpId="0" animBg="1"/>
      <p:bldP spid="28"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9" name="Object 2"/>
          <p:cNvGraphicFramePr>
            <a:graphicFrameLocks noChangeAspect="1"/>
          </p:cNvGraphicFramePr>
          <p:nvPr/>
        </p:nvGraphicFramePr>
        <p:xfrm>
          <a:off x="2770188" y="1239839"/>
          <a:ext cx="2787650" cy="1958975"/>
        </p:xfrm>
        <a:graphic>
          <a:graphicData uri="http://schemas.openxmlformats.org/presentationml/2006/ole">
            <mc:AlternateContent xmlns:mc="http://schemas.openxmlformats.org/markup-compatibility/2006">
              <mc:Choice xmlns:v="urn:schemas-microsoft-com:vml" Requires="v">
                <p:oleObj spid="_x0000_s13358" name="Equation" r:id="rId4" imgW="1917700" imgH="1346200" progId="Equation.DSMT4">
                  <p:embed/>
                </p:oleObj>
              </mc:Choice>
              <mc:Fallback>
                <p:oleObj name="Equation" r:id="rId4" imgW="1917700" imgH="1346200" progId="Equation.DSMT4">
                  <p:embed/>
                  <p:pic>
                    <p:nvPicPr>
                      <p:cNvPr id="9" name="Object 2"/>
                      <p:cNvPicPr>
                        <a:picLocks noChangeAspect="1" noChangeArrowheads="1"/>
                      </p:cNvPicPr>
                      <p:nvPr/>
                    </p:nvPicPr>
                    <p:blipFill>
                      <a:blip r:embed="rId5"/>
                      <a:srcRect/>
                      <a:stretch>
                        <a:fillRect/>
                      </a:stretch>
                    </p:blipFill>
                    <p:spPr bwMode="auto">
                      <a:xfrm>
                        <a:off x="2770188" y="1239839"/>
                        <a:ext cx="2787650" cy="1958975"/>
                      </a:xfrm>
                      <a:prstGeom prst="rect">
                        <a:avLst/>
                      </a:prstGeom>
                      <a:noFill/>
                      <a:ln>
                        <a:noFill/>
                      </a:ln>
                      <a:effectLst/>
                    </p:spPr>
                  </p:pic>
                </p:oleObj>
              </mc:Fallback>
            </mc:AlternateContent>
          </a:graphicData>
        </a:graphic>
      </p:graphicFrame>
      <p:sp>
        <p:nvSpPr>
          <p:cNvPr id="137250" name="Rectangle 42"/>
          <p:cNvSpPr>
            <a:spLocks noChangeArrowheads="1"/>
          </p:cNvSpPr>
          <p:nvPr/>
        </p:nvSpPr>
        <p:spPr bwMode="auto">
          <a:xfrm>
            <a:off x="152400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10243663" y="6472239"/>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13.)</a:t>
            </a:r>
          </a:p>
        </p:txBody>
      </p:sp>
      <p:sp>
        <p:nvSpPr>
          <p:cNvPr id="10" name="TextBox 9"/>
          <p:cNvSpPr txBox="1"/>
          <p:nvPr/>
        </p:nvSpPr>
        <p:spPr>
          <a:xfrm>
            <a:off x="1753610" y="322094"/>
            <a:ext cx="8685791" cy="707886"/>
          </a:xfrm>
          <a:prstGeom prst="rect">
            <a:avLst/>
          </a:prstGeom>
          <a:noFill/>
        </p:spPr>
        <p:txBody>
          <a:bodyPr wrap="square" rtlCol="0">
            <a:spAutoFit/>
          </a:bodyPr>
          <a:lstStyle/>
          <a:p>
            <a:r>
              <a:rPr lang="en-US" sz="2000" dirty="0">
                <a:solidFill>
                  <a:srgbClr val="FF0000"/>
                </a:solidFill>
                <a:latin typeface="Apple Chancery"/>
                <a:cs typeface="Apple Chancery"/>
              </a:rPr>
              <a:t>--Once you get </a:t>
            </a:r>
            <a:r>
              <a:rPr lang="en-US" sz="2000" dirty="0">
                <a:solidFill>
                  <a:srgbClr val="000000"/>
                </a:solidFill>
                <a:latin typeface="Times New Roman"/>
                <a:cs typeface="Times New Roman"/>
              </a:rPr>
              <a:t>the hang of the pattern, you can do these in your head without writing much of anything down:</a:t>
            </a:r>
          </a:p>
        </p:txBody>
      </p:sp>
      <p:graphicFrame>
        <p:nvGraphicFramePr>
          <p:cNvPr id="6" name="Object 2"/>
          <p:cNvGraphicFramePr>
            <a:graphicFrameLocks noChangeAspect="1"/>
          </p:cNvGraphicFramePr>
          <p:nvPr/>
        </p:nvGraphicFramePr>
        <p:xfrm>
          <a:off x="5557839" y="1868489"/>
          <a:ext cx="4302125" cy="701675"/>
        </p:xfrm>
        <a:graphic>
          <a:graphicData uri="http://schemas.openxmlformats.org/presentationml/2006/ole">
            <mc:AlternateContent xmlns:mc="http://schemas.openxmlformats.org/markup-compatibility/2006">
              <mc:Choice xmlns:v="urn:schemas-microsoft-com:vml" Requires="v">
                <p:oleObj spid="_x0000_s13359" name="Equation" r:id="rId6" imgW="2959100" imgH="482600" progId="Equation.DSMT4">
                  <p:embed/>
                </p:oleObj>
              </mc:Choice>
              <mc:Fallback>
                <p:oleObj name="Equation" r:id="rId6" imgW="2959100" imgH="482600" progId="Equation.DSMT4">
                  <p:embed/>
                  <p:pic>
                    <p:nvPicPr>
                      <p:cNvPr id="6" name="Object 2"/>
                      <p:cNvPicPr>
                        <a:picLocks noChangeAspect="1" noChangeArrowheads="1"/>
                      </p:cNvPicPr>
                      <p:nvPr/>
                    </p:nvPicPr>
                    <p:blipFill>
                      <a:blip r:embed="rId7"/>
                      <a:srcRect/>
                      <a:stretch>
                        <a:fillRect/>
                      </a:stretch>
                    </p:blipFill>
                    <p:spPr bwMode="auto">
                      <a:xfrm>
                        <a:off x="5557839" y="1868489"/>
                        <a:ext cx="4302125" cy="701675"/>
                      </a:xfrm>
                      <a:prstGeom prst="rect">
                        <a:avLst/>
                      </a:prstGeom>
                      <a:noFill/>
                      <a:ln>
                        <a:noFill/>
                      </a:ln>
                      <a:effectLst/>
                    </p:spPr>
                  </p:pic>
                </p:oleObj>
              </mc:Fallback>
            </mc:AlternateContent>
          </a:graphicData>
        </a:graphic>
      </p:graphicFrame>
      <p:sp>
        <p:nvSpPr>
          <p:cNvPr id="7" name="TextBox 6"/>
          <p:cNvSpPr txBox="1"/>
          <p:nvPr/>
        </p:nvSpPr>
        <p:spPr>
          <a:xfrm>
            <a:off x="1753610" y="3395495"/>
            <a:ext cx="3453391" cy="2554545"/>
          </a:xfrm>
          <a:prstGeom prst="rect">
            <a:avLst/>
          </a:prstGeom>
          <a:noFill/>
        </p:spPr>
        <p:txBody>
          <a:bodyPr wrap="square" rtlCol="0">
            <a:spAutoFit/>
          </a:bodyPr>
          <a:lstStyle/>
          <a:p>
            <a:r>
              <a:rPr lang="en-US" sz="2000" dirty="0">
                <a:solidFill>
                  <a:srgbClr val="FF0000"/>
                </a:solidFill>
                <a:latin typeface="Apple Chancery"/>
                <a:cs typeface="Apple Chancery"/>
              </a:rPr>
              <a:t>--The other alternative </a:t>
            </a:r>
            <a:r>
              <a:rPr lang="en-US" sz="2000" dirty="0">
                <a:solidFill>
                  <a:srgbClr val="000000"/>
                </a:solidFill>
                <a:latin typeface="Times New Roman"/>
                <a:cs typeface="Times New Roman"/>
              </a:rPr>
              <a:t>has to do with matrix manipulation on a calculator.  Specifically, if you </a:t>
            </a:r>
            <a:r>
              <a:rPr lang="en-US" sz="2000" dirty="0">
                <a:solidFill>
                  <a:srgbClr val="0000FF"/>
                </a:solidFill>
                <a:latin typeface="Times New Roman"/>
                <a:cs typeface="Times New Roman"/>
              </a:rPr>
              <a:t>multiply everything by</a:t>
            </a:r>
            <a:r>
              <a:rPr lang="en-US" sz="2000" dirty="0">
                <a:solidFill>
                  <a:srgbClr val="000000"/>
                </a:solidFill>
                <a:latin typeface="Times New Roman"/>
                <a:cs typeface="Times New Roman"/>
              </a:rPr>
              <a:t> the </a:t>
            </a:r>
            <a:r>
              <a:rPr lang="en-US" sz="2000" i="1" dirty="0">
                <a:solidFill>
                  <a:srgbClr val="FF0000"/>
                </a:solidFill>
                <a:latin typeface="Times New Roman"/>
                <a:cs typeface="Times New Roman"/>
              </a:rPr>
              <a:t>inverse determinate</a:t>
            </a:r>
            <a:r>
              <a:rPr lang="en-US" sz="2000" dirty="0">
                <a:solidFill>
                  <a:srgbClr val="000000"/>
                </a:solidFill>
                <a:latin typeface="Times New Roman"/>
                <a:cs typeface="Times New Roman"/>
              </a:rPr>
              <a:t>, you end up with a </a:t>
            </a:r>
            <a:r>
              <a:rPr lang="en-US" sz="2000" dirty="0">
                <a:solidFill>
                  <a:srgbClr val="0000FF"/>
                </a:solidFill>
                <a:latin typeface="Times New Roman"/>
                <a:cs typeface="Times New Roman"/>
              </a:rPr>
              <a:t>1x3 matrix </a:t>
            </a:r>
            <a:r>
              <a:rPr lang="en-US" sz="2000" dirty="0">
                <a:solidFill>
                  <a:srgbClr val="000000"/>
                </a:solidFill>
                <a:latin typeface="Times New Roman"/>
                <a:cs typeface="Times New Roman"/>
              </a:rPr>
              <a:t>whose elements are the </a:t>
            </a:r>
            <a:r>
              <a:rPr lang="en-US" sz="2000" dirty="0">
                <a:solidFill>
                  <a:srgbClr val="0000FF"/>
                </a:solidFill>
                <a:latin typeface="Times New Roman"/>
                <a:cs typeface="Times New Roman"/>
              </a:rPr>
              <a:t>solution for the three unknowns</a:t>
            </a:r>
            <a:r>
              <a:rPr lang="en-US" sz="2000" dirty="0">
                <a:solidFill>
                  <a:srgbClr val="000000"/>
                </a:solidFill>
                <a:latin typeface="Times New Roman"/>
                <a:cs typeface="Times New Roman"/>
              </a:rPr>
              <a:t>.</a:t>
            </a:r>
          </a:p>
        </p:txBody>
      </p:sp>
      <p:graphicFrame>
        <p:nvGraphicFramePr>
          <p:cNvPr id="8" name="Object 2"/>
          <p:cNvGraphicFramePr>
            <a:graphicFrameLocks noChangeAspect="1"/>
          </p:cNvGraphicFramePr>
          <p:nvPr/>
        </p:nvGraphicFramePr>
        <p:xfrm>
          <a:off x="5381626" y="3395495"/>
          <a:ext cx="5059363" cy="1182687"/>
        </p:xfrm>
        <a:graphic>
          <a:graphicData uri="http://schemas.openxmlformats.org/presentationml/2006/ole">
            <mc:AlternateContent xmlns:mc="http://schemas.openxmlformats.org/markup-compatibility/2006">
              <mc:Choice xmlns:v="urn:schemas-microsoft-com:vml" Requires="v">
                <p:oleObj spid="_x0000_s13360" name="Equation" r:id="rId8" imgW="3479800" imgH="812800" progId="Equation.DSMT4">
                  <p:embed/>
                </p:oleObj>
              </mc:Choice>
              <mc:Fallback>
                <p:oleObj name="Equation" r:id="rId8" imgW="3479800" imgH="812800" progId="Equation.DSMT4">
                  <p:embed/>
                  <p:pic>
                    <p:nvPicPr>
                      <p:cNvPr id="8" name="Object 2"/>
                      <p:cNvPicPr>
                        <a:picLocks noChangeAspect="1" noChangeArrowheads="1"/>
                      </p:cNvPicPr>
                      <p:nvPr/>
                    </p:nvPicPr>
                    <p:blipFill>
                      <a:blip r:embed="rId9"/>
                      <a:srcRect/>
                      <a:stretch>
                        <a:fillRect/>
                      </a:stretch>
                    </p:blipFill>
                    <p:spPr bwMode="auto">
                      <a:xfrm>
                        <a:off x="5381626" y="3395495"/>
                        <a:ext cx="5059363" cy="1182687"/>
                      </a:xfrm>
                      <a:prstGeom prst="rect">
                        <a:avLst/>
                      </a:prstGeom>
                      <a:noFill/>
                      <a:ln>
                        <a:noFill/>
                      </a:ln>
                      <a:effectLst/>
                    </p:spPr>
                  </p:pic>
                </p:oleObj>
              </mc:Fallback>
            </mc:AlternateContent>
          </a:graphicData>
        </a:graphic>
      </p:graphicFrame>
      <p:sp>
        <p:nvSpPr>
          <p:cNvPr id="11" name="Left Brace 10"/>
          <p:cNvSpPr/>
          <p:nvPr/>
        </p:nvSpPr>
        <p:spPr>
          <a:xfrm rot="16200000">
            <a:off x="6472155" y="3487651"/>
            <a:ext cx="311319" cy="2492378"/>
          </a:xfrm>
          <a:prstGeom prst="leftBrac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12" name="Object 2"/>
          <p:cNvGraphicFramePr>
            <a:graphicFrameLocks noChangeAspect="1"/>
          </p:cNvGraphicFramePr>
          <p:nvPr/>
        </p:nvGraphicFramePr>
        <p:xfrm>
          <a:off x="6488114" y="4908551"/>
          <a:ext cx="331787" cy="220662"/>
        </p:xfrm>
        <a:graphic>
          <a:graphicData uri="http://schemas.openxmlformats.org/presentationml/2006/ole">
            <mc:AlternateContent xmlns:mc="http://schemas.openxmlformats.org/markup-compatibility/2006">
              <mc:Choice xmlns:v="urn:schemas-microsoft-com:vml" Requires="v">
                <p:oleObj spid="_x0000_s13361" name="Equation" r:id="rId10" imgW="228600" imgH="152400" progId="Equation.DSMT4">
                  <p:embed/>
                </p:oleObj>
              </mc:Choice>
              <mc:Fallback>
                <p:oleObj name="Equation" r:id="rId10" imgW="228600" imgH="152400" progId="Equation.DSMT4">
                  <p:embed/>
                  <p:pic>
                    <p:nvPicPr>
                      <p:cNvPr id="12" name="Object 2"/>
                      <p:cNvPicPr>
                        <a:picLocks noChangeAspect="1" noChangeArrowheads="1"/>
                      </p:cNvPicPr>
                      <p:nvPr/>
                    </p:nvPicPr>
                    <p:blipFill>
                      <a:blip r:embed="rId11"/>
                      <a:srcRect/>
                      <a:stretch>
                        <a:fillRect/>
                      </a:stretch>
                    </p:blipFill>
                    <p:spPr bwMode="auto">
                      <a:xfrm>
                        <a:off x="6488114" y="4908551"/>
                        <a:ext cx="331787" cy="220662"/>
                      </a:xfrm>
                      <a:prstGeom prst="rect">
                        <a:avLst/>
                      </a:prstGeom>
                      <a:noFill/>
                      <a:ln>
                        <a:noFill/>
                      </a:ln>
                      <a:effectLst/>
                    </p:spPr>
                  </p:pic>
                </p:oleObj>
              </mc:Fallback>
            </mc:AlternateContent>
          </a:graphicData>
        </a:graphic>
      </p:graphicFrame>
      <p:graphicFrame>
        <p:nvGraphicFramePr>
          <p:cNvPr id="13" name="Object 2"/>
          <p:cNvGraphicFramePr>
            <a:graphicFrameLocks noChangeAspect="1"/>
          </p:cNvGraphicFramePr>
          <p:nvPr/>
        </p:nvGraphicFramePr>
        <p:xfrm>
          <a:off x="6488114" y="5167602"/>
          <a:ext cx="2973387" cy="1163637"/>
        </p:xfrm>
        <a:graphic>
          <a:graphicData uri="http://schemas.openxmlformats.org/presentationml/2006/ole">
            <mc:AlternateContent xmlns:mc="http://schemas.openxmlformats.org/markup-compatibility/2006">
              <mc:Choice xmlns:v="urn:schemas-microsoft-com:vml" Requires="v">
                <p:oleObj spid="_x0000_s13362" name="Equation" r:id="rId12" imgW="2044700" imgH="800100" progId="Equation.DSMT4">
                  <p:embed/>
                </p:oleObj>
              </mc:Choice>
              <mc:Fallback>
                <p:oleObj name="Equation" r:id="rId12" imgW="2044700" imgH="800100" progId="Equation.DSMT4">
                  <p:embed/>
                  <p:pic>
                    <p:nvPicPr>
                      <p:cNvPr id="13" name="Object 2"/>
                      <p:cNvPicPr>
                        <a:picLocks noChangeAspect="1" noChangeArrowheads="1"/>
                      </p:cNvPicPr>
                      <p:nvPr/>
                    </p:nvPicPr>
                    <p:blipFill>
                      <a:blip r:embed="rId13"/>
                      <a:srcRect/>
                      <a:stretch>
                        <a:fillRect/>
                      </a:stretch>
                    </p:blipFill>
                    <p:spPr bwMode="auto">
                      <a:xfrm>
                        <a:off x="6488114" y="5167602"/>
                        <a:ext cx="2973387" cy="116363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9347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152400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10243663" y="6472239"/>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14.)</a:t>
            </a:r>
          </a:p>
        </p:txBody>
      </p:sp>
      <p:sp>
        <p:nvSpPr>
          <p:cNvPr id="10" name="TextBox 9"/>
          <p:cNvSpPr txBox="1"/>
          <p:nvPr/>
        </p:nvSpPr>
        <p:spPr>
          <a:xfrm>
            <a:off x="1753610" y="322094"/>
            <a:ext cx="8685791" cy="707886"/>
          </a:xfrm>
          <a:prstGeom prst="rect">
            <a:avLst/>
          </a:prstGeom>
          <a:noFill/>
        </p:spPr>
        <p:txBody>
          <a:bodyPr wrap="square" rtlCol="0">
            <a:spAutoFit/>
          </a:bodyPr>
          <a:lstStyle/>
          <a:p>
            <a:r>
              <a:rPr lang="en-US" sz="2000" dirty="0">
                <a:solidFill>
                  <a:srgbClr val="FF0000"/>
                </a:solidFill>
                <a:latin typeface="Apple Chancery"/>
                <a:cs typeface="Apple Chancery"/>
              </a:rPr>
              <a:t>--the alternate alternate </a:t>
            </a:r>
            <a:r>
              <a:rPr lang="en-US" sz="2000" dirty="0">
                <a:solidFill>
                  <a:srgbClr val="000000"/>
                </a:solidFill>
                <a:latin typeface="Times New Roman"/>
                <a:cs typeface="Times New Roman"/>
              </a:rPr>
              <a:t>is to have your calculator execute an </a:t>
            </a:r>
            <a:r>
              <a:rPr lang="en-US" sz="2000" dirty="0" err="1">
                <a:solidFill>
                  <a:srgbClr val="000000"/>
                </a:solidFill>
                <a:latin typeface="Times New Roman"/>
                <a:cs typeface="Times New Roman"/>
              </a:rPr>
              <a:t>rref</a:t>
            </a:r>
            <a:r>
              <a:rPr lang="en-US" sz="2000" dirty="0">
                <a:solidFill>
                  <a:srgbClr val="000000"/>
                </a:solidFill>
                <a:latin typeface="Times New Roman"/>
                <a:cs typeface="Times New Roman"/>
              </a:rPr>
              <a:t> (reduce row </a:t>
            </a:r>
            <a:r>
              <a:rPr lang="en-US" sz="2000" dirty="0" err="1">
                <a:solidFill>
                  <a:srgbClr val="000000"/>
                </a:solidFill>
                <a:latin typeface="Times New Roman"/>
                <a:cs typeface="Times New Roman"/>
              </a:rPr>
              <a:t>echalon</a:t>
            </a:r>
            <a:r>
              <a:rPr lang="en-US" sz="2000" dirty="0">
                <a:solidFill>
                  <a:srgbClr val="000000"/>
                </a:solidFill>
                <a:latin typeface="Times New Roman"/>
                <a:cs typeface="Times New Roman"/>
              </a:rPr>
              <a:t> format) operation.  The following is courtesy of Mr. White.</a:t>
            </a:r>
          </a:p>
        </p:txBody>
      </p:sp>
      <p:graphicFrame>
        <p:nvGraphicFramePr>
          <p:cNvPr id="5" name="Object 2"/>
          <p:cNvGraphicFramePr>
            <a:graphicFrameLocks noChangeAspect="1"/>
          </p:cNvGraphicFramePr>
          <p:nvPr/>
        </p:nvGraphicFramePr>
        <p:xfrm>
          <a:off x="2206625" y="1196975"/>
          <a:ext cx="2089150" cy="349250"/>
        </p:xfrm>
        <a:graphic>
          <a:graphicData uri="http://schemas.openxmlformats.org/presentationml/2006/ole">
            <mc:AlternateContent xmlns:mc="http://schemas.openxmlformats.org/markup-compatibility/2006">
              <mc:Choice xmlns:v="urn:schemas-microsoft-com:vml" Requires="v">
                <p:oleObj spid="_x0000_s14454" name="Equation" r:id="rId4" imgW="1219200" imgH="203200" progId="Equation.DSMT4">
                  <p:embed/>
                </p:oleObj>
              </mc:Choice>
              <mc:Fallback>
                <p:oleObj name="Equation" r:id="rId4" imgW="1219200" imgH="203200" progId="Equation.DSMT4">
                  <p:embed/>
                  <p:pic>
                    <p:nvPicPr>
                      <p:cNvPr id="5" name="Object 2"/>
                      <p:cNvPicPr>
                        <a:picLocks noChangeAspect="1" noChangeArrowheads="1"/>
                      </p:cNvPicPr>
                      <p:nvPr/>
                    </p:nvPicPr>
                    <p:blipFill>
                      <a:blip r:embed="rId5"/>
                      <a:srcRect/>
                      <a:stretch>
                        <a:fillRect/>
                      </a:stretch>
                    </p:blipFill>
                    <p:spPr bwMode="auto">
                      <a:xfrm>
                        <a:off x="2206625" y="1196975"/>
                        <a:ext cx="2089150" cy="349250"/>
                      </a:xfrm>
                      <a:prstGeom prst="rect">
                        <a:avLst/>
                      </a:prstGeom>
                      <a:noFill/>
                      <a:ln>
                        <a:noFill/>
                      </a:ln>
                      <a:effectLst/>
                    </p:spPr>
                  </p:pic>
                </p:oleObj>
              </mc:Fallback>
            </mc:AlternateContent>
          </a:graphicData>
        </a:graphic>
      </p:graphicFrame>
      <p:graphicFrame>
        <p:nvGraphicFramePr>
          <p:cNvPr id="6" name="Object 2"/>
          <p:cNvGraphicFramePr>
            <a:graphicFrameLocks noChangeAspect="1"/>
          </p:cNvGraphicFramePr>
          <p:nvPr/>
        </p:nvGraphicFramePr>
        <p:xfrm>
          <a:off x="2111375" y="1546226"/>
          <a:ext cx="1893888" cy="347663"/>
        </p:xfrm>
        <a:graphic>
          <a:graphicData uri="http://schemas.openxmlformats.org/presentationml/2006/ole">
            <mc:AlternateContent xmlns:mc="http://schemas.openxmlformats.org/markup-compatibility/2006">
              <mc:Choice xmlns:v="urn:schemas-microsoft-com:vml" Requires="v">
                <p:oleObj spid="_x0000_s14455" name="Equation" r:id="rId6" imgW="1104900" imgH="203200" progId="Equation.DSMT4">
                  <p:embed/>
                </p:oleObj>
              </mc:Choice>
              <mc:Fallback>
                <p:oleObj name="Equation" r:id="rId6" imgW="1104900" imgH="203200" progId="Equation.DSMT4">
                  <p:embed/>
                  <p:pic>
                    <p:nvPicPr>
                      <p:cNvPr id="6" name="Object 2"/>
                      <p:cNvPicPr>
                        <a:picLocks noChangeAspect="1" noChangeArrowheads="1"/>
                      </p:cNvPicPr>
                      <p:nvPr/>
                    </p:nvPicPr>
                    <p:blipFill>
                      <a:blip r:embed="rId7"/>
                      <a:srcRect/>
                      <a:stretch>
                        <a:fillRect/>
                      </a:stretch>
                    </p:blipFill>
                    <p:spPr bwMode="auto">
                      <a:xfrm>
                        <a:off x="2111375" y="1546226"/>
                        <a:ext cx="1893888" cy="347663"/>
                      </a:xfrm>
                      <a:prstGeom prst="rect">
                        <a:avLst/>
                      </a:prstGeom>
                      <a:noFill/>
                      <a:ln>
                        <a:noFill/>
                      </a:ln>
                      <a:effectLst/>
                    </p:spPr>
                  </p:pic>
                </p:oleObj>
              </mc:Fallback>
            </mc:AlternateContent>
          </a:graphicData>
        </a:graphic>
      </p:graphicFrame>
      <p:graphicFrame>
        <p:nvGraphicFramePr>
          <p:cNvPr id="7" name="Object 2"/>
          <p:cNvGraphicFramePr>
            <a:graphicFrameLocks noChangeAspect="1"/>
          </p:cNvGraphicFramePr>
          <p:nvPr/>
        </p:nvGraphicFramePr>
        <p:xfrm>
          <a:off x="2206625" y="1868488"/>
          <a:ext cx="1568450" cy="349250"/>
        </p:xfrm>
        <a:graphic>
          <a:graphicData uri="http://schemas.openxmlformats.org/presentationml/2006/ole">
            <mc:AlternateContent xmlns:mc="http://schemas.openxmlformats.org/markup-compatibility/2006">
              <mc:Choice xmlns:v="urn:schemas-microsoft-com:vml" Requires="v">
                <p:oleObj spid="_x0000_s14456" name="Equation" r:id="rId8" imgW="914400" imgH="203200" progId="Equation.DSMT4">
                  <p:embed/>
                </p:oleObj>
              </mc:Choice>
              <mc:Fallback>
                <p:oleObj name="Equation" r:id="rId8" imgW="914400" imgH="203200" progId="Equation.DSMT4">
                  <p:embed/>
                  <p:pic>
                    <p:nvPicPr>
                      <p:cNvPr id="7" name="Object 2"/>
                      <p:cNvPicPr>
                        <a:picLocks noChangeAspect="1" noChangeArrowheads="1"/>
                      </p:cNvPicPr>
                      <p:nvPr/>
                    </p:nvPicPr>
                    <p:blipFill>
                      <a:blip r:embed="rId9"/>
                      <a:srcRect/>
                      <a:stretch>
                        <a:fillRect/>
                      </a:stretch>
                    </p:blipFill>
                    <p:spPr bwMode="auto">
                      <a:xfrm>
                        <a:off x="2206625" y="1868488"/>
                        <a:ext cx="1568450" cy="349250"/>
                      </a:xfrm>
                      <a:prstGeom prst="rect">
                        <a:avLst/>
                      </a:prstGeom>
                      <a:noFill/>
                      <a:ln>
                        <a:noFill/>
                      </a:ln>
                      <a:effectLst/>
                    </p:spPr>
                  </p:pic>
                </p:oleObj>
              </mc:Fallback>
            </mc:AlternateContent>
          </a:graphicData>
        </a:graphic>
      </p:graphicFrame>
      <p:graphicFrame>
        <p:nvGraphicFramePr>
          <p:cNvPr id="8" name="Object 2"/>
          <p:cNvGraphicFramePr>
            <a:graphicFrameLocks noChangeAspect="1"/>
          </p:cNvGraphicFramePr>
          <p:nvPr/>
        </p:nvGraphicFramePr>
        <p:xfrm>
          <a:off x="7723189" y="1089027"/>
          <a:ext cx="1697037" cy="458787"/>
        </p:xfrm>
        <a:graphic>
          <a:graphicData uri="http://schemas.openxmlformats.org/presentationml/2006/ole">
            <mc:AlternateContent xmlns:mc="http://schemas.openxmlformats.org/markup-compatibility/2006">
              <mc:Choice xmlns:v="urn:schemas-microsoft-com:vml" Requires="v">
                <p:oleObj spid="_x0000_s14457" name="Equation" r:id="rId10" imgW="990600" imgH="266700" progId="Equation.DSMT4">
                  <p:embed/>
                </p:oleObj>
              </mc:Choice>
              <mc:Fallback>
                <p:oleObj name="Equation" r:id="rId10" imgW="990600" imgH="266700" progId="Equation.DSMT4">
                  <p:embed/>
                  <p:pic>
                    <p:nvPicPr>
                      <p:cNvPr id="8" name="Object 2"/>
                      <p:cNvPicPr>
                        <a:picLocks noChangeAspect="1" noChangeArrowheads="1"/>
                      </p:cNvPicPr>
                      <p:nvPr/>
                    </p:nvPicPr>
                    <p:blipFill>
                      <a:blip r:embed="rId11"/>
                      <a:srcRect/>
                      <a:stretch>
                        <a:fillRect/>
                      </a:stretch>
                    </p:blipFill>
                    <p:spPr bwMode="auto">
                      <a:xfrm>
                        <a:off x="7723189" y="1089027"/>
                        <a:ext cx="1697037" cy="458787"/>
                      </a:xfrm>
                      <a:prstGeom prst="rect">
                        <a:avLst/>
                      </a:prstGeom>
                      <a:noFill/>
                      <a:ln>
                        <a:noFill/>
                      </a:ln>
                      <a:effectLst/>
                    </p:spPr>
                  </p:pic>
                </p:oleObj>
              </mc:Fallback>
            </mc:AlternateContent>
          </a:graphicData>
        </a:graphic>
      </p:graphicFrame>
      <p:graphicFrame>
        <p:nvGraphicFramePr>
          <p:cNvPr id="9" name="Object 2"/>
          <p:cNvGraphicFramePr>
            <a:graphicFrameLocks noChangeAspect="1"/>
          </p:cNvGraphicFramePr>
          <p:nvPr/>
        </p:nvGraphicFramePr>
        <p:xfrm>
          <a:off x="7656513" y="1422402"/>
          <a:ext cx="1763713" cy="458787"/>
        </p:xfrm>
        <a:graphic>
          <a:graphicData uri="http://schemas.openxmlformats.org/presentationml/2006/ole">
            <mc:AlternateContent xmlns:mc="http://schemas.openxmlformats.org/markup-compatibility/2006">
              <mc:Choice xmlns:v="urn:schemas-microsoft-com:vml" Requires="v">
                <p:oleObj spid="_x0000_s14458" name="Equation" r:id="rId12" imgW="1028700" imgH="266700" progId="Equation.DSMT4">
                  <p:embed/>
                </p:oleObj>
              </mc:Choice>
              <mc:Fallback>
                <p:oleObj name="Equation" r:id="rId12" imgW="1028700" imgH="266700" progId="Equation.DSMT4">
                  <p:embed/>
                  <p:pic>
                    <p:nvPicPr>
                      <p:cNvPr id="9" name="Object 2"/>
                      <p:cNvPicPr>
                        <a:picLocks noChangeAspect="1" noChangeArrowheads="1"/>
                      </p:cNvPicPr>
                      <p:nvPr/>
                    </p:nvPicPr>
                    <p:blipFill>
                      <a:blip r:embed="rId13"/>
                      <a:srcRect/>
                      <a:stretch>
                        <a:fillRect/>
                      </a:stretch>
                    </p:blipFill>
                    <p:spPr bwMode="auto">
                      <a:xfrm>
                        <a:off x="7656513" y="1422402"/>
                        <a:ext cx="1763713" cy="458787"/>
                      </a:xfrm>
                      <a:prstGeom prst="rect">
                        <a:avLst/>
                      </a:prstGeom>
                      <a:noFill/>
                      <a:ln>
                        <a:noFill/>
                      </a:ln>
                      <a:effectLst/>
                    </p:spPr>
                  </p:pic>
                </p:oleObj>
              </mc:Fallback>
            </mc:AlternateContent>
          </a:graphicData>
        </a:graphic>
      </p:graphicFrame>
      <p:graphicFrame>
        <p:nvGraphicFramePr>
          <p:cNvPr id="11" name="Object 2"/>
          <p:cNvGraphicFramePr>
            <a:graphicFrameLocks noChangeAspect="1"/>
          </p:cNvGraphicFramePr>
          <p:nvPr/>
        </p:nvGraphicFramePr>
        <p:xfrm>
          <a:off x="7632700" y="1758952"/>
          <a:ext cx="1828800" cy="458787"/>
        </p:xfrm>
        <a:graphic>
          <a:graphicData uri="http://schemas.openxmlformats.org/presentationml/2006/ole">
            <mc:AlternateContent xmlns:mc="http://schemas.openxmlformats.org/markup-compatibility/2006">
              <mc:Choice xmlns:v="urn:schemas-microsoft-com:vml" Requires="v">
                <p:oleObj spid="_x0000_s14459" name="Equation" r:id="rId14" imgW="1066800" imgH="266700" progId="Equation.DSMT4">
                  <p:embed/>
                </p:oleObj>
              </mc:Choice>
              <mc:Fallback>
                <p:oleObj name="Equation" r:id="rId14" imgW="1066800" imgH="266700" progId="Equation.DSMT4">
                  <p:embed/>
                  <p:pic>
                    <p:nvPicPr>
                      <p:cNvPr id="11" name="Object 2"/>
                      <p:cNvPicPr>
                        <a:picLocks noChangeAspect="1" noChangeArrowheads="1"/>
                      </p:cNvPicPr>
                      <p:nvPr/>
                    </p:nvPicPr>
                    <p:blipFill>
                      <a:blip r:embed="rId15"/>
                      <a:srcRect/>
                      <a:stretch>
                        <a:fillRect/>
                      </a:stretch>
                    </p:blipFill>
                    <p:spPr bwMode="auto">
                      <a:xfrm>
                        <a:off x="7632700" y="1758952"/>
                        <a:ext cx="1828800" cy="458787"/>
                      </a:xfrm>
                      <a:prstGeom prst="rect">
                        <a:avLst/>
                      </a:prstGeom>
                      <a:noFill/>
                      <a:ln>
                        <a:noFill/>
                      </a:ln>
                      <a:effectLst/>
                    </p:spPr>
                  </p:pic>
                </p:oleObj>
              </mc:Fallback>
            </mc:AlternateContent>
          </a:graphicData>
        </a:graphic>
      </p:graphicFrame>
      <p:sp>
        <p:nvSpPr>
          <p:cNvPr id="12" name="Rectangle 8"/>
          <p:cNvSpPr>
            <a:spLocks noChangeArrowheads="1"/>
          </p:cNvSpPr>
          <p:nvPr/>
        </p:nvSpPr>
        <p:spPr bwMode="auto">
          <a:xfrm>
            <a:off x="1937862" y="2616200"/>
            <a:ext cx="8695305"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indent="25400">
              <a:spcBef>
                <a:spcPct val="20000"/>
              </a:spcBef>
              <a:buFontTx/>
              <a:buAutoNum type="alphaLcPeriod"/>
            </a:pPr>
            <a:r>
              <a:rPr lang="en-US" sz="2000" dirty="0">
                <a:latin typeface="Times New Roman"/>
                <a:cs typeface="Times New Roman"/>
              </a:rPr>
              <a:t> Math -&gt; Matrix -&gt; Edit -&gt; A   (for name of matrix) . . . note that some calculators just have a “matrix” key you can use (versus starting with “math”)</a:t>
            </a:r>
          </a:p>
          <a:p>
            <a:pPr indent="25400">
              <a:spcBef>
                <a:spcPct val="20000"/>
              </a:spcBef>
              <a:buFontTx/>
              <a:buAutoNum type="alphaLcPeriod"/>
            </a:pPr>
            <a:r>
              <a:rPr lang="en-US" sz="2000" dirty="0">
                <a:latin typeface="Times New Roman"/>
                <a:cs typeface="Times New Roman"/>
              </a:rPr>
              <a:t> 3 [Enter] 4 [Enter]  (this gives you a 3x4 matrix)</a:t>
            </a:r>
          </a:p>
          <a:p>
            <a:pPr indent="25400">
              <a:spcBef>
                <a:spcPct val="20000"/>
              </a:spcBef>
              <a:buFontTx/>
              <a:buAutoNum type="alphaLcPeriod"/>
            </a:pPr>
            <a:r>
              <a:rPr lang="en-US" sz="2000" dirty="0">
                <a:latin typeface="Times New Roman"/>
                <a:cs typeface="Times New Roman"/>
              </a:rPr>
              <a:t>  Enter coefficients and values into Matrix; exit, then go back to “matrix” and:</a:t>
            </a:r>
          </a:p>
          <a:p>
            <a:pPr indent="25400">
              <a:spcBef>
                <a:spcPct val="20000"/>
              </a:spcBef>
              <a:buFontTx/>
              <a:buAutoNum type="alphaLcPeriod"/>
            </a:pPr>
            <a:r>
              <a:rPr lang="en-US" sz="2000" dirty="0">
                <a:latin typeface="Times New Roman"/>
                <a:cs typeface="Times New Roman"/>
              </a:rPr>
              <a:t>  In “math,” use </a:t>
            </a:r>
            <a:r>
              <a:rPr lang="ja-JP" altLang="en-US" sz="2000" dirty="0">
                <a:latin typeface="Times New Roman"/>
                <a:cs typeface="Times New Roman"/>
              </a:rPr>
              <a:t>“</a:t>
            </a:r>
            <a:r>
              <a:rPr lang="en-US" sz="2000" dirty="0" err="1">
                <a:latin typeface="Times New Roman"/>
                <a:cs typeface="Times New Roman"/>
              </a:rPr>
              <a:t>rref</a:t>
            </a:r>
            <a:r>
              <a:rPr lang="ja-JP" altLang="en-US" sz="2000" dirty="0">
                <a:latin typeface="Times New Roman"/>
                <a:cs typeface="Times New Roman"/>
              </a:rPr>
              <a:t>”</a:t>
            </a:r>
            <a:r>
              <a:rPr lang="en-US" sz="2000" dirty="0">
                <a:latin typeface="Times New Roman"/>
                <a:cs typeface="Times New Roman"/>
              </a:rPr>
              <a:t> A  (reduced row echelon form)</a:t>
            </a:r>
          </a:p>
          <a:p>
            <a:pPr indent="25400">
              <a:spcBef>
                <a:spcPct val="20000"/>
              </a:spcBef>
              <a:buFontTx/>
              <a:buAutoNum type="alphaLcPeriod"/>
            </a:pPr>
            <a:r>
              <a:rPr lang="en-US" sz="2000" dirty="0">
                <a:latin typeface="Times New Roman"/>
                <a:cs typeface="Times New Roman"/>
              </a:rPr>
              <a:t>  You’ll end up with 1’s and the last row will give you the current values.</a:t>
            </a:r>
          </a:p>
          <a:p>
            <a:pPr indent="25400">
              <a:spcBef>
                <a:spcPct val="20000"/>
              </a:spcBef>
              <a:buFontTx/>
              <a:buAutoNum type="alphaLcPeriod"/>
            </a:pPr>
            <a:endParaRPr lang="en-US" dirty="0">
              <a:latin typeface="Palatino" charset="0"/>
            </a:endParaRPr>
          </a:p>
          <a:p>
            <a:pPr indent="25400">
              <a:spcBef>
                <a:spcPct val="20000"/>
              </a:spcBef>
            </a:pPr>
            <a:endParaRPr lang="en-US" dirty="0">
              <a:latin typeface="Palatino" charset="0"/>
            </a:endParaRPr>
          </a:p>
        </p:txBody>
      </p:sp>
      <p:graphicFrame>
        <p:nvGraphicFramePr>
          <p:cNvPr id="13" name="Object 4"/>
          <p:cNvGraphicFramePr>
            <a:graphicFrameLocks noChangeAspect="1"/>
          </p:cNvGraphicFramePr>
          <p:nvPr/>
        </p:nvGraphicFramePr>
        <p:xfrm>
          <a:off x="2667794" y="4983617"/>
          <a:ext cx="2116138" cy="1321933"/>
        </p:xfrm>
        <a:graphic>
          <a:graphicData uri="http://schemas.openxmlformats.org/presentationml/2006/ole">
            <mc:AlternateContent xmlns:mc="http://schemas.openxmlformats.org/markup-compatibility/2006">
              <mc:Choice xmlns:v="urn:schemas-microsoft-com:vml" Requires="v">
                <p:oleObj spid="_x0000_s14460" name="Equation" r:id="rId16" imgW="1117600" imgH="698500" progId="Equation.DSMT4">
                  <p:embed/>
                </p:oleObj>
              </mc:Choice>
              <mc:Fallback>
                <p:oleObj name="Equation" r:id="rId16" imgW="1117600" imgH="698500" progId="Equation.DSMT4">
                  <p:embed/>
                  <p:pic>
                    <p:nvPicPr>
                      <p:cNvPr id="13" name="Object 4"/>
                      <p:cNvPicPr>
                        <a:picLocks noChangeAspect="1" noChangeArrowheads="1"/>
                      </p:cNvPicPr>
                      <p:nvPr/>
                    </p:nvPicPr>
                    <p:blipFill>
                      <a:blip r:embed="rId17"/>
                      <a:srcRect/>
                      <a:stretch>
                        <a:fillRect/>
                      </a:stretch>
                    </p:blipFill>
                    <p:spPr bwMode="auto">
                      <a:xfrm>
                        <a:off x="2667794" y="4983617"/>
                        <a:ext cx="2116138" cy="1321933"/>
                      </a:xfrm>
                      <a:prstGeom prst="rect">
                        <a:avLst/>
                      </a:prstGeom>
                      <a:noFill/>
                      <a:ln>
                        <a:noFill/>
                      </a:ln>
                      <a:effectLst/>
                    </p:spPr>
                  </p:pic>
                </p:oleObj>
              </mc:Fallback>
            </mc:AlternateContent>
          </a:graphicData>
        </a:graphic>
      </p:graphicFrame>
      <p:graphicFrame>
        <p:nvGraphicFramePr>
          <p:cNvPr id="14" name="Object 4"/>
          <p:cNvGraphicFramePr>
            <a:graphicFrameLocks noChangeAspect="1"/>
          </p:cNvGraphicFramePr>
          <p:nvPr/>
        </p:nvGraphicFramePr>
        <p:xfrm>
          <a:off x="5018088" y="5531644"/>
          <a:ext cx="360363" cy="265113"/>
        </p:xfrm>
        <a:graphic>
          <a:graphicData uri="http://schemas.openxmlformats.org/presentationml/2006/ole">
            <mc:AlternateContent xmlns:mc="http://schemas.openxmlformats.org/markup-compatibility/2006">
              <mc:Choice xmlns:v="urn:schemas-microsoft-com:vml" Requires="v">
                <p:oleObj spid="_x0000_s14461" name="Equation" r:id="rId18" imgW="190500" imgH="139700" progId="Equation.DSMT4">
                  <p:embed/>
                </p:oleObj>
              </mc:Choice>
              <mc:Fallback>
                <p:oleObj name="Equation" r:id="rId18" imgW="190500" imgH="139700" progId="Equation.DSMT4">
                  <p:embed/>
                  <p:pic>
                    <p:nvPicPr>
                      <p:cNvPr id="14" name="Object 4"/>
                      <p:cNvPicPr>
                        <a:picLocks noChangeAspect="1" noChangeArrowheads="1"/>
                      </p:cNvPicPr>
                      <p:nvPr/>
                    </p:nvPicPr>
                    <p:blipFill>
                      <a:blip r:embed="rId19"/>
                      <a:srcRect/>
                      <a:stretch>
                        <a:fillRect/>
                      </a:stretch>
                    </p:blipFill>
                    <p:spPr bwMode="auto">
                      <a:xfrm>
                        <a:off x="5018088" y="5531644"/>
                        <a:ext cx="360363" cy="265113"/>
                      </a:xfrm>
                      <a:prstGeom prst="rect">
                        <a:avLst/>
                      </a:prstGeom>
                      <a:noFill/>
                      <a:ln>
                        <a:noFill/>
                      </a:ln>
                      <a:effectLst/>
                    </p:spPr>
                  </p:pic>
                </p:oleObj>
              </mc:Fallback>
            </mc:AlternateContent>
          </a:graphicData>
        </a:graphic>
      </p:graphicFrame>
      <p:graphicFrame>
        <p:nvGraphicFramePr>
          <p:cNvPr id="15" name="Object 4"/>
          <p:cNvGraphicFramePr>
            <a:graphicFrameLocks noChangeAspect="1"/>
          </p:cNvGraphicFramePr>
          <p:nvPr/>
        </p:nvGraphicFramePr>
        <p:xfrm>
          <a:off x="5546725" y="4983617"/>
          <a:ext cx="2216150" cy="1322387"/>
        </p:xfrm>
        <a:graphic>
          <a:graphicData uri="http://schemas.openxmlformats.org/presentationml/2006/ole">
            <mc:AlternateContent xmlns:mc="http://schemas.openxmlformats.org/markup-compatibility/2006">
              <mc:Choice xmlns:v="urn:schemas-microsoft-com:vml" Requires="v">
                <p:oleObj spid="_x0000_s14462" name="Equation" r:id="rId20" imgW="1168400" imgH="698500" progId="Equation.DSMT4">
                  <p:embed/>
                </p:oleObj>
              </mc:Choice>
              <mc:Fallback>
                <p:oleObj name="Equation" r:id="rId20" imgW="1168400" imgH="698500" progId="Equation.DSMT4">
                  <p:embed/>
                  <p:pic>
                    <p:nvPicPr>
                      <p:cNvPr id="15" name="Object 4"/>
                      <p:cNvPicPr>
                        <a:picLocks noChangeAspect="1" noChangeArrowheads="1"/>
                      </p:cNvPicPr>
                      <p:nvPr/>
                    </p:nvPicPr>
                    <p:blipFill>
                      <a:blip r:embed="rId21"/>
                      <a:srcRect/>
                      <a:stretch>
                        <a:fillRect/>
                      </a:stretch>
                    </p:blipFill>
                    <p:spPr bwMode="auto">
                      <a:xfrm>
                        <a:off x="5546725" y="4983617"/>
                        <a:ext cx="2216150" cy="1322387"/>
                      </a:xfrm>
                      <a:prstGeom prst="rect">
                        <a:avLst/>
                      </a:prstGeom>
                      <a:noFill/>
                      <a:ln>
                        <a:noFill/>
                      </a:ln>
                      <a:effectLst/>
                    </p:spPr>
                  </p:pic>
                </p:oleObj>
              </mc:Fallback>
            </mc:AlternateContent>
          </a:graphicData>
        </a:graphic>
      </p:graphicFrame>
      <p:graphicFrame>
        <p:nvGraphicFramePr>
          <p:cNvPr id="16" name="Object 2"/>
          <p:cNvGraphicFramePr>
            <a:graphicFrameLocks noChangeAspect="1"/>
          </p:cNvGraphicFramePr>
          <p:nvPr/>
        </p:nvGraphicFramePr>
        <p:xfrm>
          <a:off x="7745413" y="5041900"/>
          <a:ext cx="1808162" cy="349250"/>
        </p:xfrm>
        <a:graphic>
          <a:graphicData uri="http://schemas.openxmlformats.org/presentationml/2006/ole">
            <mc:AlternateContent xmlns:mc="http://schemas.openxmlformats.org/markup-compatibility/2006">
              <mc:Choice xmlns:v="urn:schemas-microsoft-com:vml" Requires="v">
                <p:oleObj spid="_x0000_s14463" name="Equation" r:id="rId22" imgW="1054100" imgH="203200" progId="Equation.DSMT4">
                  <p:embed/>
                </p:oleObj>
              </mc:Choice>
              <mc:Fallback>
                <p:oleObj name="Equation" r:id="rId22" imgW="1054100" imgH="203200" progId="Equation.DSMT4">
                  <p:embed/>
                  <p:pic>
                    <p:nvPicPr>
                      <p:cNvPr id="16" name="Object 2"/>
                      <p:cNvPicPr>
                        <a:picLocks noChangeAspect="1" noChangeArrowheads="1"/>
                      </p:cNvPicPr>
                      <p:nvPr/>
                    </p:nvPicPr>
                    <p:blipFill>
                      <a:blip r:embed="rId23"/>
                      <a:srcRect/>
                      <a:stretch>
                        <a:fillRect/>
                      </a:stretch>
                    </p:blipFill>
                    <p:spPr bwMode="auto">
                      <a:xfrm>
                        <a:off x="7745413" y="5041900"/>
                        <a:ext cx="1808162" cy="349250"/>
                      </a:xfrm>
                      <a:prstGeom prst="rect">
                        <a:avLst/>
                      </a:prstGeom>
                      <a:noFill/>
                      <a:ln>
                        <a:noFill/>
                      </a:ln>
                      <a:effectLst/>
                    </p:spPr>
                  </p:pic>
                </p:oleObj>
              </mc:Fallback>
            </mc:AlternateContent>
          </a:graphicData>
        </a:graphic>
      </p:graphicFrame>
      <p:graphicFrame>
        <p:nvGraphicFramePr>
          <p:cNvPr id="17" name="Object 2"/>
          <p:cNvGraphicFramePr>
            <a:graphicFrameLocks noChangeAspect="1"/>
          </p:cNvGraphicFramePr>
          <p:nvPr/>
        </p:nvGraphicFramePr>
        <p:xfrm>
          <a:off x="7742239" y="5473700"/>
          <a:ext cx="1851025" cy="349250"/>
        </p:xfrm>
        <a:graphic>
          <a:graphicData uri="http://schemas.openxmlformats.org/presentationml/2006/ole">
            <mc:AlternateContent xmlns:mc="http://schemas.openxmlformats.org/markup-compatibility/2006">
              <mc:Choice xmlns:v="urn:schemas-microsoft-com:vml" Requires="v">
                <p:oleObj spid="_x0000_s14464" name="Equation" r:id="rId24" imgW="1079500" imgH="203200" progId="Equation.DSMT4">
                  <p:embed/>
                </p:oleObj>
              </mc:Choice>
              <mc:Fallback>
                <p:oleObj name="Equation" r:id="rId24" imgW="1079500" imgH="203200" progId="Equation.DSMT4">
                  <p:embed/>
                  <p:pic>
                    <p:nvPicPr>
                      <p:cNvPr id="17" name="Object 2"/>
                      <p:cNvPicPr>
                        <a:picLocks noChangeAspect="1" noChangeArrowheads="1"/>
                      </p:cNvPicPr>
                      <p:nvPr/>
                    </p:nvPicPr>
                    <p:blipFill>
                      <a:blip r:embed="rId25"/>
                      <a:srcRect/>
                      <a:stretch>
                        <a:fillRect/>
                      </a:stretch>
                    </p:blipFill>
                    <p:spPr bwMode="auto">
                      <a:xfrm>
                        <a:off x="7742239" y="5473700"/>
                        <a:ext cx="1851025" cy="349250"/>
                      </a:xfrm>
                      <a:prstGeom prst="rect">
                        <a:avLst/>
                      </a:prstGeom>
                      <a:noFill/>
                      <a:ln>
                        <a:noFill/>
                      </a:ln>
                      <a:effectLst/>
                    </p:spPr>
                  </p:pic>
                </p:oleObj>
              </mc:Fallback>
            </mc:AlternateContent>
          </a:graphicData>
        </a:graphic>
      </p:graphicFrame>
      <p:graphicFrame>
        <p:nvGraphicFramePr>
          <p:cNvPr id="18" name="Object 2"/>
          <p:cNvGraphicFramePr>
            <a:graphicFrameLocks noChangeAspect="1"/>
          </p:cNvGraphicFramePr>
          <p:nvPr/>
        </p:nvGraphicFramePr>
        <p:xfrm>
          <a:off x="7761288" y="5905500"/>
          <a:ext cx="1676400" cy="349250"/>
        </p:xfrm>
        <a:graphic>
          <a:graphicData uri="http://schemas.openxmlformats.org/presentationml/2006/ole">
            <mc:AlternateContent xmlns:mc="http://schemas.openxmlformats.org/markup-compatibility/2006">
              <mc:Choice xmlns:v="urn:schemas-microsoft-com:vml" Requires="v">
                <p:oleObj spid="_x0000_s14465" name="Equation" r:id="rId26" imgW="977900" imgH="203200" progId="Equation.DSMT4">
                  <p:embed/>
                </p:oleObj>
              </mc:Choice>
              <mc:Fallback>
                <p:oleObj name="Equation" r:id="rId26" imgW="977900" imgH="203200" progId="Equation.DSMT4">
                  <p:embed/>
                  <p:pic>
                    <p:nvPicPr>
                      <p:cNvPr id="18" name="Object 2"/>
                      <p:cNvPicPr>
                        <a:picLocks noChangeAspect="1" noChangeArrowheads="1"/>
                      </p:cNvPicPr>
                      <p:nvPr/>
                    </p:nvPicPr>
                    <p:blipFill>
                      <a:blip r:embed="rId27"/>
                      <a:srcRect/>
                      <a:stretch>
                        <a:fillRect/>
                      </a:stretch>
                    </p:blipFill>
                    <p:spPr bwMode="auto">
                      <a:xfrm>
                        <a:off x="7761288" y="5905500"/>
                        <a:ext cx="1676400" cy="349250"/>
                      </a:xfrm>
                      <a:prstGeom prst="rect">
                        <a:avLst/>
                      </a:prstGeom>
                      <a:noFill/>
                      <a:ln>
                        <a:noFill/>
                      </a:ln>
                      <a:effectLst/>
                    </p:spPr>
                  </p:pic>
                </p:oleObj>
              </mc:Fallback>
            </mc:AlternateContent>
          </a:graphicData>
        </a:graphic>
      </p:graphicFrame>
      <p:graphicFrame>
        <p:nvGraphicFramePr>
          <p:cNvPr id="19" name="Object 4"/>
          <p:cNvGraphicFramePr>
            <a:graphicFrameLocks noChangeAspect="1"/>
          </p:cNvGraphicFramePr>
          <p:nvPr/>
        </p:nvGraphicFramePr>
        <p:xfrm>
          <a:off x="5530851" y="1493839"/>
          <a:ext cx="360363" cy="265113"/>
        </p:xfrm>
        <a:graphic>
          <a:graphicData uri="http://schemas.openxmlformats.org/presentationml/2006/ole">
            <mc:AlternateContent xmlns:mc="http://schemas.openxmlformats.org/markup-compatibility/2006">
              <mc:Choice xmlns:v="urn:schemas-microsoft-com:vml" Requires="v">
                <p:oleObj spid="_x0000_s14466" name="Equation" r:id="rId28" imgW="190500" imgH="139700" progId="Equation.DSMT4">
                  <p:embed/>
                </p:oleObj>
              </mc:Choice>
              <mc:Fallback>
                <p:oleObj name="Equation" r:id="rId28" imgW="190500" imgH="139700" progId="Equation.DSMT4">
                  <p:embed/>
                  <p:pic>
                    <p:nvPicPr>
                      <p:cNvPr id="19" name="Object 4"/>
                      <p:cNvPicPr>
                        <a:picLocks noChangeAspect="1" noChangeArrowheads="1"/>
                      </p:cNvPicPr>
                      <p:nvPr/>
                    </p:nvPicPr>
                    <p:blipFill>
                      <a:blip r:embed="rId19"/>
                      <a:srcRect/>
                      <a:stretch>
                        <a:fillRect/>
                      </a:stretch>
                    </p:blipFill>
                    <p:spPr bwMode="auto">
                      <a:xfrm>
                        <a:off x="5530851" y="1493839"/>
                        <a:ext cx="360363" cy="265113"/>
                      </a:xfrm>
                      <a:prstGeom prst="rect">
                        <a:avLst/>
                      </a:prstGeom>
                      <a:noFill/>
                      <a:ln>
                        <a:noFill/>
                      </a:ln>
                      <a:effectLst/>
                    </p:spPr>
                  </p:pic>
                </p:oleObj>
              </mc:Fallback>
            </mc:AlternateContent>
          </a:graphicData>
        </a:graphic>
      </p:graphicFrame>
      <p:sp>
        <p:nvSpPr>
          <p:cNvPr id="20" name="TextBox 19"/>
          <p:cNvSpPr txBox="1"/>
          <p:nvPr/>
        </p:nvSpPr>
        <p:spPr>
          <a:xfrm>
            <a:off x="1753610" y="2217738"/>
            <a:ext cx="8685791" cy="400110"/>
          </a:xfrm>
          <a:prstGeom prst="rect">
            <a:avLst/>
          </a:prstGeom>
          <a:noFill/>
        </p:spPr>
        <p:txBody>
          <a:bodyPr wrap="square" rtlCol="0">
            <a:spAutoFit/>
          </a:bodyPr>
          <a:lstStyle/>
          <a:p>
            <a:r>
              <a:rPr lang="en-US" sz="2000" dirty="0">
                <a:solidFill>
                  <a:srgbClr val="FF0000"/>
                </a:solidFill>
                <a:latin typeface="Apple Chancery"/>
                <a:cs typeface="Apple Chancery"/>
              </a:rPr>
              <a:t>Using your calculator:</a:t>
            </a:r>
            <a:endParaRPr lang="en-US" sz="2000" dirty="0">
              <a:solidFill>
                <a:srgbClr val="000000"/>
              </a:solidFill>
              <a:latin typeface="Times New Roman"/>
              <a:cs typeface="Times New Roman"/>
            </a:endParaRPr>
          </a:p>
        </p:txBody>
      </p:sp>
    </p:spTree>
    <p:extLst>
      <p:ext uri="{BB962C8B-B14F-4D97-AF65-F5344CB8AC3E}">
        <p14:creationId xmlns:p14="http://schemas.microsoft.com/office/powerpoint/2010/main" val="370568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dissolv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dissolv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dissolv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 name="TextBox 136"/>
          <p:cNvSpPr txBox="1"/>
          <p:nvPr/>
        </p:nvSpPr>
        <p:spPr>
          <a:xfrm>
            <a:off x="2035340" y="3846989"/>
            <a:ext cx="8442160" cy="1015663"/>
          </a:xfrm>
          <a:prstGeom prst="rect">
            <a:avLst/>
          </a:prstGeom>
          <a:noFill/>
        </p:spPr>
        <p:txBody>
          <a:bodyPr wrap="square" rtlCol="0">
            <a:spAutoFit/>
          </a:bodyPr>
          <a:lstStyle/>
          <a:p>
            <a:r>
              <a:rPr lang="en-US" sz="2000" dirty="0">
                <a:latin typeface="Times New Roman"/>
                <a:cs typeface="Times New Roman"/>
              </a:rPr>
              <a:t>                                                                                               how much current must go through     ?  Must be           .  So why not just call it that (instead of    )?  Doing so </a:t>
            </a:r>
            <a:r>
              <a:rPr lang="en-US" sz="2000" i="1" dirty="0">
                <a:solidFill>
                  <a:srgbClr val="0000FF"/>
                </a:solidFill>
                <a:latin typeface="Times New Roman"/>
                <a:cs typeface="Times New Roman"/>
              </a:rPr>
              <a:t>eliminates one unknown</a:t>
            </a:r>
            <a:r>
              <a:rPr lang="en-US" sz="2000" dirty="0">
                <a:latin typeface="Times New Roman"/>
                <a:cs typeface="Times New Roman"/>
              </a:rPr>
              <a:t>, which makes the solving a lot easier.  </a:t>
            </a:r>
            <a:endParaRPr lang="en-US" sz="2000" dirty="0">
              <a:solidFill>
                <a:srgbClr val="0000FF"/>
              </a:solidFill>
              <a:latin typeface="Times New Roman"/>
              <a:cs typeface="Times New Roman"/>
            </a:endParaRPr>
          </a:p>
        </p:txBody>
      </p:sp>
      <p:sp>
        <p:nvSpPr>
          <p:cNvPr id="81" name="TextBox 80"/>
          <p:cNvSpPr txBox="1"/>
          <p:nvPr/>
        </p:nvSpPr>
        <p:spPr>
          <a:xfrm>
            <a:off x="2037869" y="3849933"/>
            <a:ext cx="6208818" cy="400110"/>
          </a:xfrm>
          <a:prstGeom prst="rect">
            <a:avLst/>
          </a:prstGeom>
          <a:noFill/>
        </p:spPr>
        <p:txBody>
          <a:bodyPr wrap="square" rtlCol="0">
            <a:spAutoFit/>
          </a:bodyPr>
          <a:lstStyle/>
          <a:p>
            <a:r>
              <a:rPr lang="en-US" sz="2000" dirty="0">
                <a:latin typeface="Times New Roman"/>
                <a:cs typeface="Times New Roman"/>
              </a:rPr>
              <a:t>              and current     goes out of </a:t>
            </a:r>
            <a:r>
              <a:rPr lang="en-US" sz="2000" dirty="0">
                <a:solidFill>
                  <a:srgbClr val="0000FF"/>
                </a:solidFill>
                <a:latin typeface="Times New Roman"/>
                <a:cs typeface="Times New Roman"/>
              </a:rPr>
              <a:t>node A </a:t>
            </a:r>
            <a:r>
              <a:rPr lang="en-US" sz="2000" dirty="0">
                <a:latin typeface="Times New Roman"/>
                <a:cs typeface="Times New Roman"/>
              </a:rPr>
              <a:t>and through      , </a:t>
            </a:r>
            <a:endParaRPr lang="en-US" sz="2000" dirty="0">
              <a:solidFill>
                <a:srgbClr val="0000FF"/>
              </a:solidFill>
              <a:latin typeface="Times New Roman"/>
              <a:cs typeface="Times New Roman"/>
            </a:endParaRPr>
          </a:p>
        </p:txBody>
      </p:sp>
      <p:sp>
        <p:nvSpPr>
          <p:cNvPr id="137250" name="Rectangle 42"/>
          <p:cNvSpPr>
            <a:spLocks noChangeArrowheads="1"/>
          </p:cNvSpPr>
          <p:nvPr/>
        </p:nvSpPr>
        <p:spPr bwMode="auto">
          <a:xfrm>
            <a:off x="152400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10243663" y="6472239"/>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15.)</a:t>
            </a:r>
          </a:p>
        </p:txBody>
      </p:sp>
      <p:graphicFrame>
        <p:nvGraphicFramePr>
          <p:cNvPr id="138" name="Object 2"/>
          <p:cNvGraphicFramePr>
            <a:graphicFrameLocks noChangeAspect="1"/>
          </p:cNvGraphicFramePr>
          <p:nvPr/>
        </p:nvGraphicFramePr>
        <p:xfrm>
          <a:off x="6755239" y="2685482"/>
          <a:ext cx="196850" cy="241300"/>
        </p:xfrm>
        <a:graphic>
          <a:graphicData uri="http://schemas.openxmlformats.org/presentationml/2006/ole">
            <mc:AlternateContent xmlns:mc="http://schemas.openxmlformats.org/markup-compatibility/2006">
              <mc:Choice xmlns:v="urn:schemas-microsoft-com:vml" Requires="v">
                <p:oleObj spid="_x0000_s15505" name="Equation" r:id="rId4" imgW="114300" imgH="139700" progId="Equation.DSMT4">
                  <p:embed/>
                </p:oleObj>
              </mc:Choice>
              <mc:Fallback>
                <p:oleObj name="Equation" r:id="rId4" imgW="114300" imgH="139700" progId="Equation.DSMT4">
                  <p:embed/>
                  <p:pic>
                    <p:nvPicPr>
                      <p:cNvPr id="138" name="Object 2"/>
                      <p:cNvPicPr>
                        <a:picLocks noChangeAspect="1" noChangeArrowheads="1"/>
                      </p:cNvPicPr>
                      <p:nvPr/>
                    </p:nvPicPr>
                    <p:blipFill>
                      <a:blip r:embed="rId5"/>
                      <a:srcRect/>
                      <a:stretch>
                        <a:fillRect/>
                      </a:stretch>
                    </p:blipFill>
                    <p:spPr bwMode="auto">
                      <a:xfrm>
                        <a:off x="6755239" y="2685482"/>
                        <a:ext cx="196850" cy="241300"/>
                      </a:xfrm>
                      <a:prstGeom prst="rect">
                        <a:avLst/>
                      </a:prstGeom>
                      <a:noFill/>
                      <a:ln>
                        <a:noFill/>
                      </a:ln>
                      <a:effectLst/>
                    </p:spPr>
                  </p:pic>
                </p:oleObj>
              </mc:Fallback>
            </mc:AlternateContent>
          </a:graphicData>
        </a:graphic>
      </p:graphicFrame>
      <p:sp>
        <p:nvSpPr>
          <p:cNvPr id="4" name="TextBox 3"/>
          <p:cNvSpPr txBox="1"/>
          <p:nvPr/>
        </p:nvSpPr>
        <p:spPr>
          <a:xfrm>
            <a:off x="1838587" y="420180"/>
            <a:ext cx="4828913" cy="1754327"/>
          </a:xfrm>
          <a:prstGeom prst="rect">
            <a:avLst/>
          </a:prstGeom>
          <a:noFill/>
        </p:spPr>
        <p:txBody>
          <a:bodyPr wrap="square" rtlCol="0">
            <a:spAutoFit/>
          </a:bodyPr>
          <a:lstStyle/>
          <a:p>
            <a:r>
              <a:rPr lang="en-US" sz="2800" dirty="0">
                <a:solidFill>
                  <a:srgbClr val="FF0000"/>
                </a:solidFill>
                <a:latin typeface="Apple Chancery"/>
                <a:cs typeface="Apple Chancery"/>
              </a:rPr>
              <a:t>Example 9: Example 8 </a:t>
            </a:r>
            <a:r>
              <a:rPr lang="en-US" sz="2000" dirty="0">
                <a:latin typeface="Times New Roman"/>
                <a:cs typeface="Times New Roman"/>
              </a:rPr>
              <a:t>using a clever shortcut.  Again the power supply is ideal with an </a:t>
            </a:r>
            <a:r>
              <a:rPr lang="en-US" sz="2000" dirty="0">
                <a:solidFill>
                  <a:srgbClr val="0000FF"/>
                </a:solidFill>
                <a:latin typeface="Times New Roman"/>
                <a:cs typeface="Times New Roman"/>
              </a:rPr>
              <a:t>EMF </a:t>
            </a:r>
            <a:r>
              <a:rPr lang="en-US" sz="2000" dirty="0">
                <a:latin typeface="Times New Roman"/>
                <a:cs typeface="Times New Roman"/>
              </a:rPr>
              <a:t>of</a:t>
            </a:r>
            <a:r>
              <a:rPr lang="en-US" sz="2000" dirty="0">
                <a:solidFill>
                  <a:srgbClr val="0000FF"/>
                </a:solidFill>
                <a:latin typeface="Times New Roman"/>
                <a:cs typeface="Times New Roman"/>
              </a:rPr>
              <a:t> </a:t>
            </a:r>
            <a:r>
              <a:rPr lang="en-US" sz="2000" dirty="0">
                <a:solidFill>
                  <a:srgbClr val="FF0000"/>
                </a:solidFill>
                <a:latin typeface="Times New Roman"/>
                <a:cs typeface="Times New Roman"/>
              </a:rPr>
              <a:t>10 volts</a:t>
            </a:r>
            <a:r>
              <a:rPr lang="en-US" sz="2000" dirty="0">
                <a:latin typeface="Times New Roman"/>
                <a:cs typeface="Times New Roman"/>
              </a:rPr>
              <a:t>, and assume the </a:t>
            </a:r>
            <a:r>
              <a:rPr lang="en-US" sz="2000" dirty="0">
                <a:solidFill>
                  <a:srgbClr val="0000FF"/>
                </a:solidFill>
                <a:latin typeface="Times New Roman"/>
                <a:cs typeface="Times New Roman"/>
              </a:rPr>
              <a:t>resistor values </a:t>
            </a:r>
            <a:r>
              <a:rPr lang="en-US" sz="2000" dirty="0">
                <a:latin typeface="Times New Roman"/>
                <a:cs typeface="Times New Roman"/>
              </a:rPr>
              <a:t>are the </a:t>
            </a:r>
            <a:r>
              <a:rPr lang="en-US" sz="2000" dirty="0">
                <a:solidFill>
                  <a:srgbClr val="0000FF"/>
                </a:solidFill>
                <a:latin typeface="Times New Roman"/>
                <a:cs typeface="Times New Roman"/>
              </a:rPr>
              <a:t>same as their subscripts</a:t>
            </a:r>
            <a:r>
              <a:rPr lang="en-US" sz="2000" dirty="0">
                <a:latin typeface="Times New Roman"/>
                <a:cs typeface="Times New Roman"/>
              </a:rPr>
              <a:t>.  </a:t>
            </a:r>
            <a:endParaRPr lang="en-US" sz="2800" dirty="0">
              <a:solidFill>
                <a:srgbClr val="FF0000"/>
              </a:solidFill>
              <a:latin typeface="Apple Chancery"/>
              <a:cs typeface="Apple Chancery"/>
            </a:endParaRPr>
          </a:p>
        </p:txBody>
      </p:sp>
      <p:graphicFrame>
        <p:nvGraphicFramePr>
          <p:cNvPr id="77" name="Object 2"/>
          <p:cNvGraphicFramePr>
            <a:graphicFrameLocks noChangeAspect="1"/>
          </p:cNvGraphicFramePr>
          <p:nvPr/>
        </p:nvGraphicFramePr>
        <p:xfrm>
          <a:off x="7630778" y="1369816"/>
          <a:ext cx="327025" cy="349250"/>
        </p:xfrm>
        <a:graphic>
          <a:graphicData uri="http://schemas.openxmlformats.org/presentationml/2006/ole">
            <mc:AlternateContent xmlns:mc="http://schemas.openxmlformats.org/markup-compatibility/2006">
              <mc:Choice xmlns:v="urn:schemas-microsoft-com:vml" Requires="v">
                <p:oleObj spid="_x0000_s15506" name="Equation" r:id="rId6" imgW="190500" imgH="203200" progId="Equation.DSMT4">
                  <p:embed/>
                </p:oleObj>
              </mc:Choice>
              <mc:Fallback>
                <p:oleObj name="Equation" r:id="rId6" imgW="190500" imgH="203200" progId="Equation.DSMT4">
                  <p:embed/>
                  <p:pic>
                    <p:nvPicPr>
                      <p:cNvPr id="77" name="Object 2"/>
                      <p:cNvPicPr>
                        <a:picLocks noChangeAspect="1" noChangeArrowheads="1"/>
                      </p:cNvPicPr>
                      <p:nvPr/>
                    </p:nvPicPr>
                    <p:blipFill>
                      <a:blip r:embed="rId7"/>
                      <a:srcRect/>
                      <a:stretch>
                        <a:fillRect/>
                      </a:stretch>
                    </p:blipFill>
                    <p:spPr bwMode="auto">
                      <a:xfrm>
                        <a:off x="7630778" y="1369816"/>
                        <a:ext cx="327025" cy="349250"/>
                      </a:xfrm>
                      <a:prstGeom prst="rect">
                        <a:avLst/>
                      </a:prstGeom>
                      <a:noFill/>
                      <a:ln>
                        <a:noFill/>
                      </a:ln>
                      <a:effectLst/>
                    </p:spPr>
                  </p:pic>
                </p:oleObj>
              </mc:Fallback>
            </mc:AlternateContent>
          </a:graphicData>
        </a:graphic>
      </p:graphicFrame>
      <p:grpSp>
        <p:nvGrpSpPr>
          <p:cNvPr id="88" name="Group 40"/>
          <p:cNvGrpSpPr>
            <a:grpSpLocks/>
          </p:cNvGrpSpPr>
          <p:nvPr/>
        </p:nvGrpSpPr>
        <p:grpSpPr bwMode="auto">
          <a:xfrm>
            <a:off x="7579170" y="1719066"/>
            <a:ext cx="478466" cy="299762"/>
            <a:chOff x="4320" y="1536"/>
            <a:chExt cx="384" cy="240"/>
          </a:xfrm>
        </p:grpSpPr>
        <p:sp>
          <p:nvSpPr>
            <p:cNvPr id="126"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7"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8"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9"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0"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89" name="Line 41"/>
          <p:cNvSpPr>
            <a:spLocks noChangeShapeType="1"/>
          </p:cNvSpPr>
          <p:nvPr/>
        </p:nvSpPr>
        <p:spPr bwMode="auto">
          <a:xfrm>
            <a:off x="7100704" y="1898731"/>
            <a:ext cx="47846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0" name="Line 42"/>
          <p:cNvSpPr>
            <a:spLocks noChangeShapeType="1"/>
          </p:cNvSpPr>
          <p:nvPr/>
        </p:nvSpPr>
        <p:spPr bwMode="auto">
          <a:xfrm>
            <a:off x="8057636" y="1839163"/>
            <a:ext cx="112794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1" name="Line 43"/>
          <p:cNvSpPr>
            <a:spLocks noChangeShapeType="1"/>
          </p:cNvSpPr>
          <p:nvPr/>
        </p:nvSpPr>
        <p:spPr bwMode="auto">
          <a:xfrm>
            <a:off x="8655237" y="1839163"/>
            <a:ext cx="0" cy="53803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2" name="Line 44"/>
          <p:cNvSpPr>
            <a:spLocks noChangeShapeType="1"/>
          </p:cNvSpPr>
          <p:nvPr/>
        </p:nvSpPr>
        <p:spPr bwMode="auto">
          <a:xfrm>
            <a:off x="8714805" y="2854702"/>
            <a:ext cx="0" cy="65813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3" name="Line 48"/>
          <p:cNvSpPr>
            <a:spLocks noChangeShapeType="1"/>
          </p:cNvSpPr>
          <p:nvPr/>
        </p:nvSpPr>
        <p:spPr bwMode="auto">
          <a:xfrm>
            <a:off x="10107927" y="1793047"/>
            <a:ext cx="0" cy="59952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94" name="Group 49"/>
          <p:cNvGrpSpPr>
            <a:grpSpLocks/>
          </p:cNvGrpSpPr>
          <p:nvPr/>
        </p:nvGrpSpPr>
        <p:grpSpPr bwMode="auto">
          <a:xfrm rot="5457964">
            <a:off x="8446269" y="2467029"/>
            <a:ext cx="477504" cy="297840"/>
            <a:chOff x="4320" y="1536"/>
            <a:chExt cx="384" cy="240"/>
          </a:xfrm>
        </p:grpSpPr>
        <p:sp>
          <p:nvSpPr>
            <p:cNvPr id="121" name="Line 50"/>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2" name="Line 51"/>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3" name="Line 52"/>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4" name="Line 53"/>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5" name="Line 54"/>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95" name="Line 74"/>
          <p:cNvSpPr>
            <a:spLocks noChangeShapeType="1"/>
          </p:cNvSpPr>
          <p:nvPr/>
        </p:nvSpPr>
        <p:spPr bwMode="auto">
          <a:xfrm>
            <a:off x="10148280" y="2853741"/>
            <a:ext cx="0" cy="65909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96" name="Group 87"/>
          <p:cNvGrpSpPr>
            <a:grpSpLocks/>
          </p:cNvGrpSpPr>
          <p:nvPr/>
        </p:nvGrpSpPr>
        <p:grpSpPr bwMode="auto">
          <a:xfrm rot="5457964">
            <a:off x="9879744" y="2465108"/>
            <a:ext cx="478466" cy="298801"/>
            <a:chOff x="4320" y="1536"/>
            <a:chExt cx="384" cy="240"/>
          </a:xfrm>
        </p:grpSpPr>
        <p:sp>
          <p:nvSpPr>
            <p:cNvPr id="116" name="Line 88"/>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7" name="Line 89"/>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8" name="Line 90"/>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9" name="Line 91"/>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0" name="Line 92"/>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97" name="Line 93"/>
          <p:cNvSpPr>
            <a:spLocks noChangeShapeType="1"/>
          </p:cNvSpPr>
          <p:nvPr/>
        </p:nvSpPr>
        <p:spPr bwMode="auto">
          <a:xfrm flipH="1">
            <a:off x="7100704" y="3512831"/>
            <a:ext cx="304757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8" name="Line 101"/>
          <p:cNvSpPr>
            <a:spLocks noChangeShapeType="1"/>
          </p:cNvSpPr>
          <p:nvPr/>
        </p:nvSpPr>
        <p:spPr bwMode="auto">
          <a:xfrm>
            <a:off x="7100704" y="1898731"/>
            <a:ext cx="0" cy="717698"/>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9" name="Line 102"/>
          <p:cNvSpPr>
            <a:spLocks noChangeShapeType="1"/>
          </p:cNvSpPr>
          <p:nvPr/>
        </p:nvSpPr>
        <p:spPr bwMode="auto">
          <a:xfrm>
            <a:off x="6802864" y="2616429"/>
            <a:ext cx="59760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0" name="Line 103"/>
          <p:cNvSpPr>
            <a:spLocks noChangeShapeType="1"/>
          </p:cNvSpPr>
          <p:nvPr/>
        </p:nvSpPr>
        <p:spPr bwMode="auto">
          <a:xfrm>
            <a:off x="7041136" y="2735565"/>
            <a:ext cx="11913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1" name="Line 104"/>
          <p:cNvSpPr>
            <a:spLocks noChangeShapeType="1"/>
          </p:cNvSpPr>
          <p:nvPr/>
        </p:nvSpPr>
        <p:spPr bwMode="auto">
          <a:xfrm>
            <a:off x="7100704" y="2735566"/>
            <a:ext cx="0" cy="777267"/>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02" name="Group 108"/>
          <p:cNvGrpSpPr>
            <a:grpSpLocks/>
          </p:cNvGrpSpPr>
          <p:nvPr/>
        </p:nvGrpSpPr>
        <p:grpSpPr bwMode="auto">
          <a:xfrm>
            <a:off x="9185584" y="1654694"/>
            <a:ext cx="478466" cy="299762"/>
            <a:chOff x="4320" y="1536"/>
            <a:chExt cx="384" cy="240"/>
          </a:xfrm>
        </p:grpSpPr>
        <p:sp>
          <p:nvSpPr>
            <p:cNvPr id="111"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2"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3"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4"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5"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03" name="Line 114"/>
          <p:cNvSpPr>
            <a:spLocks noChangeShapeType="1"/>
          </p:cNvSpPr>
          <p:nvPr/>
        </p:nvSpPr>
        <p:spPr bwMode="auto">
          <a:xfrm>
            <a:off x="9646756" y="1793046"/>
            <a:ext cx="46117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131" name="Object 2"/>
          <p:cNvGraphicFramePr>
            <a:graphicFrameLocks noChangeAspect="1"/>
          </p:cNvGraphicFramePr>
          <p:nvPr/>
        </p:nvGraphicFramePr>
        <p:xfrm>
          <a:off x="8848555" y="2432589"/>
          <a:ext cx="349250" cy="349250"/>
        </p:xfrm>
        <a:graphic>
          <a:graphicData uri="http://schemas.openxmlformats.org/presentationml/2006/ole">
            <mc:AlternateContent xmlns:mc="http://schemas.openxmlformats.org/markup-compatibility/2006">
              <mc:Choice xmlns:v="urn:schemas-microsoft-com:vml" Requires="v">
                <p:oleObj spid="_x0000_s15507" name="Equation" r:id="rId8" imgW="203200" imgH="203200" progId="Equation.DSMT4">
                  <p:embed/>
                </p:oleObj>
              </mc:Choice>
              <mc:Fallback>
                <p:oleObj name="Equation" r:id="rId8" imgW="203200" imgH="203200" progId="Equation.DSMT4">
                  <p:embed/>
                  <p:pic>
                    <p:nvPicPr>
                      <p:cNvPr id="131" name="Object 2"/>
                      <p:cNvPicPr>
                        <a:picLocks noChangeAspect="1" noChangeArrowheads="1"/>
                      </p:cNvPicPr>
                      <p:nvPr/>
                    </p:nvPicPr>
                    <p:blipFill>
                      <a:blip r:embed="rId9"/>
                      <a:srcRect/>
                      <a:stretch>
                        <a:fillRect/>
                      </a:stretch>
                    </p:blipFill>
                    <p:spPr bwMode="auto">
                      <a:xfrm>
                        <a:off x="8848555" y="2432589"/>
                        <a:ext cx="349250" cy="349250"/>
                      </a:xfrm>
                      <a:prstGeom prst="rect">
                        <a:avLst/>
                      </a:prstGeom>
                      <a:noFill/>
                      <a:ln>
                        <a:noFill/>
                      </a:ln>
                      <a:effectLst/>
                    </p:spPr>
                  </p:pic>
                </p:oleObj>
              </mc:Fallback>
            </mc:AlternateContent>
          </a:graphicData>
        </a:graphic>
      </p:graphicFrame>
      <p:graphicFrame>
        <p:nvGraphicFramePr>
          <p:cNvPr id="132" name="Object 2"/>
          <p:cNvGraphicFramePr>
            <a:graphicFrameLocks noChangeAspect="1"/>
          </p:cNvGraphicFramePr>
          <p:nvPr/>
        </p:nvGraphicFramePr>
        <p:xfrm>
          <a:off x="9297506" y="1369816"/>
          <a:ext cx="349250" cy="349250"/>
        </p:xfrm>
        <a:graphic>
          <a:graphicData uri="http://schemas.openxmlformats.org/presentationml/2006/ole">
            <mc:AlternateContent xmlns:mc="http://schemas.openxmlformats.org/markup-compatibility/2006">
              <mc:Choice xmlns:v="urn:schemas-microsoft-com:vml" Requires="v">
                <p:oleObj spid="_x0000_s15508" name="Equation" r:id="rId10" imgW="203200" imgH="203200" progId="Equation.DSMT4">
                  <p:embed/>
                </p:oleObj>
              </mc:Choice>
              <mc:Fallback>
                <p:oleObj name="Equation" r:id="rId10" imgW="203200" imgH="203200" progId="Equation.DSMT4">
                  <p:embed/>
                  <p:pic>
                    <p:nvPicPr>
                      <p:cNvPr id="132" name="Object 2"/>
                      <p:cNvPicPr>
                        <a:picLocks noChangeAspect="1" noChangeArrowheads="1"/>
                      </p:cNvPicPr>
                      <p:nvPr/>
                    </p:nvPicPr>
                    <p:blipFill>
                      <a:blip r:embed="rId11"/>
                      <a:srcRect/>
                      <a:stretch>
                        <a:fillRect/>
                      </a:stretch>
                    </p:blipFill>
                    <p:spPr bwMode="auto">
                      <a:xfrm>
                        <a:off x="9297506" y="1369816"/>
                        <a:ext cx="349250" cy="349250"/>
                      </a:xfrm>
                      <a:prstGeom prst="rect">
                        <a:avLst/>
                      </a:prstGeom>
                      <a:noFill/>
                      <a:ln>
                        <a:noFill/>
                      </a:ln>
                      <a:effectLst/>
                    </p:spPr>
                  </p:pic>
                </p:oleObj>
              </mc:Fallback>
            </mc:AlternateContent>
          </a:graphicData>
        </a:graphic>
      </p:graphicFrame>
      <p:graphicFrame>
        <p:nvGraphicFramePr>
          <p:cNvPr id="133" name="Object 2"/>
          <p:cNvGraphicFramePr>
            <a:graphicFrameLocks noChangeAspect="1"/>
          </p:cNvGraphicFramePr>
          <p:nvPr/>
        </p:nvGraphicFramePr>
        <p:xfrm>
          <a:off x="10236017" y="2456882"/>
          <a:ext cx="371475" cy="349250"/>
        </p:xfrm>
        <a:graphic>
          <a:graphicData uri="http://schemas.openxmlformats.org/presentationml/2006/ole">
            <mc:AlternateContent xmlns:mc="http://schemas.openxmlformats.org/markup-compatibility/2006">
              <mc:Choice xmlns:v="urn:schemas-microsoft-com:vml" Requires="v">
                <p:oleObj spid="_x0000_s15509" name="Equation" r:id="rId12" imgW="215900" imgH="203200" progId="Equation.DSMT4">
                  <p:embed/>
                </p:oleObj>
              </mc:Choice>
              <mc:Fallback>
                <p:oleObj name="Equation" r:id="rId12" imgW="215900" imgH="203200" progId="Equation.DSMT4">
                  <p:embed/>
                  <p:pic>
                    <p:nvPicPr>
                      <p:cNvPr id="133" name="Object 2"/>
                      <p:cNvPicPr>
                        <a:picLocks noChangeAspect="1" noChangeArrowheads="1"/>
                      </p:cNvPicPr>
                      <p:nvPr/>
                    </p:nvPicPr>
                    <p:blipFill>
                      <a:blip r:embed="rId13"/>
                      <a:srcRect/>
                      <a:stretch>
                        <a:fillRect/>
                      </a:stretch>
                    </p:blipFill>
                    <p:spPr bwMode="auto">
                      <a:xfrm>
                        <a:off x="10236017" y="2456882"/>
                        <a:ext cx="371475" cy="349250"/>
                      </a:xfrm>
                      <a:prstGeom prst="rect">
                        <a:avLst/>
                      </a:prstGeom>
                      <a:noFill/>
                      <a:ln>
                        <a:noFill/>
                      </a:ln>
                      <a:effectLst/>
                    </p:spPr>
                  </p:pic>
                </p:oleObj>
              </mc:Fallback>
            </mc:AlternateContent>
          </a:graphicData>
        </a:graphic>
      </p:graphicFrame>
      <p:sp>
        <p:nvSpPr>
          <p:cNvPr id="56" name="TextBox 55"/>
          <p:cNvSpPr txBox="1"/>
          <p:nvPr/>
        </p:nvSpPr>
        <p:spPr>
          <a:xfrm>
            <a:off x="2161639" y="2690855"/>
            <a:ext cx="4641225" cy="400110"/>
          </a:xfrm>
          <a:prstGeom prst="rect">
            <a:avLst/>
          </a:prstGeom>
          <a:noFill/>
        </p:spPr>
        <p:txBody>
          <a:bodyPr wrap="square" rtlCol="0">
            <a:spAutoFit/>
          </a:bodyPr>
          <a:lstStyle/>
          <a:p>
            <a:r>
              <a:rPr lang="en-US" sz="2000" dirty="0">
                <a:solidFill>
                  <a:srgbClr val="FF0000"/>
                </a:solidFill>
                <a:latin typeface="Apple Chancery"/>
                <a:cs typeface="Apple Chancery"/>
              </a:rPr>
              <a:t>Step 1:  </a:t>
            </a:r>
            <a:r>
              <a:rPr lang="en-US" sz="2000" dirty="0">
                <a:solidFill>
                  <a:srgbClr val="0000FF"/>
                </a:solidFill>
                <a:latin typeface="Times New Roman"/>
                <a:cs typeface="Times New Roman"/>
              </a:rPr>
              <a:t>Define </a:t>
            </a:r>
            <a:r>
              <a:rPr lang="en-US" sz="2000" dirty="0">
                <a:latin typeface="Times New Roman"/>
                <a:cs typeface="Times New Roman"/>
              </a:rPr>
              <a:t>one </a:t>
            </a:r>
            <a:r>
              <a:rPr lang="en-US" sz="2000" i="1" dirty="0">
                <a:solidFill>
                  <a:srgbClr val="FF0000"/>
                </a:solidFill>
                <a:latin typeface="Times New Roman"/>
                <a:cs typeface="Times New Roman"/>
              </a:rPr>
              <a:t>current </a:t>
            </a:r>
            <a:r>
              <a:rPr lang="en-US" sz="2000" dirty="0">
                <a:solidFill>
                  <a:srgbClr val="000000"/>
                </a:solidFill>
                <a:latin typeface="Times New Roman"/>
                <a:cs typeface="Times New Roman"/>
              </a:rPr>
              <a:t>for each </a:t>
            </a:r>
            <a:r>
              <a:rPr lang="en-US" sz="2000" dirty="0">
                <a:solidFill>
                  <a:srgbClr val="0000FF"/>
                </a:solidFill>
                <a:latin typeface="Times New Roman"/>
                <a:cs typeface="Times New Roman"/>
              </a:rPr>
              <a:t>branch.  </a:t>
            </a:r>
            <a:endParaRPr lang="en-US" sz="2000" dirty="0">
              <a:latin typeface="Times New Roman"/>
              <a:cs typeface="Times New Roman"/>
            </a:endParaRPr>
          </a:p>
        </p:txBody>
      </p:sp>
      <p:cxnSp>
        <p:nvCxnSpPr>
          <p:cNvPr id="62" name="Straight Arrow Connector 61"/>
          <p:cNvCxnSpPr/>
          <p:nvPr/>
        </p:nvCxnSpPr>
        <p:spPr>
          <a:xfrm>
            <a:off x="8461709" y="2212645"/>
            <a:ext cx="0" cy="580606"/>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V="1">
            <a:off x="7593383" y="2046102"/>
            <a:ext cx="868327" cy="14344"/>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64" name="Object 2"/>
          <p:cNvGraphicFramePr>
            <a:graphicFrameLocks noChangeAspect="1"/>
          </p:cNvGraphicFramePr>
          <p:nvPr/>
        </p:nvGraphicFramePr>
        <p:xfrm>
          <a:off x="7657869" y="2030241"/>
          <a:ext cx="239713" cy="350837"/>
        </p:xfrm>
        <a:graphic>
          <a:graphicData uri="http://schemas.openxmlformats.org/presentationml/2006/ole">
            <mc:AlternateContent xmlns:mc="http://schemas.openxmlformats.org/markup-compatibility/2006">
              <mc:Choice xmlns:v="urn:schemas-microsoft-com:vml" Requires="v">
                <p:oleObj spid="_x0000_s15510" name="Equation" r:id="rId14" imgW="139700" imgH="203200" progId="Equation.DSMT4">
                  <p:embed/>
                </p:oleObj>
              </mc:Choice>
              <mc:Fallback>
                <p:oleObj name="Equation" r:id="rId14" imgW="139700" imgH="203200" progId="Equation.DSMT4">
                  <p:embed/>
                  <p:pic>
                    <p:nvPicPr>
                      <p:cNvPr id="64" name="Object 2"/>
                      <p:cNvPicPr>
                        <a:picLocks noChangeAspect="1" noChangeArrowheads="1"/>
                      </p:cNvPicPr>
                      <p:nvPr/>
                    </p:nvPicPr>
                    <p:blipFill>
                      <a:blip r:embed="rId15"/>
                      <a:srcRect/>
                      <a:stretch>
                        <a:fillRect/>
                      </a:stretch>
                    </p:blipFill>
                    <p:spPr bwMode="auto">
                      <a:xfrm>
                        <a:off x="7657869" y="2030241"/>
                        <a:ext cx="239713" cy="350837"/>
                      </a:xfrm>
                      <a:prstGeom prst="rect">
                        <a:avLst/>
                      </a:prstGeom>
                      <a:noFill/>
                      <a:ln>
                        <a:noFill/>
                      </a:ln>
                      <a:effectLst/>
                    </p:spPr>
                  </p:pic>
                </p:oleObj>
              </mc:Fallback>
            </mc:AlternateContent>
          </a:graphicData>
        </a:graphic>
      </p:graphicFrame>
      <p:cxnSp>
        <p:nvCxnSpPr>
          <p:cNvPr id="65" name="Straight Arrow Connector 64"/>
          <p:cNvCxnSpPr/>
          <p:nvPr/>
        </p:nvCxnSpPr>
        <p:spPr>
          <a:xfrm>
            <a:off x="8743766" y="1965868"/>
            <a:ext cx="471460" cy="0"/>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66" name="Object 2"/>
          <p:cNvGraphicFramePr>
            <a:graphicFrameLocks noChangeAspect="1"/>
          </p:cNvGraphicFramePr>
          <p:nvPr/>
        </p:nvGraphicFramePr>
        <p:xfrm>
          <a:off x="8221997" y="2236040"/>
          <a:ext cx="239712" cy="350837"/>
        </p:xfrm>
        <a:graphic>
          <a:graphicData uri="http://schemas.openxmlformats.org/presentationml/2006/ole">
            <mc:AlternateContent xmlns:mc="http://schemas.openxmlformats.org/markup-compatibility/2006">
              <mc:Choice xmlns:v="urn:schemas-microsoft-com:vml" Requires="v">
                <p:oleObj spid="_x0000_s15511" name="Equation" r:id="rId16" imgW="139700" imgH="203200" progId="Equation.DSMT4">
                  <p:embed/>
                </p:oleObj>
              </mc:Choice>
              <mc:Fallback>
                <p:oleObj name="Equation" r:id="rId16" imgW="139700" imgH="203200" progId="Equation.DSMT4">
                  <p:embed/>
                  <p:pic>
                    <p:nvPicPr>
                      <p:cNvPr id="66" name="Object 2"/>
                      <p:cNvPicPr>
                        <a:picLocks noChangeAspect="1" noChangeArrowheads="1"/>
                      </p:cNvPicPr>
                      <p:nvPr/>
                    </p:nvPicPr>
                    <p:blipFill>
                      <a:blip r:embed="rId17"/>
                      <a:srcRect/>
                      <a:stretch>
                        <a:fillRect/>
                      </a:stretch>
                    </p:blipFill>
                    <p:spPr bwMode="auto">
                      <a:xfrm>
                        <a:off x="8221997" y="2236040"/>
                        <a:ext cx="239712" cy="350837"/>
                      </a:xfrm>
                      <a:prstGeom prst="rect">
                        <a:avLst/>
                      </a:prstGeom>
                      <a:noFill/>
                      <a:ln>
                        <a:noFill/>
                      </a:ln>
                      <a:effectLst/>
                    </p:spPr>
                  </p:pic>
                </p:oleObj>
              </mc:Fallback>
            </mc:AlternateContent>
          </a:graphicData>
        </a:graphic>
      </p:graphicFrame>
      <p:sp>
        <p:nvSpPr>
          <p:cNvPr id="5" name="TextBox 4"/>
          <p:cNvSpPr txBox="1"/>
          <p:nvPr/>
        </p:nvSpPr>
        <p:spPr>
          <a:xfrm>
            <a:off x="8332034" y="1580567"/>
            <a:ext cx="646406" cy="276999"/>
          </a:xfrm>
          <a:prstGeom prst="rect">
            <a:avLst/>
          </a:prstGeom>
          <a:noFill/>
        </p:spPr>
        <p:txBody>
          <a:bodyPr wrap="none" rtlCol="0">
            <a:spAutoFit/>
          </a:bodyPr>
          <a:lstStyle/>
          <a:p>
            <a:r>
              <a:rPr lang="en-US" sz="1200" dirty="0">
                <a:solidFill>
                  <a:srgbClr val="0000FF"/>
                </a:solidFill>
              </a:rPr>
              <a:t>Node A</a:t>
            </a:r>
          </a:p>
        </p:txBody>
      </p:sp>
      <p:sp>
        <p:nvSpPr>
          <p:cNvPr id="83" name="Line 120"/>
          <p:cNvSpPr>
            <a:spLocks noChangeShapeType="1"/>
          </p:cNvSpPr>
          <p:nvPr/>
        </p:nvSpPr>
        <p:spPr bwMode="auto">
          <a:xfrm flipH="1">
            <a:off x="9047233" y="1147406"/>
            <a:ext cx="783991"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4" name="Line 122"/>
          <p:cNvSpPr>
            <a:spLocks noChangeShapeType="1"/>
          </p:cNvSpPr>
          <p:nvPr/>
        </p:nvSpPr>
        <p:spPr bwMode="auto">
          <a:xfrm>
            <a:off x="9047233" y="1147407"/>
            <a:ext cx="0" cy="69175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5" name="Line 123"/>
          <p:cNvSpPr>
            <a:spLocks noChangeShapeType="1"/>
          </p:cNvSpPr>
          <p:nvPr/>
        </p:nvSpPr>
        <p:spPr bwMode="auto">
          <a:xfrm>
            <a:off x="9831224" y="1147406"/>
            <a:ext cx="0" cy="6456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06" name="Group 105"/>
          <p:cNvGrpSpPr/>
          <p:nvPr/>
        </p:nvGrpSpPr>
        <p:grpSpPr>
          <a:xfrm>
            <a:off x="7758595" y="3345919"/>
            <a:ext cx="333824" cy="333824"/>
            <a:chOff x="5411254" y="3001405"/>
            <a:chExt cx="333824" cy="333824"/>
          </a:xfrm>
        </p:grpSpPr>
        <p:sp>
          <p:nvSpPr>
            <p:cNvPr id="107" name="Oval 106"/>
            <p:cNvSpPr/>
            <p:nvPr/>
          </p:nvSpPr>
          <p:spPr>
            <a:xfrm>
              <a:off x="5411254" y="3001405"/>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08" name="Object 107"/>
            <p:cNvGraphicFramePr>
              <a:graphicFrameLocks noChangeAspect="1"/>
            </p:cNvGraphicFramePr>
            <p:nvPr/>
          </p:nvGraphicFramePr>
          <p:xfrm>
            <a:off x="5446949" y="3011712"/>
            <a:ext cx="276225" cy="254000"/>
          </p:xfrm>
          <a:graphic>
            <a:graphicData uri="http://schemas.openxmlformats.org/presentationml/2006/ole">
              <mc:AlternateContent xmlns:mc="http://schemas.openxmlformats.org/markup-compatibility/2006">
                <mc:Choice xmlns:v="urn:schemas-microsoft-com:vml" Requires="v">
                  <p:oleObj spid="_x0000_s15512" name="Equation" r:id="rId18" imgW="165100" imgH="152400" progId="Equation.DSMT4">
                    <p:embed/>
                  </p:oleObj>
                </mc:Choice>
                <mc:Fallback>
                  <p:oleObj name="Equation" r:id="rId18" imgW="165100" imgH="152400" progId="Equation.DSMT4">
                    <p:embed/>
                    <p:pic>
                      <p:nvPicPr>
                        <p:cNvPr id="108" name="Object 107"/>
                        <p:cNvPicPr/>
                        <p:nvPr/>
                      </p:nvPicPr>
                      <p:blipFill>
                        <a:blip r:embed="rId19"/>
                        <a:stretch>
                          <a:fillRect/>
                        </a:stretch>
                      </p:blipFill>
                      <p:spPr>
                        <a:xfrm>
                          <a:off x="5446949" y="3011712"/>
                          <a:ext cx="276225" cy="254000"/>
                        </a:xfrm>
                        <a:prstGeom prst="rect">
                          <a:avLst/>
                        </a:prstGeom>
                      </p:spPr>
                    </p:pic>
                  </p:oleObj>
                </mc:Fallback>
              </mc:AlternateContent>
            </a:graphicData>
          </a:graphic>
        </p:graphicFrame>
      </p:grpSp>
      <p:grpSp>
        <p:nvGrpSpPr>
          <p:cNvPr id="109" name="Group 108"/>
          <p:cNvGrpSpPr/>
          <p:nvPr/>
        </p:nvGrpSpPr>
        <p:grpSpPr>
          <a:xfrm>
            <a:off x="9245392" y="980494"/>
            <a:ext cx="333824" cy="333824"/>
            <a:chOff x="5411254" y="3001405"/>
            <a:chExt cx="333824" cy="333824"/>
          </a:xfrm>
        </p:grpSpPr>
        <p:sp>
          <p:nvSpPr>
            <p:cNvPr id="110" name="Oval 109"/>
            <p:cNvSpPr/>
            <p:nvPr/>
          </p:nvSpPr>
          <p:spPr>
            <a:xfrm>
              <a:off x="5411254" y="3001405"/>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34" name="Object 133"/>
            <p:cNvGraphicFramePr>
              <a:graphicFrameLocks noChangeAspect="1"/>
            </p:cNvGraphicFramePr>
            <p:nvPr/>
          </p:nvGraphicFramePr>
          <p:xfrm>
            <a:off x="5451390" y="3045986"/>
            <a:ext cx="254000" cy="254000"/>
          </p:xfrm>
          <a:graphic>
            <a:graphicData uri="http://schemas.openxmlformats.org/presentationml/2006/ole">
              <mc:AlternateContent xmlns:mc="http://schemas.openxmlformats.org/markup-compatibility/2006">
                <mc:Choice xmlns:v="urn:schemas-microsoft-com:vml" Requires="v">
                  <p:oleObj spid="_x0000_s15513" name="Equation" r:id="rId20" imgW="152400" imgH="152400" progId="Equation.DSMT4">
                    <p:embed/>
                  </p:oleObj>
                </mc:Choice>
                <mc:Fallback>
                  <p:oleObj name="Equation" r:id="rId20" imgW="152400" imgH="152400" progId="Equation.DSMT4">
                    <p:embed/>
                    <p:pic>
                      <p:nvPicPr>
                        <p:cNvPr id="134" name="Object 133"/>
                        <p:cNvPicPr/>
                        <p:nvPr/>
                      </p:nvPicPr>
                      <p:blipFill>
                        <a:blip r:embed="rId21"/>
                        <a:stretch>
                          <a:fillRect/>
                        </a:stretch>
                      </p:blipFill>
                      <p:spPr>
                        <a:xfrm>
                          <a:off x="5451390" y="3045986"/>
                          <a:ext cx="254000" cy="254000"/>
                        </a:xfrm>
                        <a:prstGeom prst="rect">
                          <a:avLst/>
                        </a:prstGeom>
                      </p:spPr>
                    </p:pic>
                  </p:oleObj>
                </mc:Fallback>
              </mc:AlternateContent>
            </a:graphicData>
          </a:graphic>
        </p:graphicFrame>
      </p:grpSp>
      <p:sp>
        <p:nvSpPr>
          <p:cNvPr id="135" name="TextBox 134"/>
          <p:cNvSpPr txBox="1"/>
          <p:nvPr/>
        </p:nvSpPr>
        <p:spPr>
          <a:xfrm>
            <a:off x="1838587" y="3146616"/>
            <a:ext cx="4641225" cy="400110"/>
          </a:xfrm>
          <a:prstGeom prst="rect">
            <a:avLst/>
          </a:prstGeom>
          <a:noFill/>
        </p:spPr>
        <p:txBody>
          <a:bodyPr wrap="square" rtlCol="0">
            <a:spAutoFit/>
          </a:bodyPr>
          <a:lstStyle/>
          <a:p>
            <a:r>
              <a:rPr lang="en-US" sz="2000" dirty="0">
                <a:solidFill>
                  <a:srgbClr val="FF0000"/>
                </a:solidFill>
                <a:latin typeface="Apple Chancery"/>
                <a:cs typeface="Apple Chancery"/>
              </a:rPr>
              <a:t>And here is </a:t>
            </a:r>
            <a:r>
              <a:rPr lang="en-US" sz="2000" dirty="0">
                <a:latin typeface="Times New Roman"/>
                <a:cs typeface="Times New Roman"/>
              </a:rPr>
              <a:t>the clever move.  </a:t>
            </a:r>
          </a:p>
        </p:txBody>
      </p:sp>
      <p:graphicFrame>
        <p:nvGraphicFramePr>
          <p:cNvPr id="139" name="Object 2"/>
          <p:cNvGraphicFramePr>
            <a:graphicFrameLocks noChangeAspect="1"/>
          </p:cNvGraphicFramePr>
          <p:nvPr/>
        </p:nvGraphicFramePr>
        <p:xfrm>
          <a:off x="5218907" y="4211974"/>
          <a:ext cx="652462" cy="349250"/>
        </p:xfrm>
        <a:graphic>
          <a:graphicData uri="http://schemas.openxmlformats.org/presentationml/2006/ole">
            <mc:AlternateContent xmlns:mc="http://schemas.openxmlformats.org/markup-compatibility/2006">
              <mc:Choice xmlns:v="urn:schemas-microsoft-com:vml" Requires="v">
                <p:oleObj spid="_x0000_s15514" name="Equation" r:id="rId22" imgW="381000" imgH="203200" progId="Equation.DSMT4">
                  <p:embed/>
                </p:oleObj>
              </mc:Choice>
              <mc:Fallback>
                <p:oleObj name="Equation" r:id="rId22" imgW="381000" imgH="203200" progId="Equation.DSMT4">
                  <p:embed/>
                  <p:pic>
                    <p:nvPicPr>
                      <p:cNvPr id="139" name="Object 2"/>
                      <p:cNvPicPr>
                        <a:picLocks noChangeAspect="1" noChangeArrowheads="1"/>
                      </p:cNvPicPr>
                      <p:nvPr/>
                    </p:nvPicPr>
                    <p:blipFill>
                      <a:blip r:embed="rId23"/>
                      <a:srcRect/>
                      <a:stretch>
                        <a:fillRect/>
                      </a:stretch>
                    </p:blipFill>
                    <p:spPr bwMode="auto">
                      <a:xfrm>
                        <a:off x="5218907" y="4211974"/>
                        <a:ext cx="652462" cy="349250"/>
                      </a:xfrm>
                      <a:prstGeom prst="rect">
                        <a:avLst/>
                      </a:prstGeom>
                      <a:noFill/>
                      <a:ln>
                        <a:noFill/>
                      </a:ln>
                      <a:effectLst/>
                    </p:spPr>
                  </p:pic>
                </p:oleObj>
              </mc:Fallback>
            </mc:AlternateContent>
          </a:graphicData>
        </a:graphic>
      </p:graphicFrame>
      <p:sp>
        <p:nvSpPr>
          <p:cNvPr id="140" name="TextBox 139"/>
          <p:cNvSpPr txBox="1"/>
          <p:nvPr/>
        </p:nvSpPr>
        <p:spPr>
          <a:xfrm>
            <a:off x="1787786" y="4996166"/>
            <a:ext cx="8484605" cy="707886"/>
          </a:xfrm>
          <a:prstGeom prst="rect">
            <a:avLst/>
          </a:prstGeom>
          <a:noFill/>
        </p:spPr>
        <p:txBody>
          <a:bodyPr wrap="square" rtlCol="0">
            <a:spAutoFit/>
          </a:bodyPr>
          <a:lstStyle/>
          <a:p>
            <a:r>
              <a:rPr lang="en-US" sz="2000" dirty="0">
                <a:solidFill>
                  <a:srgbClr val="FF0000"/>
                </a:solidFill>
                <a:latin typeface="Apple Chancery"/>
                <a:cs typeface="Apple Chancery"/>
              </a:rPr>
              <a:t>Consequence:  </a:t>
            </a:r>
            <a:r>
              <a:rPr lang="en-US" sz="2000" dirty="0">
                <a:solidFill>
                  <a:srgbClr val="000000"/>
                </a:solidFill>
                <a:latin typeface="Times New Roman"/>
                <a:cs typeface="Times New Roman"/>
              </a:rPr>
              <a:t>You only need to </a:t>
            </a:r>
            <a:r>
              <a:rPr lang="en-US" sz="2000" dirty="0">
                <a:solidFill>
                  <a:srgbClr val="0000FF"/>
                </a:solidFill>
                <a:latin typeface="Times New Roman"/>
                <a:cs typeface="Times New Roman"/>
              </a:rPr>
              <a:t>write two loop equations </a:t>
            </a:r>
            <a:r>
              <a:rPr lang="en-US" sz="2000" dirty="0">
                <a:solidFill>
                  <a:srgbClr val="000000"/>
                </a:solidFill>
                <a:latin typeface="Times New Roman"/>
                <a:cs typeface="Times New Roman"/>
              </a:rPr>
              <a:t>(you’ve already used the node information in defining the currents).</a:t>
            </a:r>
          </a:p>
        </p:txBody>
      </p:sp>
      <p:sp>
        <p:nvSpPr>
          <p:cNvPr id="142" name="TextBox 141"/>
          <p:cNvSpPr txBox="1"/>
          <p:nvPr/>
        </p:nvSpPr>
        <p:spPr>
          <a:xfrm>
            <a:off x="2170852" y="2287319"/>
            <a:ext cx="4641225" cy="400110"/>
          </a:xfrm>
          <a:prstGeom prst="rect">
            <a:avLst/>
          </a:prstGeom>
          <a:noFill/>
        </p:spPr>
        <p:txBody>
          <a:bodyPr wrap="square" rtlCol="0">
            <a:spAutoFit/>
          </a:bodyPr>
          <a:lstStyle/>
          <a:p>
            <a:r>
              <a:rPr lang="en-US" sz="2000" dirty="0">
                <a:solidFill>
                  <a:srgbClr val="FF0000"/>
                </a:solidFill>
                <a:latin typeface="Apple Chancery"/>
                <a:cs typeface="Apple Chancery"/>
              </a:rPr>
              <a:t>Step 0: </a:t>
            </a:r>
            <a:r>
              <a:rPr lang="en-US" sz="2000" dirty="0">
                <a:solidFill>
                  <a:srgbClr val="0000FF"/>
                </a:solidFill>
                <a:latin typeface="Times New Roman"/>
                <a:cs typeface="Times New Roman"/>
              </a:rPr>
              <a:t>Remove the meters.  </a:t>
            </a:r>
            <a:endParaRPr lang="en-US" sz="2000" dirty="0">
              <a:latin typeface="Times New Roman"/>
              <a:cs typeface="Times New Roman"/>
            </a:endParaRPr>
          </a:p>
        </p:txBody>
      </p:sp>
      <p:sp>
        <p:nvSpPr>
          <p:cNvPr id="71" name="TextBox 70"/>
          <p:cNvSpPr txBox="1"/>
          <p:nvPr/>
        </p:nvSpPr>
        <p:spPr>
          <a:xfrm>
            <a:off x="2026275" y="3546726"/>
            <a:ext cx="4641225" cy="400110"/>
          </a:xfrm>
          <a:prstGeom prst="rect">
            <a:avLst/>
          </a:prstGeom>
          <a:noFill/>
        </p:spPr>
        <p:txBody>
          <a:bodyPr wrap="square" rtlCol="0">
            <a:spAutoFit/>
          </a:bodyPr>
          <a:lstStyle/>
          <a:p>
            <a:r>
              <a:rPr lang="en-US" sz="2000" dirty="0">
                <a:solidFill>
                  <a:srgbClr val="FF0000"/>
                </a:solidFill>
                <a:latin typeface="Apple Chancery"/>
                <a:cs typeface="Apple Chancery"/>
              </a:rPr>
              <a:t>Think about it.  </a:t>
            </a:r>
            <a:r>
              <a:rPr lang="en-US" sz="2000" dirty="0">
                <a:latin typeface="Times New Roman"/>
                <a:cs typeface="Times New Roman"/>
              </a:rPr>
              <a:t>If current     comes into</a:t>
            </a:r>
          </a:p>
        </p:txBody>
      </p:sp>
      <p:graphicFrame>
        <p:nvGraphicFramePr>
          <p:cNvPr id="72" name="Object 2"/>
          <p:cNvGraphicFramePr>
            <a:graphicFrameLocks noChangeAspect="1"/>
          </p:cNvGraphicFramePr>
          <p:nvPr/>
        </p:nvGraphicFramePr>
        <p:xfrm>
          <a:off x="4821664" y="3600607"/>
          <a:ext cx="239713" cy="350837"/>
        </p:xfrm>
        <a:graphic>
          <a:graphicData uri="http://schemas.openxmlformats.org/presentationml/2006/ole">
            <mc:AlternateContent xmlns:mc="http://schemas.openxmlformats.org/markup-compatibility/2006">
              <mc:Choice xmlns:v="urn:schemas-microsoft-com:vml" Requires="v">
                <p:oleObj spid="_x0000_s15515" name="Equation" r:id="rId24" imgW="139700" imgH="203200" progId="Equation.DSMT4">
                  <p:embed/>
                </p:oleObj>
              </mc:Choice>
              <mc:Fallback>
                <p:oleObj name="Equation" r:id="rId24" imgW="139700" imgH="203200" progId="Equation.DSMT4">
                  <p:embed/>
                  <p:pic>
                    <p:nvPicPr>
                      <p:cNvPr id="72" name="Object 2"/>
                      <p:cNvPicPr>
                        <a:picLocks noChangeAspect="1" noChangeArrowheads="1"/>
                      </p:cNvPicPr>
                      <p:nvPr/>
                    </p:nvPicPr>
                    <p:blipFill>
                      <a:blip r:embed="rId15"/>
                      <a:srcRect/>
                      <a:stretch>
                        <a:fillRect/>
                      </a:stretch>
                    </p:blipFill>
                    <p:spPr bwMode="auto">
                      <a:xfrm>
                        <a:off x="4821664" y="3600607"/>
                        <a:ext cx="239713" cy="350837"/>
                      </a:xfrm>
                      <a:prstGeom prst="rect">
                        <a:avLst/>
                      </a:prstGeom>
                      <a:noFill/>
                      <a:ln>
                        <a:noFill/>
                      </a:ln>
                      <a:effectLst/>
                    </p:spPr>
                  </p:pic>
                </p:oleObj>
              </mc:Fallback>
            </mc:AlternateContent>
          </a:graphicData>
        </a:graphic>
      </p:graphicFrame>
      <p:graphicFrame>
        <p:nvGraphicFramePr>
          <p:cNvPr id="73" name="Object 2"/>
          <p:cNvGraphicFramePr>
            <a:graphicFrameLocks noChangeAspect="1"/>
          </p:cNvGraphicFramePr>
          <p:nvPr/>
        </p:nvGraphicFramePr>
        <p:xfrm>
          <a:off x="4196097" y="3902612"/>
          <a:ext cx="239712" cy="350837"/>
        </p:xfrm>
        <a:graphic>
          <a:graphicData uri="http://schemas.openxmlformats.org/presentationml/2006/ole">
            <mc:AlternateContent xmlns:mc="http://schemas.openxmlformats.org/markup-compatibility/2006">
              <mc:Choice xmlns:v="urn:schemas-microsoft-com:vml" Requires="v">
                <p:oleObj spid="_x0000_s15516" name="Equation" r:id="rId25" imgW="139700" imgH="203200" progId="Equation.DSMT4">
                  <p:embed/>
                </p:oleObj>
              </mc:Choice>
              <mc:Fallback>
                <p:oleObj name="Equation" r:id="rId25" imgW="139700" imgH="203200" progId="Equation.DSMT4">
                  <p:embed/>
                  <p:pic>
                    <p:nvPicPr>
                      <p:cNvPr id="73" name="Object 2"/>
                      <p:cNvPicPr>
                        <a:picLocks noChangeAspect="1" noChangeArrowheads="1"/>
                      </p:cNvPicPr>
                      <p:nvPr/>
                    </p:nvPicPr>
                    <p:blipFill>
                      <a:blip r:embed="rId17"/>
                      <a:srcRect/>
                      <a:stretch>
                        <a:fillRect/>
                      </a:stretch>
                    </p:blipFill>
                    <p:spPr bwMode="auto">
                      <a:xfrm>
                        <a:off x="4196097" y="3902612"/>
                        <a:ext cx="239712" cy="350837"/>
                      </a:xfrm>
                      <a:prstGeom prst="rect">
                        <a:avLst/>
                      </a:prstGeom>
                      <a:noFill/>
                      <a:ln>
                        <a:noFill/>
                      </a:ln>
                      <a:effectLst/>
                    </p:spPr>
                  </p:pic>
                </p:oleObj>
              </mc:Fallback>
            </mc:AlternateContent>
          </a:graphicData>
        </a:graphic>
      </p:graphicFrame>
      <p:graphicFrame>
        <p:nvGraphicFramePr>
          <p:cNvPr id="74" name="Object 2"/>
          <p:cNvGraphicFramePr>
            <a:graphicFrameLocks noChangeAspect="1"/>
          </p:cNvGraphicFramePr>
          <p:nvPr/>
        </p:nvGraphicFramePr>
        <p:xfrm>
          <a:off x="7708565" y="3900733"/>
          <a:ext cx="349250" cy="349250"/>
        </p:xfrm>
        <a:graphic>
          <a:graphicData uri="http://schemas.openxmlformats.org/presentationml/2006/ole">
            <mc:AlternateContent xmlns:mc="http://schemas.openxmlformats.org/markup-compatibility/2006">
              <mc:Choice xmlns:v="urn:schemas-microsoft-com:vml" Requires="v">
                <p:oleObj spid="_x0000_s15517" name="Equation" r:id="rId26" imgW="203200" imgH="203200" progId="Equation.DSMT4">
                  <p:embed/>
                </p:oleObj>
              </mc:Choice>
              <mc:Fallback>
                <p:oleObj name="Equation" r:id="rId26" imgW="203200" imgH="203200" progId="Equation.DSMT4">
                  <p:embed/>
                  <p:pic>
                    <p:nvPicPr>
                      <p:cNvPr id="74" name="Object 2"/>
                      <p:cNvPicPr>
                        <a:picLocks noChangeAspect="1" noChangeArrowheads="1"/>
                      </p:cNvPicPr>
                      <p:nvPr/>
                    </p:nvPicPr>
                    <p:blipFill>
                      <a:blip r:embed="rId9"/>
                      <a:srcRect/>
                      <a:stretch>
                        <a:fillRect/>
                      </a:stretch>
                    </p:blipFill>
                    <p:spPr bwMode="auto">
                      <a:xfrm>
                        <a:off x="7708565" y="3900733"/>
                        <a:ext cx="349250" cy="349250"/>
                      </a:xfrm>
                      <a:prstGeom prst="rect">
                        <a:avLst/>
                      </a:prstGeom>
                      <a:noFill/>
                      <a:ln>
                        <a:noFill/>
                      </a:ln>
                      <a:effectLst/>
                    </p:spPr>
                  </p:pic>
                </p:oleObj>
              </mc:Fallback>
            </mc:AlternateContent>
          </a:graphicData>
        </a:graphic>
      </p:graphicFrame>
      <p:graphicFrame>
        <p:nvGraphicFramePr>
          <p:cNvPr id="75" name="Object 2"/>
          <p:cNvGraphicFramePr>
            <a:graphicFrameLocks noChangeAspect="1"/>
          </p:cNvGraphicFramePr>
          <p:nvPr/>
        </p:nvGraphicFramePr>
        <p:xfrm>
          <a:off x="3808747" y="4208799"/>
          <a:ext cx="349250" cy="349250"/>
        </p:xfrm>
        <a:graphic>
          <a:graphicData uri="http://schemas.openxmlformats.org/presentationml/2006/ole">
            <mc:AlternateContent xmlns:mc="http://schemas.openxmlformats.org/markup-compatibility/2006">
              <mc:Choice xmlns:v="urn:schemas-microsoft-com:vml" Requires="v">
                <p:oleObj spid="_x0000_s15518" name="Equation" r:id="rId27" imgW="203200" imgH="203200" progId="Equation.DSMT4">
                  <p:embed/>
                </p:oleObj>
              </mc:Choice>
              <mc:Fallback>
                <p:oleObj name="Equation" r:id="rId27" imgW="203200" imgH="203200" progId="Equation.DSMT4">
                  <p:embed/>
                  <p:pic>
                    <p:nvPicPr>
                      <p:cNvPr id="75" name="Object 2"/>
                      <p:cNvPicPr>
                        <a:picLocks noChangeAspect="1" noChangeArrowheads="1"/>
                      </p:cNvPicPr>
                      <p:nvPr/>
                    </p:nvPicPr>
                    <p:blipFill>
                      <a:blip r:embed="rId11"/>
                      <a:srcRect/>
                      <a:stretch>
                        <a:fillRect/>
                      </a:stretch>
                    </p:blipFill>
                    <p:spPr bwMode="auto">
                      <a:xfrm>
                        <a:off x="3808747" y="4208799"/>
                        <a:ext cx="349250" cy="349250"/>
                      </a:xfrm>
                      <a:prstGeom prst="rect">
                        <a:avLst/>
                      </a:prstGeom>
                      <a:noFill/>
                      <a:ln>
                        <a:noFill/>
                      </a:ln>
                      <a:effectLst/>
                    </p:spPr>
                  </p:pic>
                </p:oleObj>
              </mc:Fallback>
            </mc:AlternateContent>
          </a:graphicData>
        </a:graphic>
      </p:graphicFrame>
      <p:graphicFrame>
        <p:nvGraphicFramePr>
          <p:cNvPr id="76" name="Object 2"/>
          <p:cNvGraphicFramePr>
            <a:graphicFrameLocks noChangeAspect="1"/>
          </p:cNvGraphicFramePr>
          <p:nvPr/>
        </p:nvGraphicFramePr>
        <p:xfrm>
          <a:off x="9894060" y="4208999"/>
          <a:ext cx="239713" cy="350837"/>
        </p:xfrm>
        <a:graphic>
          <a:graphicData uri="http://schemas.openxmlformats.org/presentationml/2006/ole">
            <mc:AlternateContent xmlns:mc="http://schemas.openxmlformats.org/markup-compatibility/2006">
              <mc:Choice xmlns:v="urn:schemas-microsoft-com:vml" Requires="v">
                <p:oleObj spid="_x0000_s15519" name="Equation" r:id="rId28" imgW="139700" imgH="203200" progId="Equation.DSMT4">
                  <p:embed/>
                </p:oleObj>
              </mc:Choice>
              <mc:Fallback>
                <p:oleObj name="Equation" r:id="rId28" imgW="139700" imgH="203200" progId="Equation.DSMT4">
                  <p:embed/>
                  <p:pic>
                    <p:nvPicPr>
                      <p:cNvPr id="76" name="Object 2"/>
                      <p:cNvPicPr>
                        <a:picLocks noChangeAspect="1" noChangeArrowheads="1"/>
                      </p:cNvPicPr>
                      <p:nvPr/>
                    </p:nvPicPr>
                    <p:blipFill>
                      <a:blip r:embed="rId29"/>
                      <a:srcRect/>
                      <a:stretch>
                        <a:fillRect/>
                      </a:stretch>
                    </p:blipFill>
                    <p:spPr bwMode="auto">
                      <a:xfrm>
                        <a:off x="9894060" y="4208999"/>
                        <a:ext cx="239713" cy="350837"/>
                      </a:xfrm>
                      <a:prstGeom prst="rect">
                        <a:avLst/>
                      </a:prstGeom>
                      <a:noFill/>
                      <a:ln>
                        <a:noFill/>
                      </a:ln>
                      <a:effectLst/>
                    </p:spPr>
                  </p:pic>
                </p:oleObj>
              </mc:Fallback>
            </mc:AlternateContent>
          </a:graphicData>
        </a:graphic>
      </p:graphicFrame>
      <p:sp>
        <p:nvSpPr>
          <p:cNvPr id="80" name="TextBox 79"/>
          <p:cNvSpPr txBox="1"/>
          <p:nvPr/>
        </p:nvSpPr>
        <p:spPr>
          <a:xfrm>
            <a:off x="2035340" y="3845677"/>
            <a:ext cx="1090132" cy="400110"/>
          </a:xfrm>
          <a:prstGeom prst="rect">
            <a:avLst/>
          </a:prstGeom>
          <a:noFill/>
        </p:spPr>
        <p:txBody>
          <a:bodyPr wrap="square" rtlCol="0">
            <a:spAutoFit/>
          </a:bodyPr>
          <a:lstStyle/>
          <a:p>
            <a:r>
              <a:rPr lang="en-US" sz="2000" dirty="0">
                <a:solidFill>
                  <a:srgbClr val="0000FF"/>
                </a:solidFill>
                <a:latin typeface="Times New Roman"/>
                <a:cs typeface="Times New Roman"/>
              </a:rPr>
              <a:t>node A</a:t>
            </a:r>
            <a:r>
              <a:rPr lang="en-US" sz="2000" dirty="0">
                <a:latin typeface="Times New Roman"/>
                <a:cs typeface="Times New Roman"/>
              </a:rPr>
              <a:t>, </a:t>
            </a:r>
            <a:endParaRPr lang="en-US" sz="2000" dirty="0">
              <a:solidFill>
                <a:srgbClr val="0000FF"/>
              </a:solidFill>
              <a:latin typeface="Times New Roman"/>
              <a:cs typeface="Times New Roman"/>
            </a:endParaRPr>
          </a:p>
        </p:txBody>
      </p:sp>
      <p:graphicFrame>
        <p:nvGraphicFramePr>
          <p:cNvPr id="82" name="Object 2"/>
          <p:cNvGraphicFramePr>
            <a:graphicFrameLocks noChangeAspect="1"/>
          </p:cNvGraphicFramePr>
          <p:nvPr/>
        </p:nvGraphicFramePr>
        <p:xfrm>
          <a:off x="8832163" y="1965868"/>
          <a:ext cx="652462" cy="349250"/>
        </p:xfrm>
        <a:graphic>
          <a:graphicData uri="http://schemas.openxmlformats.org/presentationml/2006/ole">
            <mc:AlternateContent xmlns:mc="http://schemas.openxmlformats.org/markup-compatibility/2006">
              <mc:Choice xmlns:v="urn:schemas-microsoft-com:vml" Requires="v">
                <p:oleObj spid="_x0000_s15520" name="Equation" r:id="rId30" imgW="381000" imgH="203200" progId="Equation.DSMT4">
                  <p:embed/>
                </p:oleObj>
              </mc:Choice>
              <mc:Fallback>
                <p:oleObj name="Equation" r:id="rId30" imgW="381000" imgH="203200" progId="Equation.DSMT4">
                  <p:embed/>
                  <p:pic>
                    <p:nvPicPr>
                      <p:cNvPr id="82" name="Object 2"/>
                      <p:cNvPicPr>
                        <a:picLocks noChangeAspect="1" noChangeArrowheads="1"/>
                      </p:cNvPicPr>
                      <p:nvPr/>
                    </p:nvPicPr>
                    <p:blipFill>
                      <a:blip r:embed="rId23"/>
                      <a:srcRect/>
                      <a:stretch>
                        <a:fillRect/>
                      </a:stretch>
                    </p:blipFill>
                    <p:spPr bwMode="auto">
                      <a:xfrm>
                        <a:off x="8832163" y="1965868"/>
                        <a:ext cx="652462" cy="34925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8874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dissolve">
                                      <p:cBhvr>
                                        <p:cTn id="7" dur="500"/>
                                        <p:tgtEl>
                                          <p:spTgt spid="14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84"/>
                                        </p:tgtEl>
                                        <p:attrNameLst>
                                          <p:attrName>style.visibility</p:attrName>
                                        </p:attrNameLst>
                                      </p:cBhvr>
                                      <p:to>
                                        <p:strVal val="hidden"/>
                                      </p:to>
                                    </p:set>
                                  </p:childTnLst>
                                </p:cTn>
                              </p:par>
                              <p:par>
                                <p:cTn id="12" presetID="1" presetClass="exit" presetSubtype="0" fill="hold" grpId="0" nodeType="withEffect">
                                  <p:stCondLst>
                                    <p:cond delay="0"/>
                                  </p:stCondLst>
                                  <p:childTnLst>
                                    <p:set>
                                      <p:cBhvr>
                                        <p:cTn id="13" dur="1" fill="hold">
                                          <p:stCondLst>
                                            <p:cond delay="0"/>
                                          </p:stCondLst>
                                        </p:cTn>
                                        <p:tgtEl>
                                          <p:spTgt spid="105"/>
                                        </p:tgtEl>
                                        <p:attrNameLst>
                                          <p:attrName>style.visibility</p:attrName>
                                        </p:attrNameLst>
                                      </p:cBhvr>
                                      <p:to>
                                        <p:strVal val="hidden"/>
                                      </p:to>
                                    </p:set>
                                  </p:childTnLst>
                                </p:cTn>
                              </p:par>
                              <p:par>
                                <p:cTn id="14" presetID="1" presetClass="exit" presetSubtype="0" fill="hold" grpId="0" nodeType="withEffect">
                                  <p:stCondLst>
                                    <p:cond delay="0"/>
                                  </p:stCondLst>
                                  <p:childTnLst>
                                    <p:set>
                                      <p:cBhvr>
                                        <p:cTn id="15" dur="1" fill="hold">
                                          <p:stCondLst>
                                            <p:cond delay="0"/>
                                          </p:stCondLst>
                                        </p:cTn>
                                        <p:tgtEl>
                                          <p:spTgt spid="83"/>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109"/>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10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dissolve">
                                      <p:cBhvr>
                                        <p:cTn id="24" dur="500"/>
                                        <p:tgtEl>
                                          <p:spTgt spid="56"/>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35"/>
                                        </p:tgtEl>
                                        <p:attrNameLst>
                                          <p:attrName>style.visibility</p:attrName>
                                        </p:attrNameLst>
                                      </p:cBhvr>
                                      <p:to>
                                        <p:strVal val="visible"/>
                                      </p:to>
                                    </p:set>
                                    <p:animEffect transition="in" filter="dissolve">
                                      <p:cBhvr>
                                        <p:cTn id="29" dur="500"/>
                                        <p:tgtEl>
                                          <p:spTgt spid="135"/>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72"/>
                                        </p:tgtEl>
                                        <p:attrNameLst>
                                          <p:attrName>style.visibility</p:attrName>
                                        </p:attrNameLst>
                                      </p:cBhvr>
                                      <p:to>
                                        <p:strVal val="visible"/>
                                      </p:to>
                                    </p:set>
                                    <p:animEffect transition="in" filter="dissolve">
                                      <p:cBhvr>
                                        <p:cTn id="34" dur="500"/>
                                        <p:tgtEl>
                                          <p:spTgt spid="72"/>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dissolve">
                                      <p:cBhvr>
                                        <p:cTn id="37" dur="500"/>
                                        <p:tgtEl>
                                          <p:spTgt spid="71"/>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dissolve">
                                      <p:cBhvr>
                                        <p:cTn id="40" dur="500"/>
                                        <p:tgtEl>
                                          <p:spTgt spid="80"/>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dissolve">
                                      <p:cBhvr>
                                        <p:cTn id="45" dur="500"/>
                                        <p:tgtEl>
                                          <p:spTgt spid="63"/>
                                        </p:tgtEl>
                                      </p:cBhvr>
                                    </p:animEffect>
                                  </p:childTnLst>
                                </p:cTn>
                              </p:par>
                              <p:par>
                                <p:cTn id="46" presetID="9" presetClass="entr" presetSubtype="0" fill="hold" nodeType="with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dissolve">
                                      <p:cBhvr>
                                        <p:cTn id="48" dur="500"/>
                                        <p:tgtEl>
                                          <p:spTgt spid="64"/>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74"/>
                                        </p:tgtEl>
                                        <p:attrNameLst>
                                          <p:attrName>style.visibility</p:attrName>
                                        </p:attrNameLst>
                                      </p:cBhvr>
                                      <p:to>
                                        <p:strVal val="visible"/>
                                      </p:to>
                                    </p:set>
                                    <p:animEffect transition="in" filter="dissolve">
                                      <p:cBhvr>
                                        <p:cTn id="53" dur="500"/>
                                        <p:tgtEl>
                                          <p:spTgt spid="74"/>
                                        </p:tgtEl>
                                      </p:cBhvr>
                                    </p:animEffect>
                                  </p:childTnLst>
                                </p:cTn>
                              </p:par>
                              <p:par>
                                <p:cTn id="54" presetID="9" presetClass="entr" presetSubtype="0" fill="hold" nodeType="withEffect">
                                  <p:stCondLst>
                                    <p:cond delay="0"/>
                                  </p:stCondLst>
                                  <p:childTnLst>
                                    <p:set>
                                      <p:cBhvr>
                                        <p:cTn id="55" dur="1" fill="hold">
                                          <p:stCondLst>
                                            <p:cond delay="0"/>
                                          </p:stCondLst>
                                        </p:cTn>
                                        <p:tgtEl>
                                          <p:spTgt spid="73"/>
                                        </p:tgtEl>
                                        <p:attrNameLst>
                                          <p:attrName>style.visibility</p:attrName>
                                        </p:attrNameLst>
                                      </p:cBhvr>
                                      <p:to>
                                        <p:strVal val="visible"/>
                                      </p:to>
                                    </p:set>
                                    <p:animEffect transition="in" filter="dissolve">
                                      <p:cBhvr>
                                        <p:cTn id="56" dur="500"/>
                                        <p:tgtEl>
                                          <p:spTgt spid="73"/>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dissolve">
                                      <p:cBhvr>
                                        <p:cTn id="59" dur="500"/>
                                        <p:tgtEl>
                                          <p:spTgt spid="81"/>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nodeType="click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dissolve">
                                      <p:cBhvr>
                                        <p:cTn id="64" dur="500"/>
                                        <p:tgtEl>
                                          <p:spTgt spid="62"/>
                                        </p:tgtEl>
                                      </p:cBhvr>
                                    </p:animEffect>
                                  </p:childTnLst>
                                </p:cTn>
                              </p:par>
                              <p:par>
                                <p:cTn id="65" presetID="9" presetClass="entr" presetSubtype="0" fill="hold" nodeType="withEffect">
                                  <p:stCondLst>
                                    <p:cond delay="0"/>
                                  </p:stCondLst>
                                  <p:childTnLst>
                                    <p:set>
                                      <p:cBhvr>
                                        <p:cTn id="66" dur="1" fill="hold">
                                          <p:stCondLst>
                                            <p:cond delay="0"/>
                                          </p:stCondLst>
                                        </p:cTn>
                                        <p:tgtEl>
                                          <p:spTgt spid="66"/>
                                        </p:tgtEl>
                                        <p:attrNameLst>
                                          <p:attrName>style.visibility</p:attrName>
                                        </p:attrNameLst>
                                      </p:cBhvr>
                                      <p:to>
                                        <p:strVal val="visible"/>
                                      </p:to>
                                    </p:set>
                                    <p:animEffect transition="in" filter="dissolve">
                                      <p:cBhvr>
                                        <p:cTn id="67" dur="500"/>
                                        <p:tgtEl>
                                          <p:spTgt spid="66"/>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76"/>
                                        </p:tgtEl>
                                        <p:attrNameLst>
                                          <p:attrName>style.visibility</p:attrName>
                                        </p:attrNameLst>
                                      </p:cBhvr>
                                      <p:to>
                                        <p:strVal val="visible"/>
                                      </p:to>
                                    </p:set>
                                    <p:animEffect transition="in" filter="dissolve">
                                      <p:cBhvr>
                                        <p:cTn id="72" dur="500"/>
                                        <p:tgtEl>
                                          <p:spTgt spid="76"/>
                                        </p:tgtEl>
                                      </p:cBhvr>
                                    </p:animEffect>
                                  </p:childTnLst>
                                </p:cTn>
                              </p:par>
                              <p:par>
                                <p:cTn id="73" presetID="9" presetClass="entr" presetSubtype="0" fill="hold" nodeType="withEffect">
                                  <p:stCondLst>
                                    <p:cond delay="0"/>
                                  </p:stCondLst>
                                  <p:childTnLst>
                                    <p:set>
                                      <p:cBhvr>
                                        <p:cTn id="74" dur="1" fill="hold">
                                          <p:stCondLst>
                                            <p:cond delay="0"/>
                                          </p:stCondLst>
                                        </p:cTn>
                                        <p:tgtEl>
                                          <p:spTgt spid="75"/>
                                        </p:tgtEl>
                                        <p:attrNameLst>
                                          <p:attrName>style.visibility</p:attrName>
                                        </p:attrNameLst>
                                      </p:cBhvr>
                                      <p:to>
                                        <p:strVal val="visible"/>
                                      </p:to>
                                    </p:set>
                                    <p:animEffect transition="in" filter="dissolve">
                                      <p:cBhvr>
                                        <p:cTn id="75" dur="500"/>
                                        <p:tgtEl>
                                          <p:spTgt spid="75"/>
                                        </p:tgtEl>
                                      </p:cBhvr>
                                    </p:animEffect>
                                  </p:childTnLst>
                                </p:cTn>
                              </p:par>
                              <p:par>
                                <p:cTn id="76" presetID="9" presetClass="entr" presetSubtype="0" fill="hold" nodeType="withEffect">
                                  <p:stCondLst>
                                    <p:cond delay="0"/>
                                  </p:stCondLst>
                                  <p:childTnLst>
                                    <p:set>
                                      <p:cBhvr>
                                        <p:cTn id="77" dur="1" fill="hold">
                                          <p:stCondLst>
                                            <p:cond delay="0"/>
                                          </p:stCondLst>
                                        </p:cTn>
                                        <p:tgtEl>
                                          <p:spTgt spid="139"/>
                                        </p:tgtEl>
                                        <p:attrNameLst>
                                          <p:attrName>style.visibility</p:attrName>
                                        </p:attrNameLst>
                                      </p:cBhvr>
                                      <p:to>
                                        <p:strVal val="visible"/>
                                      </p:to>
                                    </p:set>
                                    <p:animEffect transition="in" filter="dissolve">
                                      <p:cBhvr>
                                        <p:cTn id="78" dur="500"/>
                                        <p:tgtEl>
                                          <p:spTgt spid="139"/>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137"/>
                                        </p:tgtEl>
                                        <p:attrNameLst>
                                          <p:attrName>style.visibility</p:attrName>
                                        </p:attrNameLst>
                                      </p:cBhvr>
                                      <p:to>
                                        <p:strVal val="visible"/>
                                      </p:to>
                                    </p:set>
                                    <p:animEffect transition="in" filter="dissolve">
                                      <p:cBhvr>
                                        <p:cTn id="81" dur="500"/>
                                        <p:tgtEl>
                                          <p:spTgt spid="137"/>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nodeType="click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dissolve">
                                      <p:cBhvr>
                                        <p:cTn id="86" dur="500"/>
                                        <p:tgtEl>
                                          <p:spTgt spid="65"/>
                                        </p:tgtEl>
                                      </p:cBhvr>
                                    </p:animEffect>
                                  </p:childTnLst>
                                </p:cTn>
                              </p:par>
                              <p:par>
                                <p:cTn id="87" presetID="9" presetClass="entr" presetSubtype="0" fill="hold" nodeType="withEffect">
                                  <p:stCondLst>
                                    <p:cond delay="0"/>
                                  </p:stCondLst>
                                  <p:childTnLst>
                                    <p:set>
                                      <p:cBhvr>
                                        <p:cTn id="88" dur="1" fill="hold">
                                          <p:stCondLst>
                                            <p:cond delay="0"/>
                                          </p:stCondLst>
                                        </p:cTn>
                                        <p:tgtEl>
                                          <p:spTgt spid="82"/>
                                        </p:tgtEl>
                                        <p:attrNameLst>
                                          <p:attrName>style.visibility</p:attrName>
                                        </p:attrNameLst>
                                      </p:cBhvr>
                                      <p:to>
                                        <p:strVal val="visible"/>
                                      </p:to>
                                    </p:set>
                                    <p:animEffect transition="in" filter="dissolve">
                                      <p:cBhvr>
                                        <p:cTn id="89" dur="500"/>
                                        <p:tgtEl>
                                          <p:spTgt spid="82"/>
                                        </p:tgtEl>
                                      </p:cBhvr>
                                    </p:animEffect>
                                  </p:childTnLst>
                                </p:cTn>
                              </p:par>
                            </p:childTnLst>
                          </p:cTn>
                        </p:par>
                      </p:childTnLst>
                    </p:cTn>
                  </p:par>
                  <p:par>
                    <p:cTn id="90" fill="hold">
                      <p:stCondLst>
                        <p:cond delay="indefinite"/>
                      </p:stCondLst>
                      <p:childTnLst>
                        <p:par>
                          <p:cTn id="91" fill="hold">
                            <p:stCondLst>
                              <p:cond delay="0"/>
                            </p:stCondLst>
                            <p:childTnLst>
                              <p:par>
                                <p:cTn id="92" presetID="9" presetClass="entr" presetSubtype="0" fill="hold" grpId="0" nodeType="clickEffect">
                                  <p:stCondLst>
                                    <p:cond delay="0"/>
                                  </p:stCondLst>
                                  <p:childTnLst>
                                    <p:set>
                                      <p:cBhvr>
                                        <p:cTn id="93" dur="1" fill="hold">
                                          <p:stCondLst>
                                            <p:cond delay="0"/>
                                          </p:stCondLst>
                                        </p:cTn>
                                        <p:tgtEl>
                                          <p:spTgt spid="140"/>
                                        </p:tgtEl>
                                        <p:attrNameLst>
                                          <p:attrName>style.visibility</p:attrName>
                                        </p:attrNameLst>
                                      </p:cBhvr>
                                      <p:to>
                                        <p:strVal val="visible"/>
                                      </p:to>
                                    </p:set>
                                    <p:animEffect transition="in" filter="dissolve">
                                      <p:cBhvr>
                                        <p:cTn id="94"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P spid="81" grpId="0"/>
      <p:bldP spid="56" grpId="0"/>
      <p:bldP spid="83" grpId="0" animBg="1"/>
      <p:bldP spid="84" grpId="0" animBg="1"/>
      <p:bldP spid="105" grpId="0" animBg="1"/>
      <p:bldP spid="135" grpId="0"/>
      <p:bldP spid="140" grpId="0"/>
      <p:bldP spid="142" grpId="0"/>
      <p:bldP spid="71" grpId="0"/>
      <p:bldP spid="8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152400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10243663" y="6472239"/>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16.)</a:t>
            </a:r>
          </a:p>
        </p:txBody>
      </p:sp>
      <p:graphicFrame>
        <p:nvGraphicFramePr>
          <p:cNvPr id="138" name="Object 2"/>
          <p:cNvGraphicFramePr>
            <a:graphicFrameLocks noChangeAspect="1"/>
          </p:cNvGraphicFramePr>
          <p:nvPr/>
        </p:nvGraphicFramePr>
        <p:xfrm>
          <a:off x="6662843" y="1550954"/>
          <a:ext cx="196850" cy="241300"/>
        </p:xfrm>
        <a:graphic>
          <a:graphicData uri="http://schemas.openxmlformats.org/presentationml/2006/ole">
            <mc:AlternateContent xmlns:mc="http://schemas.openxmlformats.org/markup-compatibility/2006">
              <mc:Choice xmlns:v="urn:schemas-microsoft-com:vml" Requires="v">
                <p:oleObj spid="_x0000_s16484" name="Equation" r:id="rId4" imgW="114300" imgH="139700" progId="Equation.DSMT4">
                  <p:embed/>
                </p:oleObj>
              </mc:Choice>
              <mc:Fallback>
                <p:oleObj name="Equation" r:id="rId4" imgW="114300" imgH="139700" progId="Equation.DSMT4">
                  <p:embed/>
                  <p:pic>
                    <p:nvPicPr>
                      <p:cNvPr id="138" name="Object 2"/>
                      <p:cNvPicPr>
                        <a:picLocks noChangeAspect="1" noChangeArrowheads="1"/>
                      </p:cNvPicPr>
                      <p:nvPr/>
                    </p:nvPicPr>
                    <p:blipFill>
                      <a:blip r:embed="rId5"/>
                      <a:srcRect/>
                      <a:stretch>
                        <a:fillRect/>
                      </a:stretch>
                    </p:blipFill>
                    <p:spPr bwMode="auto">
                      <a:xfrm>
                        <a:off x="6662843" y="1550954"/>
                        <a:ext cx="196850" cy="241300"/>
                      </a:xfrm>
                      <a:prstGeom prst="rect">
                        <a:avLst/>
                      </a:prstGeom>
                      <a:noFill/>
                      <a:ln>
                        <a:noFill/>
                      </a:ln>
                      <a:effectLst/>
                    </p:spPr>
                  </p:pic>
                </p:oleObj>
              </mc:Fallback>
            </mc:AlternateContent>
          </a:graphicData>
        </a:graphic>
      </p:graphicFrame>
      <p:graphicFrame>
        <p:nvGraphicFramePr>
          <p:cNvPr id="77" name="Object 2"/>
          <p:cNvGraphicFramePr>
            <a:graphicFrameLocks noChangeAspect="1"/>
          </p:cNvGraphicFramePr>
          <p:nvPr/>
        </p:nvGraphicFramePr>
        <p:xfrm>
          <a:off x="7538382" y="235288"/>
          <a:ext cx="327025" cy="349250"/>
        </p:xfrm>
        <a:graphic>
          <a:graphicData uri="http://schemas.openxmlformats.org/presentationml/2006/ole">
            <mc:AlternateContent xmlns:mc="http://schemas.openxmlformats.org/markup-compatibility/2006">
              <mc:Choice xmlns:v="urn:schemas-microsoft-com:vml" Requires="v">
                <p:oleObj spid="_x0000_s16485" name="Equation" r:id="rId6" imgW="190500" imgH="203200" progId="Equation.DSMT4">
                  <p:embed/>
                </p:oleObj>
              </mc:Choice>
              <mc:Fallback>
                <p:oleObj name="Equation" r:id="rId6" imgW="190500" imgH="203200" progId="Equation.DSMT4">
                  <p:embed/>
                  <p:pic>
                    <p:nvPicPr>
                      <p:cNvPr id="77" name="Object 2"/>
                      <p:cNvPicPr>
                        <a:picLocks noChangeAspect="1" noChangeArrowheads="1"/>
                      </p:cNvPicPr>
                      <p:nvPr/>
                    </p:nvPicPr>
                    <p:blipFill>
                      <a:blip r:embed="rId7"/>
                      <a:srcRect/>
                      <a:stretch>
                        <a:fillRect/>
                      </a:stretch>
                    </p:blipFill>
                    <p:spPr bwMode="auto">
                      <a:xfrm>
                        <a:off x="7538382" y="235288"/>
                        <a:ext cx="327025" cy="349250"/>
                      </a:xfrm>
                      <a:prstGeom prst="rect">
                        <a:avLst/>
                      </a:prstGeom>
                      <a:noFill/>
                      <a:ln>
                        <a:noFill/>
                      </a:ln>
                      <a:effectLst/>
                    </p:spPr>
                  </p:pic>
                </p:oleObj>
              </mc:Fallback>
            </mc:AlternateContent>
          </a:graphicData>
        </a:graphic>
      </p:graphicFrame>
      <p:grpSp>
        <p:nvGrpSpPr>
          <p:cNvPr id="88" name="Group 40"/>
          <p:cNvGrpSpPr>
            <a:grpSpLocks/>
          </p:cNvGrpSpPr>
          <p:nvPr/>
        </p:nvGrpSpPr>
        <p:grpSpPr bwMode="auto">
          <a:xfrm>
            <a:off x="7486774" y="584538"/>
            <a:ext cx="478466" cy="299762"/>
            <a:chOff x="4320" y="1536"/>
            <a:chExt cx="384" cy="240"/>
          </a:xfrm>
        </p:grpSpPr>
        <p:sp>
          <p:nvSpPr>
            <p:cNvPr id="126"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7"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8"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9"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0"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89" name="Line 41"/>
          <p:cNvSpPr>
            <a:spLocks noChangeShapeType="1"/>
          </p:cNvSpPr>
          <p:nvPr/>
        </p:nvSpPr>
        <p:spPr bwMode="auto">
          <a:xfrm>
            <a:off x="7008308" y="764203"/>
            <a:ext cx="47846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0" name="Line 42"/>
          <p:cNvSpPr>
            <a:spLocks noChangeShapeType="1"/>
          </p:cNvSpPr>
          <p:nvPr/>
        </p:nvSpPr>
        <p:spPr bwMode="auto">
          <a:xfrm>
            <a:off x="7965240" y="704635"/>
            <a:ext cx="112794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1" name="Line 43"/>
          <p:cNvSpPr>
            <a:spLocks noChangeShapeType="1"/>
          </p:cNvSpPr>
          <p:nvPr/>
        </p:nvSpPr>
        <p:spPr bwMode="auto">
          <a:xfrm>
            <a:off x="8562841" y="704635"/>
            <a:ext cx="0" cy="53803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2" name="Line 44"/>
          <p:cNvSpPr>
            <a:spLocks noChangeShapeType="1"/>
          </p:cNvSpPr>
          <p:nvPr/>
        </p:nvSpPr>
        <p:spPr bwMode="auto">
          <a:xfrm>
            <a:off x="8622409" y="1720174"/>
            <a:ext cx="0" cy="65813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3" name="Line 48"/>
          <p:cNvSpPr>
            <a:spLocks noChangeShapeType="1"/>
          </p:cNvSpPr>
          <p:nvPr/>
        </p:nvSpPr>
        <p:spPr bwMode="auto">
          <a:xfrm>
            <a:off x="10015531" y="658519"/>
            <a:ext cx="0" cy="59952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94" name="Group 49"/>
          <p:cNvGrpSpPr>
            <a:grpSpLocks/>
          </p:cNvGrpSpPr>
          <p:nvPr/>
        </p:nvGrpSpPr>
        <p:grpSpPr bwMode="auto">
          <a:xfrm rot="5457964">
            <a:off x="8353873" y="1332501"/>
            <a:ext cx="477504" cy="297840"/>
            <a:chOff x="4320" y="1536"/>
            <a:chExt cx="384" cy="240"/>
          </a:xfrm>
        </p:grpSpPr>
        <p:sp>
          <p:nvSpPr>
            <p:cNvPr id="121" name="Line 50"/>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2" name="Line 51"/>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3" name="Line 52"/>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4" name="Line 53"/>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5" name="Line 54"/>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95" name="Line 74"/>
          <p:cNvSpPr>
            <a:spLocks noChangeShapeType="1"/>
          </p:cNvSpPr>
          <p:nvPr/>
        </p:nvSpPr>
        <p:spPr bwMode="auto">
          <a:xfrm>
            <a:off x="10055884" y="1719213"/>
            <a:ext cx="0" cy="65909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96" name="Group 87"/>
          <p:cNvGrpSpPr>
            <a:grpSpLocks/>
          </p:cNvGrpSpPr>
          <p:nvPr/>
        </p:nvGrpSpPr>
        <p:grpSpPr bwMode="auto">
          <a:xfrm rot="5457964">
            <a:off x="9787348" y="1330580"/>
            <a:ext cx="478466" cy="298801"/>
            <a:chOff x="4320" y="1536"/>
            <a:chExt cx="384" cy="240"/>
          </a:xfrm>
        </p:grpSpPr>
        <p:sp>
          <p:nvSpPr>
            <p:cNvPr id="116" name="Line 88"/>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7" name="Line 89"/>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8" name="Line 90"/>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9" name="Line 91"/>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0" name="Line 92"/>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97" name="Line 93"/>
          <p:cNvSpPr>
            <a:spLocks noChangeShapeType="1"/>
          </p:cNvSpPr>
          <p:nvPr/>
        </p:nvSpPr>
        <p:spPr bwMode="auto">
          <a:xfrm flipH="1">
            <a:off x="7008308" y="2378303"/>
            <a:ext cx="304757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8" name="Line 101"/>
          <p:cNvSpPr>
            <a:spLocks noChangeShapeType="1"/>
          </p:cNvSpPr>
          <p:nvPr/>
        </p:nvSpPr>
        <p:spPr bwMode="auto">
          <a:xfrm>
            <a:off x="7008308" y="764203"/>
            <a:ext cx="0" cy="717698"/>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9" name="Line 102"/>
          <p:cNvSpPr>
            <a:spLocks noChangeShapeType="1"/>
          </p:cNvSpPr>
          <p:nvPr/>
        </p:nvSpPr>
        <p:spPr bwMode="auto">
          <a:xfrm>
            <a:off x="6710468" y="1481901"/>
            <a:ext cx="59760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0" name="Line 103"/>
          <p:cNvSpPr>
            <a:spLocks noChangeShapeType="1"/>
          </p:cNvSpPr>
          <p:nvPr/>
        </p:nvSpPr>
        <p:spPr bwMode="auto">
          <a:xfrm>
            <a:off x="6948740" y="1601037"/>
            <a:ext cx="11913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1" name="Line 104"/>
          <p:cNvSpPr>
            <a:spLocks noChangeShapeType="1"/>
          </p:cNvSpPr>
          <p:nvPr/>
        </p:nvSpPr>
        <p:spPr bwMode="auto">
          <a:xfrm>
            <a:off x="7008308" y="1601038"/>
            <a:ext cx="0" cy="777267"/>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02" name="Group 108"/>
          <p:cNvGrpSpPr>
            <a:grpSpLocks/>
          </p:cNvGrpSpPr>
          <p:nvPr/>
        </p:nvGrpSpPr>
        <p:grpSpPr bwMode="auto">
          <a:xfrm>
            <a:off x="9093188" y="520166"/>
            <a:ext cx="478466" cy="299762"/>
            <a:chOff x="4320" y="1536"/>
            <a:chExt cx="384" cy="240"/>
          </a:xfrm>
        </p:grpSpPr>
        <p:sp>
          <p:nvSpPr>
            <p:cNvPr id="111"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2"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3"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4"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5"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03" name="Line 114"/>
          <p:cNvSpPr>
            <a:spLocks noChangeShapeType="1"/>
          </p:cNvSpPr>
          <p:nvPr/>
        </p:nvSpPr>
        <p:spPr bwMode="auto">
          <a:xfrm>
            <a:off x="9554360" y="658518"/>
            <a:ext cx="46117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131" name="Object 2"/>
          <p:cNvGraphicFramePr>
            <a:graphicFrameLocks noChangeAspect="1"/>
          </p:cNvGraphicFramePr>
          <p:nvPr/>
        </p:nvGraphicFramePr>
        <p:xfrm>
          <a:off x="8756159" y="1298061"/>
          <a:ext cx="349250" cy="349250"/>
        </p:xfrm>
        <a:graphic>
          <a:graphicData uri="http://schemas.openxmlformats.org/presentationml/2006/ole">
            <mc:AlternateContent xmlns:mc="http://schemas.openxmlformats.org/markup-compatibility/2006">
              <mc:Choice xmlns:v="urn:schemas-microsoft-com:vml" Requires="v">
                <p:oleObj spid="_x0000_s16486" name="Equation" r:id="rId8" imgW="203200" imgH="203200" progId="Equation.DSMT4">
                  <p:embed/>
                </p:oleObj>
              </mc:Choice>
              <mc:Fallback>
                <p:oleObj name="Equation" r:id="rId8" imgW="203200" imgH="203200" progId="Equation.DSMT4">
                  <p:embed/>
                  <p:pic>
                    <p:nvPicPr>
                      <p:cNvPr id="131" name="Object 2"/>
                      <p:cNvPicPr>
                        <a:picLocks noChangeAspect="1" noChangeArrowheads="1"/>
                      </p:cNvPicPr>
                      <p:nvPr/>
                    </p:nvPicPr>
                    <p:blipFill>
                      <a:blip r:embed="rId9"/>
                      <a:srcRect/>
                      <a:stretch>
                        <a:fillRect/>
                      </a:stretch>
                    </p:blipFill>
                    <p:spPr bwMode="auto">
                      <a:xfrm>
                        <a:off x="8756159" y="1298061"/>
                        <a:ext cx="349250" cy="349250"/>
                      </a:xfrm>
                      <a:prstGeom prst="rect">
                        <a:avLst/>
                      </a:prstGeom>
                      <a:noFill/>
                      <a:ln>
                        <a:noFill/>
                      </a:ln>
                      <a:effectLst/>
                    </p:spPr>
                  </p:pic>
                </p:oleObj>
              </mc:Fallback>
            </mc:AlternateContent>
          </a:graphicData>
        </a:graphic>
      </p:graphicFrame>
      <p:graphicFrame>
        <p:nvGraphicFramePr>
          <p:cNvPr id="132" name="Object 2"/>
          <p:cNvGraphicFramePr>
            <a:graphicFrameLocks noChangeAspect="1"/>
          </p:cNvGraphicFramePr>
          <p:nvPr/>
        </p:nvGraphicFramePr>
        <p:xfrm>
          <a:off x="9205110" y="235288"/>
          <a:ext cx="349250" cy="349250"/>
        </p:xfrm>
        <a:graphic>
          <a:graphicData uri="http://schemas.openxmlformats.org/presentationml/2006/ole">
            <mc:AlternateContent xmlns:mc="http://schemas.openxmlformats.org/markup-compatibility/2006">
              <mc:Choice xmlns:v="urn:schemas-microsoft-com:vml" Requires="v">
                <p:oleObj spid="_x0000_s16487" name="Equation" r:id="rId10" imgW="203200" imgH="203200" progId="Equation.DSMT4">
                  <p:embed/>
                </p:oleObj>
              </mc:Choice>
              <mc:Fallback>
                <p:oleObj name="Equation" r:id="rId10" imgW="203200" imgH="203200" progId="Equation.DSMT4">
                  <p:embed/>
                  <p:pic>
                    <p:nvPicPr>
                      <p:cNvPr id="132" name="Object 2"/>
                      <p:cNvPicPr>
                        <a:picLocks noChangeAspect="1" noChangeArrowheads="1"/>
                      </p:cNvPicPr>
                      <p:nvPr/>
                    </p:nvPicPr>
                    <p:blipFill>
                      <a:blip r:embed="rId11"/>
                      <a:srcRect/>
                      <a:stretch>
                        <a:fillRect/>
                      </a:stretch>
                    </p:blipFill>
                    <p:spPr bwMode="auto">
                      <a:xfrm>
                        <a:off x="9205110" y="235288"/>
                        <a:ext cx="349250" cy="349250"/>
                      </a:xfrm>
                      <a:prstGeom prst="rect">
                        <a:avLst/>
                      </a:prstGeom>
                      <a:noFill/>
                      <a:ln>
                        <a:noFill/>
                      </a:ln>
                      <a:effectLst/>
                    </p:spPr>
                  </p:pic>
                </p:oleObj>
              </mc:Fallback>
            </mc:AlternateContent>
          </a:graphicData>
        </a:graphic>
      </p:graphicFrame>
      <p:graphicFrame>
        <p:nvGraphicFramePr>
          <p:cNvPr id="133" name="Object 2"/>
          <p:cNvGraphicFramePr>
            <a:graphicFrameLocks noChangeAspect="1"/>
          </p:cNvGraphicFramePr>
          <p:nvPr/>
        </p:nvGraphicFramePr>
        <p:xfrm>
          <a:off x="10143621" y="1322354"/>
          <a:ext cx="371475" cy="349250"/>
        </p:xfrm>
        <a:graphic>
          <a:graphicData uri="http://schemas.openxmlformats.org/presentationml/2006/ole">
            <mc:AlternateContent xmlns:mc="http://schemas.openxmlformats.org/markup-compatibility/2006">
              <mc:Choice xmlns:v="urn:schemas-microsoft-com:vml" Requires="v">
                <p:oleObj spid="_x0000_s16488" name="Equation" r:id="rId12" imgW="215900" imgH="203200" progId="Equation.DSMT4">
                  <p:embed/>
                </p:oleObj>
              </mc:Choice>
              <mc:Fallback>
                <p:oleObj name="Equation" r:id="rId12" imgW="215900" imgH="203200" progId="Equation.DSMT4">
                  <p:embed/>
                  <p:pic>
                    <p:nvPicPr>
                      <p:cNvPr id="133" name="Object 2"/>
                      <p:cNvPicPr>
                        <a:picLocks noChangeAspect="1" noChangeArrowheads="1"/>
                      </p:cNvPicPr>
                      <p:nvPr/>
                    </p:nvPicPr>
                    <p:blipFill>
                      <a:blip r:embed="rId13"/>
                      <a:srcRect/>
                      <a:stretch>
                        <a:fillRect/>
                      </a:stretch>
                    </p:blipFill>
                    <p:spPr bwMode="auto">
                      <a:xfrm>
                        <a:off x="10143621" y="1322354"/>
                        <a:ext cx="371475" cy="349250"/>
                      </a:xfrm>
                      <a:prstGeom prst="rect">
                        <a:avLst/>
                      </a:prstGeom>
                      <a:noFill/>
                      <a:ln>
                        <a:noFill/>
                      </a:ln>
                      <a:effectLst/>
                    </p:spPr>
                  </p:pic>
                </p:oleObj>
              </mc:Fallback>
            </mc:AlternateContent>
          </a:graphicData>
        </a:graphic>
      </p:graphicFrame>
      <p:cxnSp>
        <p:nvCxnSpPr>
          <p:cNvPr id="62" name="Straight Arrow Connector 61"/>
          <p:cNvCxnSpPr/>
          <p:nvPr/>
        </p:nvCxnSpPr>
        <p:spPr>
          <a:xfrm>
            <a:off x="8369313" y="1078117"/>
            <a:ext cx="0" cy="580606"/>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V="1">
            <a:off x="7500987" y="911574"/>
            <a:ext cx="868327" cy="14344"/>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64" name="Object 2"/>
          <p:cNvGraphicFramePr>
            <a:graphicFrameLocks noChangeAspect="1"/>
          </p:cNvGraphicFramePr>
          <p:nvPr/>
        </p:nvGraphicFramePr>
        <p:xfrm>
          <a:off x="7565473" y="895713"/>
          <a:ext cx="239713" cy="350837"/>
        </p:xfrm>
        <a:graphic>
          <a:graphicData uri="http://schemas.openxmlformats.org/presentationml/2006/ole">
            <mc:AlternateContent xmlns:mc="http://schemas.openxmlformats.org/markup-compatibility/2006">
              <mc:Choice xmlns:v="urn:schemas-microsoft-com:vml" Requires="v">
                <p:oleObj spid="_x0000_s16489" name="Equation" r:id="rId14" imgW="139700" imgH="203200" progId="Equation.DSMT4">
                  <p:embed/>
                </p:oleObj>
              </mc:Choice>
              <mc:Fallback>
                <p:oleObj name="Equation" r:id="rId14" imgW="139700" imgH="203200" progId="Equation.DSMT4">
                  <p:embed/>
                  <p:pic>
                    <p:nvPicPr>
                      <p:cNvPr id="64" name="Object 2"/>
                      <p:cNvPicPr>
                        <a:picLocks noChangeAspect="1" noChangeArrowheads="1"/>
                      </p:cNvPicPr>
                      <p:nvPr/>
                    </p:nvPicPr>
                    <p:blipFill>
                      <a:blip r:embed="rId15"/>
                      <a:srcRect/>
                      <a:stretch>
                        <a:fillRect/>
                      </a:stretch>
                    </p:blipFill>
                    <p:spPr bwMode="auto">
                      <a:xfrm>
                        <a:off x="7565473" y="895713"/>
                        <a:ext cx="239713" cy="350837"/>
                      </a:xfrm>
                      <a:prstGeom prst="rect">
                        <a:avLst/>
                      </a:prstGeom>
                      <a:noFill/>
                      <a:ln>
                        <a:noFill/>
                      </a:ln>
                      <a:effectLst/>
                    </p:spPr>
                  </p:pic>
                </p:oleObj>
              </mc:Fallback>
            </mc:AlternateContent>
          </a:graphicData>
        </a:graphic>
      </p:graphicFrame>
      <p:cxnSp>
        <p:nvCxnSpPr>
          <p:cNvPr id="65" name="Straight Arrow Connector 64"/>
          <p:cNvCxnSpPr/>
          <p:nvPr/>
        </p:nvCxnSpPr>
        <p:spPr>
          <a:xfrm>
            <a:off x="8651370" y="831340"/>
            <a:ext cx="471460" cy="0"/>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66" name="Object 2"/>
          <p:cNvGraphicFramePr>
            <a:graphicFrameLocks noChangeAspect="1"/>
          </p:cNvGraphicFramePr>
          <p:nvPr/>
        </p:nvGraphicFramePr>
        <p:xfrm>
          <a:off x="8129601" y="1101512"/>
          <a:ext cx="239712" cy="350837"/>
        </p:xfrm>
        <a:graphic>
          <a:graphicData uri="http://schemas.openxmlformats.org/presentationml/2006/ole">
            <mc:AlternateContent xmlns:mc="http://schemas.openxmlformats.org/markup-compatibility/2006">
              <mc:Choice xmlns:v="urn:schemas-microsoft-com:vml" Requires="v">
                <p:oleObj spid="_x0000_s16490" name="Equation" r:id="rId16" imgW="139700" imgH="203200" progId="Equation.DSMT4">
                  <p:embed/>
                </p:oleObj>
              </mc:Choice>
              <mc:Fallback>
                <p:oleObj name="Equation" r:id="rId16" imgW="139700" imgH="203200" progId="Equation.DSMT4">
                  <p:embed/>
                  <p:pic>
                    <p:nvPicPr>
                      <p:cNvPr id="66" name="Object 2"/>
                      <p:cNvPicPr>
                        <a:picLocks noChangeAspect="1" noChangeArrowheads="1"/>
                      </p:cNvPicPr>
                      <p:nvPr/>
                    </p:nvPicPr>
                    <p:blipFill>
                      <a:blip r:embed="rId17"/>
                      <a:srcRect/>
                      <a:stretch>
                        <a:fillRect/>
                      </a:stretch>
                    </p:blipFill>
                    <p:spPr bwMode="auto">
                      <a:xfrm>
                        <a:off x="8129601" y="1101512"/>
                        <a:ext cx="239712" cy="350837"/>
                      </a:xfrm>
                      <a:prstGeom prst="rect">
                        <a:avLst/>
                      </a:prstGeom>
                      <a:noFill/>
                      <a:ln>
                        <a:noFill/>
                      </a:ln>
                      <a:effectLst/>
                    </p:spPr>
                  </p:pic>
                </p:oleObj>
              </mc:Fallback>
            </mc:AlternateContent>
          </a:graphicData>
        </a:graphic>
      </p:graphicFrame>
      <p:sp>
        <p:nvSpPr>
          <p:cNvPr id="5" name="TextBox 4"/>
          <p:cNvSpPr txBox="1"/>
          <p:nvPr/>
        </p:nvSpPr>
        <p:spPr>
          <a:xfrm>
            <a:off x="8239638" y="446039"/>
            <a:ext cx="646406" cy="276999"/>
          </a:xfrm>
          <a:prstGeom prst="rect">
            <a:avLst/>
          </a:prstGeom>
          <a:noFill/>
        </p:spPr>
        <p:txBody>
          <a:bodyPr wrap="none" rtlCol="0">
            <a:spAutoFit/>
          </a:bodyPr>
          <a:lstStyle/>
          <a:p>
            <a:r>
              <a:rPr lang="en-US" sz="1200" dirty="0">
                <a:solidFill>
                  <a:srgbClr val="0000FF"/>
                </a:solidFill>
              </a:rPr>
              <a:t>Node A</a:t>
            </a:r>
          </a:p>
        </p:txBody>
      </p:sp>
      <p:graphicFrame>
        <p:nvGraphicFramePr>
          <p:cNvPr id="82" name="Object 2"/>
          <p:cNvGraphicFramePr>
            <a:graphicFrameLocks noChangeAspect="1"/>
          </p:cNvGraphicFramePr>
          <p:nvPr/>
        </p:nvGraphicFramePr>
        <p:xfrm>
          <a:off x="8739767" y="831340"/>
          <a:ext cx="652462" cy="349250"/>
        </p:xfrm>
        <a:graphic>
          <a:graphicData uri="http://schemas.openxmlformats.org/presentationml/2006/ole">
            <mc:AlternateContent xmlns:mc="http://schemas.openxmlformats.org/markup-compatibility/2006">
              <mc:Choice xmlns:v="urn:schemas-microsoft-com:vml" Requires="v">
                <p:oleObj spid="_x0000_s16491" name="Equation" r:id="rId18" imgW="381000" imgH="203200" progId="Equation.DSMT4">
                  <p:embed/>
                </p:oleObj>
              </mc:Choice>
              <mc:Fallback>
                <p:oleObj name="Equation" r:id="rId18" imgW="381000" imgH="203200" progId="Equation.DSMT4">
                  <p:embed/>
                  <p:pic>
                    <p:nvPicPr>
                      <p:cNvPr id="82" name="Object 2"/>
                      <p:cNvPicPr>
                        <a:picLocks noChangeAspect="1" noChangeArrowheads="1"/>
                      </p:cNvPicPr>
                      <p:nvPr/>
                    </p:nvPicPr>
                    <p:blipFill>
                      <a:blip r:embed="rId19"/>
                      <a:srcRect/>
                      <a:stretch>
                        <a:fillRect/>
                      </a:stretch>
                    </p:blipFill>
                    <p:spPr bwMode="auto">
                      <a:xfrm>
                        <a:off x="8739767" y="831340"/>
                        <a:ext cx="652462" cy="349250"/>
                      </a:xfrm>
                      <a:prstGeom prst="rect">
                        <a:avLst/>
                      </a:prstGeom>
                      <a:noFill/>
                      <a:ln>
                        <a:noFill/>
                      </a:ln>
                      <a:effectLst/>
                    </p:spPr>
                  </p:pic>
                </p:oleObj>
              </mc:Fallback>
            </mc:AlternateContent>
          </a:graphicData>
        </a:graphic>
      </p:graphicFrame>
      <p:sp>
        <p:nvSpPr>
          <p:cNvPr id="78" name="TextBox 77"/>
          <p:cNvSpPr txBox="1"/>
          <p:nvPr/>
        </p:nvSpPr>
        <p:spPr>
          <a:xfrm>
            <a:off x="7446701" y="1909084"/>
            <a:ext cx="607859" cy="276999"/>
          </a:xfrm>
          <a:prstGeom prst="rect">
            <a:avLst/>
          </a:prstGeom>
          <a:noFill/>
        </p:spPr>
        <p:txBody>
          <a:bodyPr wrap="none" rtlCol="0">
            <a:spAutoFit/>
          </a:bodyPr>
          <a:lstStyle/>
          <a:p>
            <a:r>
              <a:rPr lang="en-US" sz="1200" dirty="0">
                <a:solidFill>
                  <a:srgbClr val="0000FF"/>
                </a:solidFill>
              </a:rPr>
              <a:t>Loop 1</a:t>
            </a:r>
          </a:p>
        </p:txBody>
      </p:sp>
      <p:grpSp>
        <p:nvGrpSpPr>
          <p:cNvPr id="79" name="Group 78"/>
          <p:cNvGrpSpPr/>
          <p:nvPr/>
        </p:nvGrpSpPr>
        <p:grpSpPr>
          <a:xfrm flipV="1">
            <a:off x="7333818" y="1305282"/>
            <a:ext cx="770504" cy="860192"/>
            <a:chOff x="5911418" y="1419582"/>
            <a:chExt cx="770504" cy="860192"/>
          </a:xfrm>
        </p:grpSpPr>
        <p:sp>
          <p:nvSpPr>
            <p:cNvPr id="85" name="Rounded Rectangle 84"/>
            <p:cNvSpPr/>
            <p:nvPr/>
          </p:nvSpPr>
          <p:spPr>
            <a:xfrm>
              <a:off x="6000610" y="1419582"/>
              <a:ext cx="681312" cy="860192"/>
            </a:xfrm>
            <a:prstGeom prst="round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6" name="Group 85"/>
            <p:cNvGrpSpPr/>
            <p:nvPr/>
          </p:nvGrpSpPr>
          <p:grpSpPr>
            <a:xfrm flipV="1">
              <a:off x="5911418" y="1849678"/>
              <a:ext cx="173428" cy="173705"/>
              <a:chOff x="5975102" y="2315384"/>
              <a:chExt cx="173428" cy="173705"/>
            </a:xfrm>
          </p:grpSpPr>
          <p:cxnSp>
            <p:nvCxnSpPr>
              <p:cNvPr id="87" name="Straight Connector 86"/>
              <p:cNvCxnSpPr>
                <a:stCxn id="85" idx="1"/>
              </p:cNvCxnSpPr>
              <p:nvPr/>
            </p:nvCxnSpPr>
            <p:spPr>
              <a:xfrm flipH="1">
                <a:off x="5975102" y="2315384"/>
                <a:ext cx="89192" cy="173705"/>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a:off x="6059338" y="2315384"/>
                <a:ext cx="89192" cy="173705"/>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grpSp>
      </p:grpSp>
      <p:graphicFrame>
        <p:nvGraphicFramePr>
          <p:cNvPr id="136" name="Object 2"/>
          <p:cNvGraphicFramePr>
            <a:graphicFrameLocks noChangeAspect="1"/>
          </p:cNvGraphicFramePr>
          <p:nvPr/>
        </p:nvGraphicFramePr>
        <p:xfrm>
          <a:off x="2425700" y="685992"/>
          <a:ext cx="2089150" cy="765175"/>
        </p:xfrm>
        <a:graphic>
          <a:graphicData uri="http://schemas.openxmlformats.org/presentationml/2006/ole">
            <mc:AlternateContent xmlns:mc="http://schemas.openxmlformats.org/markup-compatibility/2006">
              <mc:Choice xmlns:v="urn:schemas-microsoft-com:vml" Requires="v">
                <p:oleObj spid="_x0000_s16492" name="Equation" r:id="rId20" imgW="1219200" imgH="444500" progId="Equation.DSMT4">
                  <p:embed/>
                </p:oleObj>
              </mc:Choice>
              <mc:Fallback>
                <p:oleObj name="Equation" r:id="rId20" imgW="1219200" imgH="444500" progId="Equation.DSMT4">
                  <p:embed/>
                  <p:pic>
                    <p:nvPicPr>
                      <p:cNvPr id="136" name="Object 2"/>
                      <p:cNvPicPr>
                        <a:picLocks noChangeAspect="1" noChangeArrowheads="1"/>
                      </p:cNvPicPr>
                      <p:nvPr/>
                    </p:nvPicPr>
                    <p:blipFill>
                      <a:blip r:embed="rId21"/>
                      <a:srcRect/>
                      <a:stretch>
                        <a:fillRect/>
                      </a:stretch>
                    </p:blipFill>
                    <p:spPr bwMode="auto">
                      <a:xfrm>
                        <a:off x="2425700" y="685992"/>
                        <a:ext cx="2089150" cy="765175"/>
                      </a:xfrm>
                      <a:prstGeom prst="rect">
                        <a:avLst/>
                      </a:prstGeom>
                      <a:noFill/>
                      <a:ln>
                        <a:noFill/>
                      </a:ln>
                      <a:effectLst/>
                    </p:spPr>
                  </p:pic>
                </p:oleObj>
              </mc:Fallback>
            </mc:AlternateContent>
          </a:graphicData>
        </a:graphic>
      </p:graphicFrame>
      <p:sp>
        <p:nvSpPr>
          <p:cNvPr id="141" name="TextBox 140"/>
          <p:cNvSpPr txBox="1"/>
          <p:nvPr/>
        </p:nvSpPr>
        <p:spPr>
          <a:xfrm>
            <a:off x="2030840" y="304333"/>
            <a:ext cx="1076861" cy="400110"/>
          </a:xfrm>
          <a:prstGeom prst="rect">
            <a:avLst/>
          </a:prstGeom>
          <a:noFill/>
        </p:spPr>
        <p:txBody>
          <a:bodyPr wrap="square" rtlCol="0">
            <a:spAutoFit/>
          </a:bodyPr>
          <a:lstStyle/>
          <a:p>
            <a:r>
              <a:rPr lang="en-US" sz="2000" dirty="0">
                <a:solidFill>
                  <a:srgbClr val="0000FF"/>
                </a:solidFill>
                <a:latin typeface="Times New Roman"/>
                <a:cs typeface="Times New Roman"/>
              </a:rPr>
              <a:t>Loop 1:</a:t>
            </a:r>
            <a:endParaRPr lang="en-US" sz="2000" dirty="0">
              <a:latin typeface="Times New Roman"/>
              <a:cs typeface="Times New Roman"/>
            </a:endParaRPr>
          </a:p>
        </p:txBody>
      </p:sp>
      <p:grpSp>
        <p:nvGrpSpPr>
          <p:cNvPr id="143" name="Group 142"/>
          <p:cNvGrpSpPr/>
          <p:nvPr/>
        </p:nvGrpSpPr>
        <p:grpSpPr>
          <a:xfrm>
            <a:off x="9034039" y="1305265"/>
            <a:ext cx="770504" cy="880800"/>
            <a:chOff x="7649739" y="1791475"/>
            <a:chExt cx="770504" cy="880800"/>
          </a:xfrm>
        </p:grpSpPr>
        <p:sp>
          <p:nvSpPr>
            <p:cNvPr id="144" name="Rounded Rectangle 143"/>
            <p:cNvSpPr/>
            <p:nvPr/>
          </p:nvSpPr>
          <p:spPr>
            <a:xfrm>
              <a:off x="7738931" y="1791475"/>
              <a:ext cx="681312" cy="860192"/>
            </a:xfrm>
            <a:prstGeom prst="round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TextBox 144"/>
            <p:cNvSpPr txBox="1"/>
            <p:nvPr/>
          </p:nvSpPr>
          <p:spPr>
            <a:xfrm>
              <a:off x="7762621" y="2395276"/>
              <a:ext cx="607859" cy="276999"/>
            </a:xfrm>
            <a:prstGeom prst="rect">
              <a:avLst/>
            </a:prstGeom>
            <a:noFill/>
          </p:spPr>
          <p:txBody>
            <a:bodyPr wrap="none" rtlCol="0">
              <a:spAutoFit/>
            </a:bodyPr>
            <a:lstStyle/>
            <a:p>
              <a:r>
                <a:rPr lang="en-US" sz="1200" dirty="0">
                  <a:solidFill>
                    <a:srgbClr val="0000FF"/>
                  </a:solidFill>
                </a:rPr>
                <a:t>Loop 2</a:t>
              </a:r>
            </a:p>
          </p:txBody>
        </p:sp>
        <p:cxnSp>
          <p:nvCxnSpPr>
            <p:cNvPr id="146" name="Straight Connector 145"/>
            <p:cNvCxnSpPr>
              <a:stCxn id="144" idx="1"/>
            </p:cNvCxnSpPr>
            <p:nvPr/>
          </p:nvCxnSpPr>
          <p:spPr>
            <a:xfrm flipH="1">
              <a:off x="7649739" y="2221571"/>
              <a:ext cx="89192" cy="173705"/>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7733975" y="2221571"/>
              <a:ext cx="89192" cy="173705"/>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grpSp>
      <p:graphicFrame>
        <p:nvGraphicFramePr>
          <p:cNvPr id="148" name="Object 2"/>
          <p:cNvGraphicFramePr>
            <a:graphicFrameLocks noChangeAspect="1"/>
          </p:cNvGraphicFramePr>
          <p:nvPr/>
        </p:nvGraphicFramePr>
        <p:xfrm>
          <a:off x="2413001" y="1947183"/>
          <a:ext cx="3916363" cy="1112838"/>
        </p:xfrm>
        <a:graphic>
          <a:graphicData uri="http://schemas.openxmlformats.org/presentationml/2006/ole">
            <mc:AlternateContent xmlns:mc="http://schemas.openxmlformats.org/markup-compatibility/2006">
              <mc:Choice xmlns:v="urn:schemas-microsoft-com:vml" Requires="v">
                <p:oleObj spid="_x0000_s16493" name="Equation" r:id="rId22" imgW="2286000" imgH="647700" progId="Equation.DSMT4">
                  <p:embed/>
                </p:oleObj>
              </mc:Choice>
              <mc:Fallback>
                <p:oleObj name="Equation" r:id="rId22" imgW="2286000" imgH="647700" progId="Equation.DSMT4">
                  <p:embed/>
                  <p:pic>
                    <p:nvPicPr>
                      <p:cNvPr id="148" name="Object 2"/>
                      <p:cNvPicPr>
                        <a:picLocks noChangeAspect="1" noChangeArrowheads="1"/>
                      </p:cNvPicPr>
                      <p:nvPr/>
                    </p:nvPicPr>
                    <p:blipFill>
                      <a:blip r:embed="rId23"/>
                      <a:srcRect/>
                      <a:stretch>
                        <a:fillRect/>
                      </a:stretch>
                    </p:blipFill>
                    <p:spPr bwMode="auto">
                      <a:xfrm>
                        <a:off x="2413001" y="1947183"/>
                        <a:ext cx="3916363" cy="1112838"/>
                      </a:xfrm>
                      <a:prstGeom prst="rect">
                        <a:avLst/>
                      </a:prstGeom>
                      <a:noFill/>
                      <a:ln>
                        <a:noFill/>
                      </a:ln>
                      <a:effectLst/>
                    </p:spPr>
                  </p:pic>
                </p:oleObj>
              </mc:Fallback>
            </mc:AlternateContent>
          </a:graphicData>
        </a:graphic>
      </p:graphicFrame>
      <p:sp>
        <p:nvSpPr>
          <p:cNvPr id="149" name="TextBox 148"/>
          <p:cNvSpPr txBox="1"/>
          <p:nvPr/>
        </p:nvSpPr>
        <p:spPr>
          <a:xfrm>
            <a:off x="2030840" y="1468193"/>
            <a:ext cx="1076861" cy="400110"/>
          </a:xfrm>
          <a:prstGeom prst="rect">
            <a:avLst/>
          </a:prstGeom>
          <a:noFill/>
        </p:spPr>
        <p:txBody>
          <a:bodyPr wrap="square" rtlCol="0">
            <a:spAutoFit/>
          </a:bodyPr>
          <a:lstStyle/>
          <a:p>
            <a:r>
              <a:rPr lang="en-US" sz="2000" dirty="0">
                <a:solidFill>
                  <a:srgbClr val="0000FF"/>
                </a:solidFill>
                <a:latin typeface="Times New Roman"/>
                <a:cs typeface="Times New Roman"/>
              </a:rPr>
              <a:t>Loop 2:</a:t>
            </a:r>
            <a:endParaRPr lang="en-US" sz="2000" dirty="0">
              <a:latin typeface="Times New Roman"/>
              <a:cs typeface="Times New Roman"/>
            </a:endParaRPr>
          </a:p>
        </p:txBody>
      </p:sp>
      <p:graphicFrame>
        <p:nvGraphicFramePr>
          <p:cNvPr id="150" name="Object 2"/>
          <p:cNvGraphicFramePr>
            <a:graphicFrameLocks noChangeAspect="1"/>
          </p:cNvGraphicFramePr>
          <p:nvPr/>
        </p:nvGraphicFramePr>
        <p:xfrm>
          <a:off x="3857292" y="3595748"/>
          <a:ext cx="3560762" cy="2084388"/>
        </p:xfrm>
        <a:graphic>
          <a:graphicData uri="http://schemas.openxmlformats.org/presentationml/2006/ole">
            <mc:AlternateContent xmlns:mc="http://schemas.openxmlformats.org/markup-compatibility/2006">
              <mc:Choice xmlns:v="urn:schemas-microsoft-com:vml" Requires="v">
                <p:oleObj spid="_x0000_s16494" name="Equation" r:id="rId24" imgW="1955800" imgH="1143000" progId="Equation.DSMT4">
                  <p:embed/>
                </p:oleObj>
              </mc:Choice>
              <mc:Fallback>
                <p:oleObj name="Equation" r:id="rId24" imgW="1955800" imgH="1143000" progId="Equation.DSMT4">
                  <p:embed/>
                  <p:pic>
                    <p:nvPicPr>
                      <p:cNvPr id="150" name="Object 2"/>
                      <p:cNvPicPr>
                        <a:picLocks noChangeAspect="1" noChangeArrowheads="1"/>
                      </p:cNvPicPr>
                      <p:nvPr/>
                    </p:nvPicPr>
                    <p:blipFill>
                      <a:blip r:embed="rId25"/>
                      <a:srcRect/>
                      <a:stretch>
                        <a:fillRect/>
                      </a:stretch>
                    </p:blipFill>
                    <p:spPr bwMode="auto">
                      <a:xfrm>
                        <a:off x="3857292" y="3595748"/>
                        <a:ext cx="3560762" cy="2084388"/>
                      </a:xfrm>
                      <a:prstGeom prst="rect">
                        <a:avLst/>
                      </a:prstGeom>
                      <a:noFill/>
                      <a:ln>
                        <a:noFill/>
                      </a:ln>
                      <a:effectLst/>
                    </p:spPr>
                  </p:pic>
                </p:oleObj>
              </mc:Fallback>
            </mc:AlternateContent>
          </a:graphicData>
        </a:graphic>
      </p:graphicFrame>
      <p:sp>
        <p:nvSpPr>
          <p:cNvPr id="151" name="TextBox 150"/>
          <p:cNvSpPr txBox="1"/>
          <p:nvPr/>
        </p:nvSpPr>
        <p:spPr>
          <a:xfrm>
            <a:off x="1829305" y="3195638"/>
            <a:ext cx="8685791" cy="400110"/>
          </a:xfrm>
          <a:prstGeom prst="rect">
            <a:avLst/>
          </a:prstGeom>
          <a:noFill/>
        </p:spPr>
        <p:txBody>
          <a:bodyPr wrap="square" rtlCol="0">
            <a:spAutoFit/>
          </a:bodyPr>
          <a:lstStyle/>
          <a:p>
            <a:r>
              <a:rPr lang="en-US" sz="2000" dirty="0">
                <a:solidFill>
                  <a:srgbClr val="0000FF"/>
                </a:solidFill>
                <a:latin typeface="Apple Chancery"/>
                <a:cs typeface="Apple Chancery"/>
              </a:rPr>
              <a:t>Solving:</a:t>
            </a:r>
            <a:endParaRPr lang="en-US" sz="2000" dirty="0">
              <a:solidFill>
                <a:srgbClr val="0000FF"/>
              </a:solidFill>
              <a:latin typeface="Times New Roman"/>
              <a:cs typeface="Times New Roman"/>
            </a:endParaRPr>
          </a:p>
        </p:txBody>
      </p:sp>
    </p:spTree>
    <p:extLst>
      <p:ext uri="{BB962C8B-B14F-4D97-AF65-F5344CB8AC3E}">
        <p14:creationId xmlns:p14="http://schemas.microsoft.com/office/powerpoint/2010/main" val="2123607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8958" y="399102"/>
            <a:ext cx="8754742" cy="646331"/>
          </a:xfrm>
          <a:prstGeom prst="rect">
            <a:avLst/>
          </a:prstGeom>
          <a:noFill/>
        </p:spPr>
        <p:txBody>
          <a:bodyPr wrap="square" rtlCol="0">
            <a:spAutoFit/>
          </a:bodyPr>
          <a:lstStyle/>
          <a:p>
            <a:r>
              <a:rPr lang="en-US" sz="3600" dirty="0">
                <a:solidFill>
                  <a:srgbClr val="FF0000"/>
                </a:solidFill>
                <a:latin typeface="Apple Chancery"/>
                <a:cs typeface="Apple Chancery"/>
              </a:rPr>
              <a:t>T</a:t>
            </a:r>
            <a:r>
              <a:rPr lang="en-US" sz="2800" dirty="0">
                <a:solidFill>
                  <a:srgbClr val="FF0000"/>
                </a:solidFill>
                <a:latin typeface="Apple Chancery"/>
                <a:cs typeface="Apple Chancery"/>
              </a:rPr>
              <a:t>he Island Series:</a:t>
            </a:r>
            <a:endParaRPr lang="en-US" sz="2400" dirty="0">
              <a:latin typeface="Apple Chancery"/>
              <a:cs typeface="Apple Chancery"/>
            </a:endParaRPr>
          </a:p>
        </p:txBody>
      </p:sp>
      <p:sp>
        <p:nvSpPr>
          <p:cNvPr id="16" name="Rectangle 15"/>
          <p:cNvSpPr/>
          <p:nvPr/>
        </p:nvSpPr>
        <p:spPr>
          <a:xfrm>
            <a:off x="152400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10109202" y="6427114"/>
            <a:ext cx="444499" cy="276999"/>
          </a:xfrm>
          <a:prstGeom prst="rect">
            <a:avLst/>
          </a:prstGeom>
          <a:noFill/>
        </p:spPr>
        <p:txBody>
          <a:bodyPr wrap="square" rtlCol="0">
            <a:spAutoFit/>
          </a:bodyPr>
          <a:lstStyle/>
          <a:p>
            <a:r>
              <a:rPr lang="en-US" sz="1200" dirty="0">
                <a:latin typeface="Times New Roman"/>
                <a:cs typeface="Times New Roman"/>
              </a:rPr>
              <a:t>17.)</a:t>
            </a:r>
          </a:p>
        </p:txBody>
      </p:sp>
      <p:sp>
        <p:nvSpPr>
          <p:cNvPr id="31" name="TextBox 30"/>
          <p:cNvSpPr txBox="1"/>
          <p:nvPr/>
        </p:nvSpPr>
        <p:spPr>
          <a:xfrm>
            <a:off x="2040258" y="1057071"/>
            <a:ext cx="8322942" cy="3293209"/>
          </a:xfrm>
          <a:prstGeom prst="rect">
            <a:avLst/>
          </a:prstGeom>
          <a:noFill/>
        </p:spPr>
        <p:txBody>
          <a:bodyPr wrap="square" rtlCol="0">
            <a:spAutoFit/>
          </a:bodyPr>
          <a:lstStyle/>
          <a:p>
            <a:r>
              <a:rPr lang="en-US" sz="2000" dirty="0">
                <a:solidFill>
                  <a:srgbClr val="000000"/>
                </a:solidFill>
                <a:latin typeface="Times New Roman"/>
                <a:cs typeface="Times New Roman"/>
              </a:rPr>
              <a:t>You have been kidnapped by a crazed physics nerd and left on an island with twenty-four hours to solve the following problem.  Solve the problem and you get to leave.  Don’t solve the problem and you don’t.</a:t>
            </a:r>
          </a:p>
          <a:p>
            <a:endParaRPr lang="en-US" sz="2000" dirty="0">
              <a:solidFill>
                <a:srgbClr val="000000"/>
              </a:solidFill>
              <a:latin typeface="Times New Roman"/>
              <a:cs typeface="Times New Roman"/>
            </a:endParaRPr>
          </a:p>
          <a:p>
            <a:r>
              <a:rPr lang="en-US" sz="2800" dirty="0">
                <a:solidFill>
                  <a:srgbClr val="0000FF"/>
                </a:solidFill>
                <a:latin typeface="Apple Chancery"/>
                <a:cs typeface="Apple Chancery"/>
              </a:rPr>
              <a:t>The problem</a:t>
            </a:r>
            <a:r>
              <a:rPr lang="en-US" sz="2000" dirty="0">
                <a:solidFill>
                  <a:srgbClr val="000000"/>
                </a:solidFill>
                <a:latin typeface="Times New Roman"/>
                <a:cs typeface="Times New Roman"/>
              </a:rPr>
              <a:t>: </a:t>
            </a:r>
            <a:r>
              <a:rPr lang="en-US" sz="2000" dirty="0">
                <a:latin typeface="Times New Roman"/>
                <a:cs typeface="Times New Roman"/>
              </a:rPr>
              <a:t>You are given a </a:t>
            </a:r>
            <a:r>
              <a:rPr lang="en-US" sz="2000" dirty="0">
                <a:solidFill>
                  <a:srgbClr val="0000FF"/>
                </a:solidFill>
                <a:latin typeface="Times New Roman"/>
                <a:cs typeface="Times New Roman"/>
              </a:rPr>
              <a:t>small spotlight</a:t>
            </a:r>
            <a:r>
              <a:rPr lang="en-US" sz="2000" dirty="0">
                <a:latin typeface="Times New Roman"/>
                <a:cs typeface="Times New Roman"/>
              </a:rPr>
              <a:t>, the </a:t>
            </a:r>
            <a:r>
              <a:rPr lang="en-US" sz="2000" dirty="0">
                <a:solidFill>
                  <a:srgbClr val="0000FF"/>
                </a:solidFill>
                <a:latin typeface="Times New Roman"/>
                <a:cs typeface="Times New Roman"/>
              </a:rPr>
              <a:t>outline of a bat </a:t>
            </a:r>
            <a:r>
              <a:rPr lang="en-US" sz="2000" dirty="0">
                <a:latin typeface="Times New Roman"/>
                <a:cs typeface="Times New Roman"/>
              </a:rPr>
              <a:t>that can go </a:t>
            </a:r>
            <a:r>
              <a:rPr lang="en-US" sz="2000" dirty="0">
                <a:solidFill>
                  <a:srgbClr val="0000FF"/>
                </a:solidFill>
                <a:latin typeface="Times New Roman"/>
                <a:cs typeface="Times New Roman"/>
              </a:rPr>
              <a:t>over the lamp’s face</a:t>
            </a:r>
            <a:r>
              <a:rPr lang="en-US" sz="2000" dirty="0">
                <a:latin typeface="Times New Roman"/>
                <a:cs typeface="Times New Roman"/>
              </a:rPr>
              <a:t>, </a:t>
            </a:r>
            <a:r>
              <a:rPr lang="en-US" sz="2000" dirty="0">
                <a:solidFill>
                  <a:srgbClr val="0000FF"/>
                </a:solidFill>
                <a:latin typeface="Times New Roman"/>
                <a:cs typeface="Times New Roman"/>
              </a:rPr>
              <a:t>two copper serving platters</a:t>
            </a:r>
            <a:r>
              <a:rPr lang="en-US" sz="2000" dirty="0">
                <a:latin typeface="Times New Roman"/>
                <a:cs typeface="Times New Roman"/>
              </a:rPr>
              <a:t>, some </a:t>
            </a:r>
            <a:r>
              <a:rPr lang="en-US" sz="2000" dirty="0">
                <a:solidFill>
                  <a:srgbClr val="0000FF"/>
                </a:solidFill>
                <a:latin typeface="Times New Roman"/>
                <a:cs typeface="Times New Roman"/>
              </a:rPr>
              <a:t>wire</a:t>
            </a:r>
            <a:r>
              <a:rPr lang="en-US" sz="2000" dirty="0">
                <a:latin typeface="Times New Roman"/>
                <a:cs typeface="Times New Roman"/>
              </a:rPr>
              <a:t> and a </a:t>
            </a:r>
            <a:r>
              <a:rPr lang="en-US" sz="2000" dirty="0">
                <a:solidFill>
                  <a:srgbClr val="0000FF"/>
                </a:solidFill>
                <a:latin typeface="Times New Roman"/>
                <a:cs typeface="Times New Roman"/>
              </a:rPr>
              <a:t>car battery</a:t>
            </a:r>
            <a:r>
              <a:rPr lang="en-US" sz="2000" dirty="0">
                <a:latin typeface="Times New Roman"/>
                <a:cs typeface="Times New Roman"/>
              </a:rPr>
              <a:t>.  You find that if you hook the battery to the lamp, it doesn’t shine very brightly.  You need it to shine brightly, but only for a second (you want to project the bat-signal onto a cloud so Batman will come rescue you).  What clever thing might you do to light up the lamp for just a moment? </a:t>
            </a:r>
            <a:r>
              <a:rPr lang="en-US" sz="2000" dirty="0">
                <a:solidFill>
                  <a:srgbClr val="000000"/>
                </a:solidFill>
                <a:latin typeface="Times New Roman"/>
                <a:cs typeface="Times New Roman"/>
              </a:rPr>
              <a:t> </a:t>
            </a:r>
            <a:endParaRPr lang="en-US" sz="2400" dirty="0">
              <a:latin typeface="Times New Roman"/>
              <a:cs typeface="Times New Roman"/>
            </a:endParaRPr>
          </a:p>
        </p:txBody>
      </p:sp>
      <p:sp>
        <p:nvSpPr>
          <p:cNvPr id="6" name="TextBox 5"/>
          <p:cNvSpPr txBox="1"/>
          <p:nvPr/>
        </p:nvSpPr>
        <p:spPr>
          <a:xfrm>
            <a:off x="2014858" y="4323934"/>
            <a:ext cx="8627742" cy="2062103"/>
          </a:xfrm>
          <a:prstGeom prst="rect">
            <a:avLst/>
          </a:prstGeom>
          <a:noFill/>
        </p:spPr>
        <p:txBody>
          <a:bodyPr wrap="square" rtlCol="0">
            <a:spAutoFit/>
          </a:bodyPr>
          <a:lstStyle/>
          <a:p>
            <a:r>
              <a:rPr lang="en-US" sz="2800" dirty="0">
                <a:solidFill>
                  <a:srgbClr val="0000FF"/>
                </a:solidFill>
                <a:latin typeface="Apple Chancery"/>
                <a:cs typeface="Apple Chancery"/>
              </a:rPr>
              <a:t>Solution</a:t>
            </a:r>
            <a:r>
              <a:rPr lang="en-US" sz="2000" dirty="0">
                <a:solidFill>
                  <a:srgbClr val="000000"/>
                </a:solidFill>
                <a:latin typeface="Times New Roman"/>
                <a:cs typeface="Times New Roman"/>
              </a:rPr>
              <a:t>:  Set the two plates close without touching and parallel to one another (they have to be rigidly separated).  </a:t>
            </a:r>
            <a:r>
              <a:rPr lang="en-US" sz="2000" dirty="0">
                <a:latin typeface="Times New Roman"/>
                <a:cs typeface="Times New Roman"/>
              </a:rPr>
              <a:t>Hook one lead from the battery to one of the plates and the second lead to the other plate.  This will allow the plates to charge up, acting like a capacitor.  Disconnect the lead.  Hook one lamp lead to one of the plates. When you hook the other lead to the other plate, the cap will discharge very quickly through the lamp, providing a burst of energy that should light it up nicely.  </a:t>
            </a:r>
            <a:endParaRPr lang="en-US" sz="2400" dirty="0">
              <a:latin typeface="Times New Roman"/>
              <a:cs typeface="Times New Roman"/>
            </a:endParaRPr>
          </a:p>
        </p:txBody>
      </p:sp>
    </p:spTree>
    <p:extLst>
      <p:ext uri="{BB962C8B-B14F-4D97-AF65-F5344CB8AC3E}">
        <p14:creationId xmlns:p14="http://schemas.microsoft.com/office/powerpoint/2010/main" val="197308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8629" y="364223"/>
            <a:ext cx="8754742" cy="646331"/>
          </a:xfrm>
          <a:prstGeom prst="rect">
            <a:avLst/>
          </a:prstGeom>
          <a:noFill/>
        </p:spPr>
        <p:txBody>
          <a:bodyPr wrap="square" rtlCol="0">
            <a:spAutoFit/>
          </a:bodyPr>
          <a:lstStyle/>
          <a:p>
            <a:r>
              <a:rPr lang="en-US" sz="3600" dirty="0">
                <a:solidFill>
                  <a:srgbClr val="FF0000"/>
                </a:solidFill>
                <a:latin typeface="Apple Chancery"/>
                <a:cs typeface="Apple Chancery"/>
              </a:rPr>
              <a:t>T</a:t>
            </a:r>
            <a:r>
              <a:rPr lang="en-US" sz="2800" dirty="0">
                <a:solidFill>
                  <a:srgbClr val="FF0000"/>
                </a:solidFill>
                <a:latin typeface="Apple Chancery"/>
                <a:cs typeface="Apple Chancery"/>
              </a:rPr>
              <a:t>he Island Series:</a:t>
            </a:r>
            <a:endParaRPr lang="en-US" sz="2400" dirty="0">
              <a:latin typeface="Apple Chancery"/>
              <a:cs typeface="Apple Chancery"/>
            </a:endParaRPr>
          </a:p>
        </p:txBody>
      </p:sp>
      <p:sp>
        <p:nvSpPr>
          <p:cNvPr id="16" name="Rectangle 15"/>
          <p:cNvSpPr/>
          <p:nvPr/>
        </p:nvSpPr>
        <p:spPr>
          <a:xfrm>
            <a:off x="152400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10109202" y="6427114"/>
            <a:ext cx="444499" cy="276999"/>
          </a:xfrm>
          <a:prstGeom prst="rect">
            <a:avLst/>
          </a:prstGeom>
          <a:noFill/>
        </p:spPr>
        <p:txBody>
          <a:bodyPr wrap="square" rtlCol="0">
            <a:spAutoFit/>
          </a:bodyPr>
          <a:lstStyle/>
          <a:p>
            <a:r>
              <a:rPr lang="en-US" sz="1200" dirty="0">
                <a:latin typeface="Times New Roman"/>
                <a:cs typeface="Times New Roman"/>
              </a:rPr>
              <a:t>1.)</a:t>
            </a:r>
          </a:p>
        </p:txBody>
      </p:sp>
      <p:sp>
        <p:nvSpPr>
          <p:cNvPr id="31" name="TextBox 30"/>
          <p:cNvSpPr txBox="1"/>
          <p:nvPr/>
        </p:nvSpPr>
        <p:spPr>
          <a:xfrm>
            <a:off x="1934529" y="1057071"/>
            <a:ext cx="8322942" cy="2062103"/>
          </a:xfrm>
          <a:prstGeom prst="rect">
            <a:avLst/>
          </a:prstGeom>
          <a:noFill/>
        </p:spPr>
        <p:txBody>
          <a:bodyPr wrap="square" rtlCol="0">
            <a:spAutoFit/>
          </a:bodyPr>
          <a:lstStyle/>
          <a:p>
            <a:r>
              <a:rPr lang="en-US" sz="2000" dirty="0">
                <a:solidFill>
                  <a:srgbClr val="000000"/>
                </a:solidFill>
                <a:latin typeface="Times New Roman"/>
                <a:cs typeface="Times New Roman"/>
              </a:rPr>
              <a:t>You have been kidnapped by a crazed physics nerd and left on an island with twenty-four hours to solve the following problem.  Solve the problem and you get to leave.  Don’t solve the problem and you don’t.</a:t>
            </a:r>
          </a:p>
          <a:p>
            <a:endParaRPr lang="en-US" sz="2000" dirty="0">
              <a:solidFill>
                <a:srgbClr val="000000"/>
              </a:solidFill>
              <a:latin typeface="Times New Roman"/>
              <a:cs typeface="Times New Roman"/>
            </a:endParaRPr>
          </a:p>
          <a:p>
            <a:r>
              <a:rPr lang="en-US" sz="2800" dirty="0">
                <a:solidFill>
                  <a:srgbClr val="0000FF"/>
                </a:solidFill>
                <a:latin typeface="Apple Chancery"/>
                <a:cs typeface="Apple Chancery"/>
              </a:rPr>
              <a:t>The problem</a:t>
            </a:r>
            <a:r>
              <a:rPr lang="en-US" sz="2000" dirty="0">
                <a:solidFill>
                  <a:srgbClr val="000000"/>
                </a:solidFill>
                <a:latin typeface="Times New Roman"/>
                <a:cs typeface="Times New Roman"/>
              </a:rPr>
              <a:t>: </a:t>
            </a:r>
            <a:r>
              <a:rPr lang="en-US" sz="2000" dirty="0">
                <a:latin typeface="Times New Roman"/>
                <a:cs typeface="Times New Roman"/>
              </a:rPr>
              <a:t>Determine the equivalent resistance for the combination of resistors found in the circuit to the right.</a:t>
            </a:r>
            <a:r>
              <a:rPr lang="en-US" sz="2000" dirty="0">
                <a:solidFill>
                  <a:srgbClr val="000000"/>
                </a:solidFill>
                <a:latin typeface="Times New Roman"/>
                <a:cs typeface="Times New Roman"/>
              </a:rPr>
              <a:t> </a:t>
            </a:r>
            <a:endParaRPr lang="en-US" sz="2400" dirty="0">
              <a:latin typeface="Times New Roman"/>
              <a:cs typeface="Times New Roman"/>
            </a:endParaRPr>
          </a:p>
        </p:txBody>
      </p:sp>
      <p:grpSp>
        <p:nvGrpSpPr>
          <p:cNvPr id="9" name="Group 8">
            <a:extLst>
              <a:ext uri="{FF2B5EF4-FFF2-40B4-BE49-F238E27FC236}">
                <a16:creationId xmlns:a16="http://schemas.microsoft.com/office/drawing/2014/main" id="{3811D99B-F3EA-B94B-8571-45A968446946}"/>
              </a:ext>
            </a:extLst>
          </p:cNvPr>
          <p:cNvGrpSpPr/>
          <p:nvPr/>
        </p:nvGrpSpPr>
        <p:grpSpPr>
          <a:xfrm>
            <a:off x="8444017" y="3243480"/>
            <a:ext cx="259886" cy="2205932"/>
            <a:chOff x="6901910" y="784664"/>
            <a:chExt cx="259886" cy="2205932"/>
          </a:xfrm>
        </p:grpSpPr>
        <p:sp>
          <p:nvSpPr>
            <p:cNvPr id="137" name="Line 43">
              <a:extLst>
                <a:ext uri="{FF2B5EF4-FFF2-40B4-BE49-F238E27FC236}">
                  <a16:creationId xmlns:a16="http://schemas.microsoft.com/office/drawing/2014/main" id="{C781BF6A-48A9-1644-9D99-79F254325DB7}"/>
                </a:ext>
              </a:extLst>
            </p:cNvPr>
            <p:cNvSpPr>
              <a:spLocks noChangeShapeType="1"/>
            </p:cNvSpPr>
            <p:nvPr/>
          </p:nvSpPr>
          <p:spPr bwMode="auto">
            <a:xfrm flipH="1">
              <a:off x="7008502" y="784664"/>
              <a:ext cx="23351" cy="94124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8" name="Line 44">
              <a:extLst>
                <a:ext uri="{FF2B5EF4-FFF2-40B4-BE49-F238E27FC236}">
                  <a16:creationId xmlns:a16="http://schemas.microsoft.com/office/drawing/2014/main" id="{D2820E5E-02C1-9A42-9D39-65B3AB0C03A9}"/>
                </a:ext>
              </a:extLst>
            </p:cNvPr>
            <p:cNvSpPr>
              <a:spLocks noChangeShapeType="1"/>
            </p:cNvSpPr>
            <p:nvPr/>
          </p:nvSpPr>
          <p:spPr bwMode="auto">
            <a:xfrm>
              <a:off x="7040031" y="2204349"/>
              <a:ext cx="0" cy="78624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39" name="Group 49">
              <a:extLst>
                <a:ext uri="{FF2B5EF4-FFF2-40B4-BE49-F238E27FC236}">
                  <a16:creationId xmlns:a16="http://schemas.microsoft.com/office/drawing/2014/main" id="{FEBE314E-BF69-9749-8A5A-CF2B1F110C24}"/>
                </a:ext>
              </a:extLst>
            </p:cNvPr>
            <p:cNvGrpSpPr>
              <a:grpSpLocks/>
            </p:cNvGrpSpPr>
            <p:nvPr/>
          </p:nvGrpSpPr>
          <p:grpSpPr bwMode="auto">
            <a:xfrm rot="5457964">
              <a:off x="6793101" y="1835185"/>
              <a:ext cx="477504" cy="259886"/>
              <a:chOff x="4320" y="1536"/>
              <a:chExt cx="384" cy="240"/>
            </a:xfrm>
          </p:grpSpPr>
          <p:sp>
            <p:nvSpPr>
              <p:cNvPr id="140" name="Line 50">
                <a:extLst>
                  <a:ext uri="{FF2B5EF4-FFF2-40B4-BE49-F238E27FC236}">
                    <a16:creationId xmlns:a16="http://schemas.microsoft.com/office/drawing/2014/main" id="{F018350A-39E3-8B40-BEDA-AF9CD571B394}"/>
                  </a:ext>
                </a:extLst>
              </p:cNvPr>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1" name="Line 51">
                <a:extLst>
                  <a:ext uri="{FF2B5EF4-FFF2-40B4-BE49-F238E27FC236}">
                    <a16:creationId xmlns:a16="http://schemas.microsoft.com/office/drawing/2014/main" id="{E1158122-1F66-6A4B-A1D9-9B6E713EAF34}"/>
                  </a:ext>
                </a:extLst>
              </p:cNvPr>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2" name="Line 52">
                <a:extLst>
                  <a:ext uri="{FF2B5EF4-FFF2-40B4-BE49-F238E27FC236}">
                    <a16:creationId xmlns:a16="http://schemas.microsoft.com/office/drawing/2014/main" id="{005665FD-B7EA-F146-8861-6AEC72603DBA}"/>
                  </a:ext>
                </a:extLst>
              </p:cNvPr>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3" name="Line 53">
                <a:extLst>
                  <a:ext uri="{FF2B5EF4-FFF2-40B4-BE49-F238E27FC236}">
                    <a16:creationId xmlns:a16="http://schemas.microsoft.com/office/drawing/2014/main" id="{9900B95C-081A-2549-8833-3679FA50F835}"/>
                  </a:ext>
                </a:extLst>
              </p:cNvPr>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4" name="Line 54">
                <a:extLst>
                  <a:ext uri="{FF2B5EF4-FFF2-40B4-BE49-F238E27FC236}">
                    <a16:creationId xmlns:a16="http://schemas.microsoft.com/office/drawing/2014/main" id="{6A65DB47-6CE3-0A4D-9542-E7D6BDD2F993}"/>
                  </a:ext>
                </a:extLst>
              </p:cNvPr>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sp>
        <p:nvSpPr>
          <p:cNvPr id="10" name="Line 41">
            <a:extLst>
              <a:ext uri="{FF2B5EF4-FFF2-40B4-BE49-F238E27FC236}">
                <a16:creationId xmlns:a16="http://schemas.microsoft.com/office/drawing/2014/main" id="{B8099891-13CB-1544-8C69-F1CC6D938E63}"/>
              </a:ext>
            </a:extLst>
          </p:cNvPr>
          <p:cNvSpPr>
            <a:spLocks noChangeShapeType="1"/>
          </p:cNvSpPr>
          <p:nvPr/>
        </p:nvSpPr>
        <p:spPr bwMode="auto">
          <a:xfrm>
            <a:off x="7142806" y="4344888"/>
            <a:ext cx="213312" cy="223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1" name="Group 10">
            <a:extLst>
              <a:ext uri="{FF2B5EF4-FFF2-40B4-BE49-F238E27FC236}">
                <a16:creationId xmlns:a16="http://schemas.microsoft.com/office/drawing/2014/main" id="{3CC5AF70-56C5-7843-A627-542A22768C4F}"/>
              </a:ext>
            </a:extLst>
          </p:cNvPr>
          <p:cNvGrpSpPr/>
          <p:nvPr/>
        </p:nvGrpSpPr>
        <p:grpSpPr>
          <a:xfrm>
            <a:off x="7356119" y="3243479"/>
            <a:ext cx="1223383" cy="1101408"/>
            <a:chOff x="5792873" y="1010917"/>
            <a:chExt cx="1402049" cy="1101408"/>
          </a:xfrm>
        </p:grpSpPr>
        <p:grpSp>
          <p:nvGrpSpPr>
            <p:cNvPr id="129" name="Group 40">
              <a:extLst>
                <a:ext uri="{FF2B5EF4-FFF2-40B4-BE49-F238E27FC236}">
                  <a16:creationId xmlns:a16="http://schemas.microsoft.com/office/drawing/2014/main" id="{FAD1863F-2B52-F449-B099-39B3C102378A}"/>
                </a:ext>
              </a:extLst>
            </p:cNvPr>
            <p:cNvGrpSpPr>
              <a:grpSpLocks/>
            </p:cNvGrpSpPr>
            <p:nvPr/>
          </p:nvGrpSpPr>
          <p:grpSpPr bwMode="auto">
            <a:xfrm rot="19698775">
              <a:off x="6255369" y="1408771"/>
              <a:ext cx="478466" cy="299762"/>
              <a:chOff x="4320" y="1536"/>
              <a:chExt cx="384" cy="240"/>
            </a:xfrm>
          </p:grpSpPr>
          <p:sp>
            <p:nvSpPr>
              <p:cNvPr id="132" name="Line 24">
                <a:extLst>
                  <a:ext uri="{FF2B5EF4-FFF2-40B4-BE49-F238E27FC236}">
                    <a16:creationId xmlns:a16="http://schemas.microsoft.com/office/drawing/2014/main" id="{EC8DD833-AF47-5A43-8C3F-F39797FC4F7A}"/>
                  </a:ext>
                </a:extLst>
              </p:cNvPr>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3" name="Line 25">
                <a:extLst>
                  <a:ext uri="{FF2B5EF4-FFF2-40B4-BE49-F238E27FC236}">
                    <a16:creationId xmlns:a16="http://schemas.microsoft.com/office/drawing/2014/main" id="{D1E7811A-E75E-0E42-A21E-6DCBFAD42B17}"/>
                  </a:ext>
                </a:extLst>
              </p:cNvPr>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4" name="Line 26">
                <a:extLst>
                  <a:ext uri="{FF2B5EF4-FFF2-40B4-BE49-F238E27FC236}">
                    <a16:creationId xmlns:a16="http://schemas.microsoft.com/office/drawing/2014/main" id="{D476A648-06F6-6547-99EC-8419DF819376}"/>
                  </a:ext>
                </a:extLst>
              </p:cNvPr>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5" name="Line 27">
                <a:extLst>
                  <a:ext uri="{FF2B5EF4-FFF2-40B4-BE49-F238E27FC236}">
                    <a16:creationId xmlns:a16="http://schemas.microsoft.com/office/drawing/2014/main" id="{4F7D966A-D9D2-5B46-BA23-AE00CD49F113}"/>
                  </a:ext>
                </a:extLst>
              </p:cNvPr>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6" name="Line 28">
                <a:extLst>
                  <a:ext uri="{FF2B5EF4-FFF2-40B4-BE49-F238E27FC236}">
                    <a16:creationId xmlns:a16="http://schemas.microsoft.com/office/drawing/2014/main" id="{0F357759-62AF-F346-B02A-FDB483AAE667}"/>
                  </a:ext>
                </a:extLst>
              </p:cNvPr>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30" name="Line 42">
              <a:extLst>
                <a:ext uri="{FF2B5EF4-FFF2-40B4-BE49-F238E27FC236}">
                  <a16:creationId xmlns:a16="http://schemas.microsoft.com/office/drawing/2014/main" id="{0BA3F72A-A6AE-384C-AE64-24EB1C6CD84B}"/>
                </a:ext>
              </a:extLst>
            </p:cNvPr>
            <p:cNvSpPr>
              <a:spLocks noChangeShapeType="1"/>
            </p:cNvSpPr>
            <p:nvPr/>
          </p:nvSpPr>
          <p:spPr bwMode="auto">
            <a:xfrm flipV="1">
              <a:off x="6680925" y="1010917"/>
              <a:ext cx="513997" cy="4022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1" name="Line 42">
              <a:extLst>
                <a:ext uri="{FF2B5EF4-FFF2-40B4-BE49-F238E27FC236}">
                  <a16:creationId xmlns:a16="http://schemas.microsoft.com/office/drawing/2014/main" id="{E810B0C7-79A1-5F40-B54F-F30DD96B6335}"/>
                </a:ext>
              </a:extLst>
            </p:cNvPr>
            <p:cNvSpPr>
              <a:spLocks noChangeShapeType="1"/>
            </p:cNvSpPr>
            <p:nvPr/>
          </p:nvSpPr>
          <p:spPr bwMode="auto">
            <a:xfrm flipV="1">
              <a:off x="5792873" y="1710075"/>
              <a:ext cx="513997" cy="4022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12" name="Group 11">
            <a:extLst>
              <a:ext uri="{FF2B5EF4-FFF2-40B4-BE49-F238E27FC236}">
                <a16:creationId xmlns:a16="http://schemas.microsoft.com/office/drawing/2014/main" id="{FBF74FEB-F48D-E845-8CF4-22571261E357}"/>
              </a:ext>
            </a:extLst>
          </p:cNvPr>
          <p:cNvGrpSpPr/>
          <p:nvPr/>
        </p:nvGrpSpPr>
        <p:grpSpPr>
          <a:xfrm flipV="1">
            <a:off x="7351845" y="4344887"/>
            <a:ext cx="1223383" cy="1101408"/>
            <a:chOff x="5792873" y="1010917"/>
            <a:chExt cx="1402049" cy="1101408"/>
          </a:xfrm>
        </p:grpSpPr>
        <p:grpSp>
          <p:nvGrpSpPr>
            <p:cNvPr id="121" name="Group 40">
              <a:extLst>
                <a:ext uri="{FF2B5EF4-FFF2-40B4-BE49-F238E27FC236}">
                  <a16:creationId xmlns:a16="http://schemas.microsoft.com/office/drawing/2014/main" id="{51A4FF39-FFF2-8A4C-B3EE-8325167BA92A}"/>
                </a:ext>
              </a:extLst>
            </p:cNvPr>
            <p:cNvGrpSpPr>
              <a:grpSpLocks/>
            </p:cNvGrpSpPr>
            <p:nvPr/>
          </p:nvGrpSpPr>
          <p:grpSpPr bwMode="auto">
            <a:xfrm rot="19698775">
              <a:off x="6255369" y="1408771"/>
              <a:ext cx="478466" cy="299762"/>
              <a:chOff x="4320" y="1536"/>
              <a:chExt cx="384" cy="240"/>
            </a:xfrm>
          </p:grpSpPr>
          <p:sp>
            <p:nvSpPr>
              <p:cNvPr id="124" name="Line 24">
                <a:extLst>
                  <a:ext uri="{FF2B5EF4-FFF2-40B4-BE49-F238E27FC236}">
                    <a16:creationId xmlns:a16="http://schemas.microsoft.com/office/drawing/2014/main" id="{717581A2-7E0A-2145-9DB7-C222C1CDBEC3}"/>
                  </a:ext>
                </a:extLst>
              </p:cNvPr>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5" name="Line 25">
                <a:extLst>
                  <a:ext uri="{FF2B5EF4-FFF2-40B4-BE49-F238E27FC236}">
                    <a16:creationId xmlns:a16="http://schemas.microsoft.com/office/drawing/2014/main" id="{0E19C4AC-B98E-1F4D-BB54-1351AA819628}"/>
                  </a:ext>
                </a:extLst>
              </p:cNvPr>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6" name="Line 26">
                <a:extLst>
                  <a:ext uri="{FF2B5EF4-FFF2-40B4-BE49-F238E27FC236}">
                    <a16:creationId xmlns:a16="http://schemas.microsoft.com/office/drawing/2014/main" id="{956EB334-FB16-7B45-B462-1508009A66AE}"/>
                  </a:ext>
                </a:extLst>
              </p:cNvPr>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7" name="Line 27">
                <a:extLst>
                  <a:ext uri="{FF2B5EF4-FFF2-40B4-BE49-F238E27FC236}">
                    <a16:creationId xmlns:a16="http://schemas.microsoft.com/office/drawing/2014/main" id="{BE13A85D-045C-D542-9834-BCEA4B06677B}"/>
                  </a:ext>
                </a:extLst>
              </p:cNvPr>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8" name="Line 28">
                <a:extLst>
                  <a:ext uri="{FF2B5EF4-FFF2-40B4-BE49-F238E27FC236}">
                    <a16:creationId xmlns:a16="http://schemas.microsoft.com/office/drawing/2014/main" id="{169744B9-4CBB-8C41-A305-B5C883695FCD}"/>
                  </a:ext>
                </a:extLst>
              </p:cNvPr>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22" name="Line 42">
              <a:extLst>
                <a:ext uri="{FF2B5EF4-FFF2-40B4-BE49-F238E27FC236}">
                  <a16:creationId xmlns:a16="http://schemas.microsoft.com/office/drawing/2014/main" id="{B857562E-A508-D04B-81BF-7AF396B03F1D}"/>
                </a:ext>
              </a:extLst>
            </p:cNvPr>
            <p:cNvSpPr>
              <a:spLocks noChangeShapeType="1"/>
            </p:cNvSpPr>
            <p:nvPr/>
          </p:nvSpPr>
          <p:spPr bwMode="auto">
            <a:xfrm flipV="1">
              <a:off x="6680925" y="1010917"/>
              <a:ext cx="513997" cy="4022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3" name="Line 42">
              <a:extLst>
                <a:ext uri="{FF2B5EF4-FFF2-40B4-BE49-F238E27FC236}">
                  <a16:creationId xmlns:a16="http://schemas.microsoft.com/office/drawing/2014/main" id="{BFDEAEDB-C2DD-FE44-B2ED-E4FA10292C80}"/>
                </a:ext>
              </a:extLst>
            </p:cNvPr>
            <p:cNvSpPr>
              <a:spLocks noChangeShapeType="1"/>
            </p:cNvSpPr>
            <p:nvPr/>
          </p:nvSpPr>
          <p:spPr bwMode="auto">
            <a:xfrm flipV="1">
              <a:off x="5792873" y="1710075"/>
              <a:ext cx="513997" cy="4022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3" name="Line 41">
            <a:extLst>
              <a:ext uri="{FF2B5EF4-FFF2-40B4-BE49-F238E27FC236}">
                <a16:creationId xmlns:a16="http://schemas.microsoft.com/office/drawing/2014/main" id="{353C994E-7AAA-1040-852C-27D8A920CF0E}"/>
              </a:ext>
            </a:extLst>
          </p:cNvPr>
          <p:cNvSpPr>
            <a:spLocks noChangeShapeType="1"/>
          </p:cNvSpPr>
          <p:nvPr/>
        </p:nvSpPr>
        <p:spPr bwMode="auto">
          <a:xfrm flipH="1">
            <a:off x="9797343" y="4344887"/>
            <a:ext cx="177564" cy="447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4" name="Group 13">
            <a:extLst>
              <a:ext uri="{FF2B5EF4-FFF2-40B4-BE49-F238E27FC236}">
                <a16:creationId xmlns:a16="http://schemas.microsoft.com/office/drawing/2014/main" id="{DFB0C910-075A-A142-A2CF-7CDF40717424}"/>
              </a:ext>
            </a:extLst>
          </p:cNvPr>
          <p:cNvGrpSpPr/>
          <p:nvPr/>
        </p:nvGrpSpPr>
        <p:grpSpPr>
          <a:xfrm flipH="1">
            <a:off x="8573961" y="3245716"/>
            <a:ext cx="1223383" cy="1101408"/>
            <a:chOff x="5792873" y="1010917"/>
            <a:chExt cx="1402049" cy="1101408"/>
          </a:xfrm>
        </p:grpSpPr>
        <p:grpSp>
          <p:nvGrpSpPr>
            <p:cNvPr id="113" name="Group 40">
              <a:extLst>
                <a:ext uri="{FF2B5EF4-FFF2-40B4-BE49-F238E27FC236}">
                  <a16:creationId xmlns:a16="http://schemas.microsoft.com/office/drawing/2014/main" id="{18ECA927-9AFB-9346-AA96-B9BD99A59F00}"/>
                </a:ext>
              </a:extLst>
            </p:cNvPr>
            <p:cNvGrpSpPr>
              <a:grpSpLocks/>
            </p:cNvGrpSpPr>
            <p:nvPr/>
          </p:nvGrpSpPr>
          <p:grpSpPr bwMode="auto">
            <a:xfrm rot="19698775">
              <a:off x="6255369" y="1408771"/>
              <a:ext cx="478466" cy="299762"/>
              <a:chOff x="4320" y="1536"/>
              <a:chExt cx="384" cy="240"/>
            </a:xfrm>
          </p:grpSpPr>
          <p:sp>
            <p:nvSpPr>
              <p:cNvPr id="116" name="Line 24">
                <a:extLst>
                  <a:ext uri="{FF2B5EF4-FFF2-40B4-BE49-F238E27FC236}">
                    <a16:creationId xmlns:a16="http://schemas.microsoft.com/office/drawing/2014/main" id="{67FCFB7C-96F5-194D-A91D-47EA797A34F1}"/>
                  </a:ext>
                </a:extLst>
              </p:cNvPr>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7" name="Line 25">
                <a:extLst>
                  <a:ext uri="{FF2B5EF4-FFF2-40B4-BE49-F238E27FC236}">
                    <a16:creationId xmlns:a16="http://schemas.microsoft.com/office/drawing/2014/main" id="{1E794108-7CAD-6C4C-BBEB-1AD5063D8C17}"/>
                  </a:ext>
                </a:extLst>
              </p:cNvPr>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8" name="Line 26">
                <a:extLst>
                  <a:ext uri="{FF2B5EF4-FFF2-40B4-BE49-F238E27FC236}">
                    <a16:creationId xmlns:a16="http://schemas.microsoft.com/office/drawing/2014/main" id="{C42AA240-4A76-4B41-AC5B-456B3EB85139}"/>
                  </a:ext>
                </a:extLst>
              </p:cNvPr>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9" name="Line 27">
                <a:extLst>
                  <a:ext uri="{FF2B5EF4-FFF2-40B4-BE49-F238E27FC236}">
                    <a16:creationId xmlns:a16="http://schemas.microsoft.com/office/drawing/2014/main" id="{C1002647-4930-8341-B272-A77013F47180}"/>
                  </a:ext>
                </a:extLst>
              </p:cNvPr>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0" name="Line 28">
                <a:extLst>
                  <a:ext uri="{FF2B5EF4-FFF2-40B4-BE49-F238E27FC236}">
                    <a16:creationId xmlns:a16="http://schemas.microsoft.com/office/drawing/2014/main" id="{FA5137DF-5211-9F42-9831-AF13EB19E8A6}"/>
                  </a:ext>
                </a:extLst>
              </p:cNvPr>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14" name="Line 42">
              <a:extLst>
                <a:ext uri="{FF2B5EF4-FFF2-40B4-BE49-F238E27FC236}">
                  <a16:creationId xmlns:a16="http://schemas.microsoft.com/office/drawing/2014/main" id="{F173E2A3-C6E2-6F40-9E63-D907FE8B9E68}"/>
                </a:ext>
              </a:extLst>
            </p:cNvPr>
            <p:cNvSpPr>
              <a:spLocks noChangeShapeType="1"/>
            </p:cNvSpPr>
            <p:nvPr/>
          </p:nvSpPr>
          <p:spPr bwMode="auto">
            <a:xfrm flipV="1">
              <a:off x="6680925" y="1010917"/>
              <a:ext cx="513997" cy="4022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5" name="Line 42">
              <a:extLst>
                <a:ext uri="{FF2B5EF4-FFF2-40B4-BE49-F238E27FC236}">
                  <a16:creationId xmlns:a16="http://schemas.microsoft.com/office/drawing/2014/main" id="{3E6F158A-FBDE-2640-8F54-E49E096A69CA}"/>
                </a:ext>
              </a:extLst>
            </p:cNvPr>
            <p:cNvSpPr>
              <a:spLocks noChangeShapeType="1"/>
            </p:cNvSpPr>
            <p:nvPr/>
          </p:nvSpPr>
          <p:spPr bwMode="auto">
            <a:xfrm flipV="1">
              <a:off x="5792873" y="1710075"/>
              <a:ext cx="513997" cy="4022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15" name="Group 14">
            <a:extLst>
              <a:ext uri="{FF2B5EF4-FFF2-40B4-BE49-F238E27FC236}">
                <a16:creationId xmlns:a16="http://schemas.microsoft.com/office/drawing/2014/main" id="{97D24C11-521F-CE48-87D1-4B8840CD09AE}"/>
              </a:ext>
            </a:extLst>
          </p:cNvPr>
          <p:cNvGrpSpPr/>
          <p:nvPr/>
        </p:nvGrpSpPr>
        <p:grpSpPr>
          <a:xfrm flipH="1" flipV="1">
            <a:off x="8578236" y="4347124"/>
            <a:ext cx="1223383" cy="1101408"/>
            <a:chOff x="5792873" y="1010917"/>
            <a:chExt cx="1402049" cy="1101408"/>
          </a:xfrm>
        </p:grpSpPr>
        <p:grpSp>
          <p:nvGrpSpPr>
            <p:cNvPr id="105" name="Group 40">
              <a:extLst>
                <a:ext uri="{FF2B5EF4-FFF2-40B4-BE49-F238E27FC236}">
                  <a16:creationId xmlns:a16="http://schemas.microsoft.com/office/drawing/2014/main" id="{372B6378-48BE-0D4E-96E5-D74638BE5DA6}"/>
                </a:ext>
              </a:extLst>
            </p:cNvPr>
            <p:cNvGrpSpPr>
              <a:grpSpLocks/>
            </p:cNvGrpSpPr>
            <p:nvPr/>
          </p:nvGrpSpPr>
          <p:grpSpPr bwMode="auto">
            <a:xfrm rot="19698775">
              <a:off x="6255369" y="1408771"/>
              <a:ext cx="478466" cy="299762"/>
              <a:chOff x="4320" y="1536"/>
              <a:chExt cx="384" cy="240"/>
            </a:xfrm>
          </p:grpSpPr>
          <p:sp>
            <p:nvSpPr>
              <p:cNvPr id="108" name="Line 24">
                <a:extLst>
                  <a:ext uri="{FF2B5EF4-FFF2-40B4-BE49-F238E27FC236}">
                    <a16:creationId xmlns:a16="http://schemas.microsoft.com/office/drawing/2014/main" id="{536C87A0-A327-0745-BEC3-730C6A2F1C40}"/>
                  </a:ext>
                </a:extLst>
              </p:cNvPr>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9" name="Line 25">
                <a:extLst>
                  <a:ext uri="{FF2B5EF4-FFF2-40B4-BE49-F238E27FC236}">
                    <a16:creationId xmlns:a16="http://schemas.microsoft.com/office/drawing/2014/main" id="{9EC7F173-A89E-C846-A286-7D8A86639FD1}"/>
                  </a:ext>
                </a:extLst>
              </p:cNvPr>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 name="Line 26">
                <a:extLst>
                  <a:ext uri="{FF2B5EF4-FFF2-40B4-BE49-F238E27FC236}">
                    <a16:creationId xmlns:a16="http://schemas.microsoft.com/office/drawing/2014/main" id="{5F5FE2F1-87C8-464B-8C0C-117DB03931F5}"/>
                  </a:ext>
                </a:extLst>
              </p:cNvPr>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1" name="Line 27">
                <a:extLst>
                  <a:ext uri="{FF2B5EF4-FFF2-40B4-BE49-F238E27FC236}">
                    <a16:creationId xmlns:a16="http://schemas.microsoft.com/office/drawing/2014/main" id="{11AB7F3D-EE4B-6B4C-B5CF-85B467DC8F80}"/>
                  </a:ext>
                </a:extLst>
              </p:cNvPr>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2" name="Line 28">
                <a:extLst>
                  <a:ext uri="{FF2B5EF4-FFF2-40B4-BE49-F238E27FC236}">
                    <a16:creationId xmlns:a16="http://schemas.microsoft.com/office/drawing/2014/main" id="{CEB94A51-115A-2C43-B0CD-2D60304D776E}"/>
                  </a:ext>
                </a:extLst>
              </p:cNvPr>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06" name="Line 42">
              <a:extLst>
                <a:ext uri="{FF2B5EF4-FFF2-40B4-BE49-F238E27FC236}">
                  <a16:creationId xmlns:a16="http://schemas.microsoft.com/office/drawing/2014/main" id="{0A75FCDE-7EFB-6240-B9C0-A684BFD45C73}"/>
                </a:ext>
              </a:extLst>
            </p:cNvPr>
            <p:cNvSpPr>
              <a:spLocks noChangeShapeType="1"/>
            </p:cNvSpPr>
            <p:nvPr/>
          </p:nvSpPr>
          <p:spPr bwMode="auto">
            <a:xfrm flipV="1">
              <a:off x="6680925" y="1010917"/>
              <a:ext cx="513997" cy="4022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7" name="Line 42">
              <a:extLst>
                <a:ext uri="{FF2B5EF4-FFF2-40B4-BE49-F238E27FC236}">
                  <a16:creationId xmlns:a16="http://schemas.microsoft.com/office/drawing/2014/main" id="{BD9C5D84-5A9C-0048-A4D0-7B1013D739C6}"/>
                </a:ext>
              </a:extLst>
            </p:cNvPr>
            <p:cNvSpPr>
              <a:spLocks noChangeShapeType="1"/>
            </p:cNvSpPr>
            <p:nvPr/>
          </p:nvSpPr>
          <p:spPr bwMode="auto">
            <a:xfrm flipV="1">
              <a:off x="5792873" y="1710075"/>
              <a:ext cx="513997" cy="4022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18" name="Group 17">
            <a:extLst>
              <a:ext uri="{FF2B5EF4-FFF2-40B4-BE49-F238E27FC236}">
                <a16:creationId xmlns:a16="http://schemas.microsoft.com/office/drawing/2014/main" id="{BAFDF045-BE65-E144-B5FE-E24281B48DA1}"/>
              </a:ext>
            </a:extLst>
          </p:cNvPr>
          <p:cNvGrpSpPr/>
          <p:nvPr/>
        </p:nvGrpSpPr>
        <p:grpSpPr>
          <a:xfrm>
            <a:off x="7142807" y="4344887"/>
            <a:ext cx="2832100" cy="1842534"/>
            <a:chOff x="5600700" y="1886071"/>
            <a:chExt cx="2832100" cy="1842534"/>
          </a:xfrm>
        </p:grpSpPr>
        <p:grpSp>
          <p:nvGrpSpPr>
            <p:cNvPr id="98" name="Group 97">
              <a:extLst>
                <a:ext uri="{FF2B5EF4-FFF2-40B4-BE49-F238E27FC236}">
                  <a16:creationId xmlns:a16="http://schemas.microsoft.com/office/drawing/2014/main" id="{0206A5FA-5FB7-1B4E-B358-13EDB90B2381}"/>
                </a:ext>
              </a:extLst>
            </p:cNvPr>
            <p:cNvGrpSpPr/>
            <p:nvPr/>
          </p:nvGrpSpPr>
          <p:grpSpPr>
            <a:xfrm rot="16200000">
              <a:off x="6717949" y="2013754"/>
              <a:ext cx="597602" cy="2832099"/>
              <a:chOff x="5342548" y="589495"/>
              <a:chExt cx="597602" cy="2832099"/>
            </a:xfrm>
          </p:grpSpPr>
          <p:sp>
            <p:nvSpPr>
              <p:cNvPr id="101" name="Line 101">
                <a:extLst>
                  <a:ext uri="{FF2B5EF4-FFF2-40B4-BE49-F238E27FC236}">
                    <a16:creationId xmlns:a16="http://schemas.microsoft.com/office/drawing/2014/main" id="{685FB6B5-85DA-2744-BBDF-AD2D29583B30}"/>
                  </a:ext>
                </a:extLst>
              </p:cNvPr>
              <p:cNvSpPr>
                <a:spLocks noChangeShapeType="1"/>
              </p:cNvSpPr>
              <p:nvPr/>
            </p:nvSpPr>
            <p:spPr bwMode="auto">
              <a:xfrm flipH="1">
                <a:off x="5640387" y="589495"/>
                <a:ext cx="963" cy="142584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 name="Line 102">
                <a:extLst>
                  <a:ext uri="{FF2B5EF4-FFF2-40B4-BE49-F238E27FC236}">
                    <a16:creationId xmlns:a16="http://schemas.microsoft.com/office/drawing/2014/main" id="{63B7CB3A-A1A6-4D4C-8428-E50CB6E21370}"/>
                  </a:ext>
                </a:extLst>
              </p:cNvPr>
              <p:cNvSpPr>
                <a:spLocks noChangeShapeType="1"/>
              </p:cNvSpPr>
              <p:nvPr/>
            </p:nvSpPr>
            <p:spPr bwMode="auto">
              <a:xfrm>
                <a:off x="5342548" y="2015335"/>
                <a:ext cx="59760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3" name="Line 103">
                <a:extLst>
                  <a:ext uri="{FF2B5EF4-FFF2-40B4-BE49-F238E27FC236}">
                    <a16:creationId xmlns:a16="http://schemas.microsoft.com/office/drawing/2014/main" id="{5CFB3E38-E638-9A40-8460-F4C0DE4B6DB4}"/>
                  </a:ext>
                </a:extLst>
              </p:cNvPr>
              <p:cNvSpPr>
                <a:spLocks noChangeShapeType="1"/>
              </p:cNvSpPr>
              <p:nvPr/>
            </p:nvSpPr>
            <p:spPr bwMode="auto">
              <a:xfrm>
                <a:off x="5580820" y="2134471"/>
                <a:ext cx="11913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4" name="Line 104">
                <a:extLst>
                  <a:ext uri="{FF2B5EF4-FFF2-40B4-BE49-F238E27FC236}">
                    <a16:creationId xmlns:a16="http://schemas.microsoft.com/office/drawing/2014/main" id="{80D8C6EE-2AAC-A64E-96CC-89044EE19B36}"/>
                  </a:ext>
                </a:extLst>
              </p:cNvPr>
              <p:cNvSpPr>
                <a:spLocks noChangeShapeType="1"/>
              </p:cNvSpPr>
              <p:nvPr/>
            </p:nvSpPr>
            <p:spPr bwMode="auto">
              <a:xfrm>
                <a:off x="5640387" y="2134472"/>
                <a:ext cx="963" cy="128712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99" name="Line 41">
              <a:extLst>
                <a:ext uri="{FF2B5EF4-FFF2-40B4-BE49-F238E27FC236}">
                  <a16:creationId xmlns:a16="http://schemas.microsoft.com/office/drawing/2014/main" id="{FDC6171C-8776-2C4C-9BDF-261C0FC59408}"/>
                </a:ext>
              </a:extLst>
            </p:cNvPr>
            <p:cNvSpPr>
              <a:spLocks noChangeShapeType="1"/>
            </p:cNvSpPr>
            <p:nvPr/>
          </p:nvSpPr>
          <p:spPr bwMode="auto">
            <a:xfrm flipH="1" flipV="1">
              <a:off x="8432800" y="1886071"/>
              <a:ext cx="0" cy="154373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0" name="Line 41">
              <a:extLst>
                <a:ext uri="{FF2B5EF4-FFF2-40B4-BE49-F238E27FC236}">
                  <a16:creationId xmlns:a16="http://schemas.microsoft.com/office/drawing/2014/main" id="{9910AF25-8399-B44C-B509-8BDEAFC73512}"/>
                </a:ext>
              </a:extLst>
            </p:cNvPr>
            <p:cNvSpPr>
              <a:spLocks noChangeShapeType="1"/>
            </p:cNvSpPr>
            <p:nvPr/>
          </p:nvSpPr>
          <p:spPr bwMode="auto">
            <a:xfrm flipH="1" flipV="1">
              <a:off x="5600700" y="1886071"/>
              <a:ext cx="0" cy="154373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aphicFrame>
        <p:nvGraphicFramePr>
          <p:cNvPr id="19" name="Object 2">
            <a:extLst>
              <a:ext uri="{FF2B5EF4-FFF2-40B4-BE49-F238E27FC236}">
                <a16:creationId xmlns:a16="http://schemas.microsoft.com/office/drawing/2014/main" id="{699FCF94-2071-E34A-8DD4-BE4013995043}"/>
              </a:ext>
            </a:extLst>
          </p:cNvPr>
          <p:cNvGraphicFramePr>
            <a:graphicFrameLocks noChangeAspect="1"/>
          </p:cNvGraphicFramePr>
          <p:nvPr/>
        </p:nvGraphicFramePr>
        <p:xfrm>
          <a:off x="8708345" y="4247097"/>
          <a:ext cx="269016" cy="270244"/>
        </p:xfrm>
        <a:graphic>
          <a:graphicData uri="http://schemas.openxmlformats.org/presentationml/2006/ole">
            <mc:AlternateContent xmlns:mc="http://schemas.openxmlformats.org/markup-compatibility/2006">
              <mc:Choice xmlns:v="urn:schemas-microsoft-com:vml" Requires="v">
                <p:oleObj spid="_x0000_s135185" name="Equation" r:id="rId3" imgW="203200" imgH="203200" progId="Equation.DSMT4">
                  <p:embed/>
                </p:oleObj>
              </mc:Choice>
              <mc:Fallback>
                <p:oleObj name="Equation" r:id="rId3" imgW="203200" imgH="203200" progId="Equation.DSMT4">
                  <p:embed/>
                  <p:pic>
                    <p:nvPicPr>
                      <p:cNvPr id="213" name="Object 2"/>
                      <p:cNvPicPr>
                        <a:picLocks noChangeAspect="1" noChangeArrowheads="1"/>
                      </p:cNvPicPr>
                      <p:nvPr/>
                    </p:nvPicPr>
                    <p:blipFill>
                      <a:blip r:embed="rId4"/>
                      <a:srcRect/>
                      <a:stretch>
                        <a:fillRect/>
                      </a:stretch>
                    </p:blipFill>
                    <p:spPr bwMode="auto">
                      <a:xfrm>
                        <a:off x="8708345" y="4247097"/>
                        <a:ext cx="269016" cy="270244"/>
                      </a:xfrm>
                      <a:prstGeom prst="rect">
                        <a:avLst/>
                      </a:prstGeom>
                      <a:noFill/>
                      <a:ln>
                        <a:noFill/>
                      </a:ln>
                      <a:effectLst/>
                    </p:spPr>
                  </p:pic>
                </p:oleObj>
              </mc:Fallback>
            </mc:AlternateContent>
          </a:graphicData>
        </a:graphic>
      </p:graphicFrame>
      <p:graphicFrame>
        <p:nvGraphicFramePr>
          <p:cNvPr id="20" name="Object 2">
            <a:extLst>
              <a:ext uri="{FF2B5EF4-FFF2-40B4-BE49-F238E27FC236}">
                <a16:creationId xmlns:a16="http://schemas.microsoft.com/office/drawing/2014/main" id="{0613FD27-5897-034E-8735-E94B80E86AEB}"/>
              </a:ext>
            </a:extLst>
          </p:cNvPr>
          <p:cNvGraphicFramePr>
            <a:graphicFrameLocks noChangeAspect="1"/>
          </p:cNvGraphicFramePr>
          <p:nvPr/>
        </p:nvGraphicFramePr>
        <p:xfrm>
          <a:off x="7568356" y="3446316"/>
          <a:ext cx="269016" cy="270244"/>
        </p:xfrm>
        <a:graphic>
          <a:graphicData uri="http://schemas.openxmlformats.org/presentationml/2006/ole">
            <mc:AlternateContent xmlns:mc="http://schemas.openxmlformats.org/markup-compatibility/2006">
              <mc:Choice xmlns:v="urn:schemas-microsoft-com:vml" Requires="v">
                <p:oleObj spid="_x0000_s135186" name="Equation" r:id="rId5" imgW="203200" imgH="203200" progId="Equation.DSMT4">
                  <p:embed/>
                </p:oleObj>
              </mc:Choice>
              <mc:Fallback>
                <p:oleObj name="Equation" r:id="rId5" imgW="203200" imgH="203200" progId="Equation.DSMT4">
                  <p:embed/>
                  <p:pic>
                    <p:nvPicPr>
                      <p:cNvPr id="214" name="Object 2"/>
                      <p:cNvPicPr>
                        <a:picLocks noChangeAspect="1" noChangeArrowheads="1"/>
                      </p:cNvPicPr>
                      <p:nvPr/>
                    </p:nvPicPr>
                    <p:blipFill>
                      <a:blip r:embed="rId6"/>
                      <a:srcRect/>
                      <a:stretch>
                        <a:fillRect/>
                      </a:stretch>
                    </p:blipFill>
                    <p:spPr bwMode="auto">
                      <a:xfrm>
                        <a:off x="7568356" y="3446316"/>
                        <a:ext cx="269016" cy="270244"/>
                      </a:xfrm>
                      <a:prstGeom prst="rect">
                        <a:avLst/>
                      </a:prstGeom>
                      <a:noFill/>
                      <a:ln>
                        <a:noFill/>
                      </a:ln>
                      <a:effectLst/>
                    </p:spPr>
                  </p:pic>
                </p:oleObj>
              </mc:Fallback>
            </mc:AlternateContent>
          </a:graphicData>
        </a:graphic>
      </p:graphicFrame>
      <p:graphicFrame>
        <p:nvGraphicFramePr>
          <p:cNvPr id="21" name="Object 2">
            <a:extLst>
              <a:ext uri="{FF2B5EF4-FFF2-40B4-BE49-F238E27FC236}">
                <a16:creationId xmlns:a16="http://schemas.microsoft.com/office/drawing/2014/main" id="{0FFEF3E3-FD68-E941-BAEF-1E65BEF17701}"/>
              </a:ext>
            </a:extLst>
          </p:cNvPr>
          <p:cNvGraphicFramePr>
            <a:graphicFrameLocks noChangeAspect="1"/>
          </p:cNvGraphicFramePr>
          <p:nvPr/>
        </p:nvGraphicFramePr>
        <p:xfrm>
          <a:off x="7662036" y="4975636"/>
          <a:ext cx="252412" cy="269875"/>
        </p:xfrm>
        <a:graphic>
          <a:graphicData uri="http://schemas.openxmlformats.org/presentationml/2006/ole">
            <mc:AlternateContent xmlns:mc="http://schemas.openxmlformats.org/markup-compatibility/2006">
              <mc:Choice xmlns:v="urn:schemas-microsoft-com:vml" Requires="v">
                <p:oleObj spid="_x0000_s135187" name="Equation" r:id="rId7" imgW="190500" imgH="203200" progId="Equation.DSMT4">
                  <p:embed/>
                </p:oleObj>
              </mc:Choice>
              <mc:Fallback>
                <p:oleObj name="Equation" r:id="rId7" imgW="190500" imgH="203200" progId="Equation.DSMT4">
                  <p:embed/>
                  <p:pic>
                    <p:nvPicPr>
                      <p:cNvPr id="215" name="Object 2"/>
                      <p:cNvPicPr>
                        <a:picLocks noChangeAspect="1" noChangeArrowheads="1"/>
                      </p:cNvPicPr>
                      <p:nvPr/>
                    </p:nvPicPr>
                    <p:blipFill>
                      <a:blip r:embed="rId8"/>
                      <a:srcRect/>
                      <a:stretch>
                        <a:fillRect/>
                      </a:stretch>
                    </p:blipFill>
                    <p:spPr bwMode="auto">
                      <a:xfrm>
                        <a:off x="7662036" y="4975636"/>
                        <a:ext cx="252412" cy="269875"/>
                      </a:xfrm>
                      <a:prstGeom prst="rect">
                        <a:avLst/>
                      </a:prstGeom>
                      <a:noFill/>
                      <a:ln>
                        <a:noFill/>
                      </a:ln>
                      <a:effectLst/>
                    </p:spPr>
                  </p:pic>
                </p:oleObj>
              </mc:Fallback>
            </mc:AlternateContent>
          </a:graphicData>
        </a:graphic>
      </p:graphicFrame>
      <p:graphicFrame>
        <p:nvGraphicFramePr>
          <p:cNvPr id="22" name="Object 2">
            <a:extLst>
              <a:ext uri="{FF2B5EF4-FFF2-40B4-BE49-F238E27FC236}">
                <a16:creationId xmlns:a16="http://schemas.microsoft.com/office/drawing/2014/main" id="{4C53DA21-6990-0A45-9C8A-EE14F9136097}"/>
              </a:ext>
            </a:extLst>
          </p:cNvPr>
          <p:cNvGraphicFramePr>
            <a:graphicFrameLocks noChangeAspect="1"/>
          </p:cNvGraphicFramePr>
          <p:nvPr/>
        </p:nvGraphicFramePr>
        <p:xfrm>
          <a:off x="9258945" y="3455767"/>
          <a:ext cx="285750" cy="269875"/>
        </p:xfrm>
        <a:graphic>
          <a:graphicData uri="http://schemas.openxmlformats.org/presentationml/2006/ole">
            <mc:AlternateContent xmlns:mc="http://schemas.openxmlformats.org/markup-compatibility/2006">
              <mc:Choice xmlns:v="urn:schemas-microsoft-com:vml" Requires="v">
                <p:oleObj spid="_x0000_s135188" name="Equation" r:id="rId9" imgW="215900" imgH="203200" progId="Equation.DSMT4">
                  <p:embed/>
                </p:oleObj>
              </mc:Choice>
              <mc:Fallback>
                <p:oleObj name="Equation" r:id="rId9" imgW="215900" imgH="203200" progId="Equation.DSMT4">
                  <p:embed/>
                  <p:pic>
                    <p:nvPicPr>
                      <p:cNvPr id="216" name="Object 2"/>
                      <p:cNvPicPr>
                        <a:picLocks noChangeAspect="1" noChangeArrowheads="1"/>
                      </p:cNvPicPr>
                      <p:nvPr/>
                    </p:nvPicPr>
                    <p:blipFill>
                      <a:blip r:embed="rId10"/>
                      <a:srcRect/>
                      <a:stretch>
                        <a:fillRect/>
                      </a:stretch>
                    </p:blipFill>
                    <p:spPr bwMode="auto">
                      <a:xfrm>
                        <a:off x="9258945" y="3455767"/>
                        <a:ext cx="285750" cy="269875"/>
                      </a:xfrm>
                      <a:prstGeom prst="rect">
                        <a:avLst/>
                      </a:prstGeom>
                      <a:noFill/>
                      <a:ln>
                        <a:noFill/>
                      </a:ln>
                      <a:effectLst/>
                    </p:spPr>
                  </p:pic>
                </p:oleObj>
              </mc:Fallback>
            </mc:AlternateContent>
          </a:graphicData>
        </a:graphic>
      </p:graphicFrame>
      <p:graphicFrame>
        <p:nvGraphicFramePr>
          <p:cNvPr id="23" name="Object 2">
            <a:extLst>
              <a:ext uri="{FF2B5EF4-FFF2-40B4-BE49-F238E27FC236}">
                <a16:creationId xmlns:a16="http://schemas.microsoft.com/office/drawing/2014/main" id="{A9E3DB53-36B8-AB40-B0BB-BB78643962AE}"/>
              </a:ext>
            </a:extLst>
          </p:cNvPr>
          <p:cNvGraphicFramePr>
            <a:graphicFrameLocks noChangeAspect="1"/>
          </p:cNvGraphicFramePr>
          <p:nvPr/>
        </p:nvGraphicFramePr>
        <p:xfrm>
          <a:off x="9293871" y="4975005"/>
          <a:ext cx="268287" cy="269875"/>
        </p:xfrm>
        <a:graphic>
          <a:graphicData uri="http://schemas.openxmlformats.org/presentationml/2006/ole">
            <mc:AlternateContent xmlns:mc="http://schemas.openxmlformats.org/markup-compatibility/2006">
              <mc:Choice xmlns:v="urn:schemas-microsoft-com:vml" Requires="v">
                <p:oleObj spid="_x0000_s135189" name="Equation" r:id="rId11" imgW="203200" imgH="203200" progId="Equation.DSMT4">
                  <p:embed/>
                </p:oleObj>
              </mc:Choice>
              <mc:Fallback>
                <p:oleObj name="Equation" r:id="rId11" imgW="203200" imgH="203200" progId="Equation.DSMT4">
                  <p:embed/>
                  <p:pic>
                    <p:nvPicPr>
                      <p:cNvPr id="217" name="Object 2"/>
                      <p:cNvPicPr>
                        <a:picLocks noChangeAspect="1" noChangeArrowheads="1"/>
                      </p:cNvPicPr>
                      <p:nvPr/>
                    </p:nvPicPr>
                    <p:blipFill>
                      <a:blip r:embed="rId12"/>
                      <a:srcRect/>
                      <a:stretch>
                        <a:fillRect/>
                      </a:stretch>
                    </p:blipFill>
                    <p:spPr bwMode="auto">
                      <a:xfrm>
                        <a:off x="9293871" y="4975005"/>
                        <a:ext cx="268287" cy="269875"/>
                      </a:xfrm>
                      <a:prstGeom prst="rect">
                        <a:avLst/>
                      </a:prstGeom>
                      <a:noFill/>
                      <a:ln>
                        <a:noFill/>
                      </a:ln>
                      <a:effectLst/>
                    </p:spPr>
                  </p:pic>
                </p:oleObj>
              </mc:Fallback>
            </mc:AlternateContent>
          </a:graphicData>
        </a:graphic>
      </p:graphicFrame>
      <p:graphicFrame>
        <p:nvGraphicFramePr>
          <p:cNvPr id="24" name="Object 2">
            <a:extLst>
              <a:ext uri="{FF2B5EF4-FFF2-40B4-BE49-F238E27FC236}">
                <a16:creationId xmlns:a16="http://schemas.microsoft.com/office/drawing/2014/main" id="{382CFEC4-BF20-104A-AF31-84E06937FE34}"/>
              </a:ext>
            </a:extLst>
          </p:cNvPr>
          <p:cNvGraphicFramePr>
            <a:graphicFrameLocks noChangeAspect="1"/>
          </p:cNvGraphicFramePr>
          <p:nvPr/>
        </p:nvGraphicFramePr>
        <p:xfrm>
          <a:off x="8650933" y="6016405"/>
          <a:ext cx="150813" cy="185737"/>
        </p:xfrm>
        <a:graphic>
          <a:graphicData uri="http://schemas.openxmlformats.org/presentationml/2006/ole">
            <mc:AlternateContent xmlns:mc="http://schemas.openxmlformats.org/markup-compatibility/2006">
              <mc:Choice xmlns:v="urn:schemas-microsoft-com:vml" Requires="v">
                <p:oleObj spid="_x0000_s135190" name="Equation" r:id="rId13" imgW="114300" imgH="139700" progId="Equation.DSMT4">
                  <p:embed/>
                </p:oleObj>
              </mc:Choice>
              <mc:Fallback>
                <p:oleObj name="Equation" r:id="rId13" imgW="114300" imgH="139700" progId="Equation.DSMT4">
                  <p:embed/>
                  <p:pic>
                    <p:nvPicPr>
                      <p:cNvPr id="218" name="Object 2"/>
                      <p:cNvPicPr>
                        <a:picLocks noChangeAspect="1" noChangeArrowheads="1"/>
                      </p:cNvPicPr>
                      <p:nvPr/>
                    </p:nvPicPr>
                    <p:blipFill>
                      <a:blip r:embed="rId14"/>
                      <a:srcRect/>
                      <a:stretch>
                        <a:fillRect/>
                      </a:stretch>
                    </p:blipFill>
                    <p:spPr bwMode="auto">
                      <a:xfrm>
                        <a:off x="8650933" y="6016405"/>
                        <a:ext cx="150813" cy="185737"/>
                      </a:xfrm>
                      <a:prstGeom prst="rect">
                        <a:avLst/>
                      </a:prstGeom>
                      <a:noFill/>
                      <a:ln>
                        <a:noFill/>
                      </a:ln>
                      <a:effectLst/>
                    </p:spPr>
                  </p:pic>
                </p:oleObj>
              </mc:Fallback>
            </mc:AlternateContent>
          </a:graphicData>
        </a:graphic>
      </p:graphicFrame>
      <p:grpSp>
        <p:nvGrpSpPr>
          <p:cNvPr id="25" name="Group 24">
            <a:extLst>
              <a:ext uri="{FF2B5EF4-FFF2-40B4-BE49-F238E27FC236}">
                <a16:creationId xmlns:a16="http://schemas.microsoft.com/office/drawing/2014/main" id="{2CA3360B-0ECF-8146-A8CE-2CE86A860085}"/>
              </a:ext>
            </a:extLst>
          </p:cNvPr>
          <p:cNvGrpSpPr/>
          <p:nvPr/>
        </p:nvGrpSpPr>
        <p:grpSpPr>
          <a:xfrm>
            <a:off x="8444017" y="3243480"/>
            <a:ext cx="259886" cy="2205932"/>
            <a:chOff x="6901910" y="784664"/>
            <a:chExt cx="259886" cy="2205932"/>
          </a:xfrm>
        </p:grpSpPr>
        <p:sp>
          <p:nvSpPr>
            <p:cNvPr id="90" name="Line 43">
              <a:extLst>
                <a:ext uri="{FF2B5EF4-FFF2-40B4-BE49-F238E27FC236}">
                  <a16:creationId xmlns:a16="http://schemas.microsoft.com/office/drawing/2014/main" id="{F4AD19F5-EA95-CA43-89E9-888160C8A6FC}"/>
                </a:ext>
              </a:extLst>
            </p:cNvPr>
            <p:cNvSpPr>
              <a:spLocks noChangeShapeType="1"/>
            </p:cNvSpPr>
            <p:nvPr/>
          </p:nvSpPr>
          <p:spPr bwMode="auto">
            <a:xfrm flipH="1">
              <a:off x="7008502" y="784664"/>
              <a:ext cx="23351" cy="941243"/>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1" name="Line 44">
              <a:extLst>
                <a:ext uri="{FF2B5EF4-FFF2-40B4-BE49-F238E27FC236}">
                  <a16:creationId xmlns:a16="http://schemas.microsoft.com/office/drawing/2014/main" id="{40B35563-91A4-844C-BBD0-D5B3E9D15AD4}"/>
                </a:ext>
              </a:extLst>
            </p:cNvPr>
            <p:cNvSpPr>
              <a:spLocks noChangeShapeType="1"/>
            </p:cNvSpPr>
            <p:nvPr/>
          </p:nvSpPr>
          <p:spPr bwMode="auto">
            <a:xfrm>
              <a:off x="7040031" y="2204349"/>
              <a:ext cx="0" cy="786247"/>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92" name="Group 49">
              <a:extLst>
                <a:ext uri="{FF2B5EF4-FFF2-40B4-BE49-F238E27FC236}">
                  <a16:creationId xmlns:a16="http://schemas.microsoft.com/office/drawing/2014/main" id="{7E902173-CB67-D343-860E-D6444D7868CF}"/>
                </a:ext>
              </a:extLst>
            </p:cNvPr>
            <p:cNvGrpSpPr>
              <a:grpSpLocks/>
            </p:cNvGrpSpPr>
            <p:nvPr/>
          </p:nvGrpSpPr>
          <p:grpSpPr bwMode="auto">
            <a:xfrm rot="5457964">
              <a:off x="6793101" y="1835185"/>
              <a:ext cx="477504" cy="259886"/>
              <a:chOff x="4320" y="1536"/>
              <a:chExt cx="384" cy="240"/>
            </a:xfrm>
          </p:grpSpPr>
          <p:sp>
            <p:nvSpPr>
              <p:cNvPr id="93" name="Line 50">
                <a:extLst>
                  <a:ext uri="{FF2B5EF4-FFF2-40B4-BE49-F238E27FC236}">
                    <a16:creationId xmlns:a16="http://schemas.microsoft.com/office/drawing/2014/main" id="{43F6EB89-5BCF-5242-A8DD-F8FC9FCE792C}"/>
                  </a:ext>
                </a:extLst>
              </p:cNvPr>
              <p:cNvSpPr>
                <a:spLocks noChangeShapeType="1"/>
              </p:cNvSpPr>
              <p:nvPr/>
            </p:nvSpPr>
            <p:spPr bwMode="auto">
              <a:xfrm flipV="1">
                <a:off x="4320" y="1536"/>
                <a:ext cx="48" cy="144"/>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 name="Line 51">
                <a:extLst>
                  <a:ext uri="{FF2B5EF4-FFF2-40B4-BE49-F238E27FC236}">
                    <a16:creationId xmlns:a16="http://schemas.microsoft.com/office/drawing/2014/main" id="{D84D09C1-7F7C-B142-8392-FA7431CE4FCE}"/>
                  </a:ext>
                </a:extLst>
              </p:cNvPr>
              <p:cNvSpPr>
                <a:spLocks noChangeShapeType="1"/>
              </p:cNvSpPr>
              <p:nvPr/>
            </p:nvSpPr>
            <p:spPr bwMode="auto">
              <a:xfrm>
                <a:off x="4368" y="1536"/>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5" name="Line 52">
                <a:extLst>
                  <a:ext uri="{FF2B5EF4-FFF2-40B4-BE49-F238E27FC236}">
                    <a16:creationId xmlns:a16="http://schemas.microsoft.com/office/drawing/2014/main" id="{860532B8-F77B-AE46-9E06-8D5E893D542F}"/>
                  </a:ext>
                </a:extLst>
              </p:cNvPr>
              <p:cNvSpPr>
                <a:spLocks noChangeShapeType="1"/>
              </p:cNvSpPr>
              <p:nvPr/>
            </p:nvSpPr>
            <p:spPr bwMode="auto">
              <a:xfrm flipV="1">
                <a:off x="4464" y="1536"/>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 name="Line 53">
                <a:extLst>
                  <a:ext uri="{FF2B5EF4-FFF2-40B4-BE49-F238E27FC236}">
                    <a16:creationId xmlns:a16="http://schemas.microsoft.com/office/drawing/2014/main" id="{20E13537-04F9-F44C-8126-29FFD24D8EF2}"/>
                  </a:ext>
                </a:extLst>
              </p:cNvPr>
              <p:cNvSpPr>
                <a:spLocks noChangeShapeType="1"/>
              </p:cNvSpPr>
              <p:nvPr/>
            </p:nvSpPr>
            <p:spPr bwMode="auto">
              <a:xfrm>
                <a:off x="4560" y="1536"/>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7" name="Line 54">
                <a:extLst>
                  <a:ext uri="{FF2B5EF4-FFF2-40B4-BE49-F238E27FC236}">
                    <a16:creationId xmlns:a16="http://schemas.microsoft.com/office/drawing/2014/main" id="{5CC551BC-CD25-BF45-88EF-AF095C570AFA}"/>
                  </a:ext>
                </a:extLst>
              </p:cNvPr>
              <p:cNvSpPr>
                <a:spLocks noChangeShapeType="1"/>
              </p:cNvSpPr>
              <p:nvPr/>
            </p:nvSpPr>
            <p:spPr bwMode="auto">
              <a:xfrm flipV="1">
                <a:off x="4656" y="1632"/>
                <a:ext cx="48" cy="144"/>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sp>
        <p:nvSpPr>
          <p:cNvPr id="26" name="Line 41">
            <a:extLst>
              <a:ext uri="{FF2B5EF4-FFF2-40B4-BE49-F238E27FC236}">
                <a16:creationId xmlns:a16="http://schemas.microsoft.com/office/drawing/2014/main" id="{3609BF3A-2D6A-C749-8FE2-9F0D02867F91}"/>
              </a:ext>
            </a:extLst>
          </p:cNvPr>
          <p:cNvSpPr>
            <a:spLocks noChangeShapeType="1"/>
          </p:cNvSpPr>
          <p:nvPr/>
        </p:nvSpPr>
        <p:spPr bwMode="auto">
          <a:xfrm>
            <a:off x="7142806" y="4344888"/>
            <a:ext cx="213312" cy="2237"/>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7" name="Group 26">
            <a:extLst>
              <a:ext uri="{FF2B5EF4-FFF2-40B4-BE49-F238E27FC236}">
                <a16:creationId xmlns:a16="http://schemas.microsoft.com/office/drawing/2014/main" id="{6F4F259D-D5DE-7741-848E-DB4E4E079D33}"/>
              </a:ext>
            </a:extLst>
          </p:cNvPr>
          <p:cNvGrpSpPr/>
          <p:nvPr/>
        </p:nvGrpSpPr>
        <p:grpSpPr>
          <a:xfrm>
            <a:off x="7356119" y="3243479"/>
            <a:ext cx="1223383" cy="1101408"/>
            <a:chOff x="5792873" y="1010917"/>
            <a:chExt cx="1402049" cy="1101408"/>
          </a:xfrm>
        </p:grpSpPr>
        <p:grpSp>
          <p:nvGrpSpPr>
            <p:cNvPr id="82" name="Group 40">
              <a:extLst>
                <a:ext uri="{FF2B5EF4-FFF2-40B4-BE49-F238E27FC236}">
                  <a16:creationId xmlns:a16="http://schemas.microsoft.com/office/drawing/2014/main" id="{F17E638D-C977-BA42-9EB6-A3D757852ED4}"/>
                </a:ext>
              </a:extLst>
            </p:cNvPr>
            <p:cNvGrpSpPr>
              <a:grpSpLocks/>
            </p:cNvGrpSpPr>
            <p:nvPr/>
          </p:nvGrpSpPr>
          <p:grpSpPr bwMode="auto">
            <a:xfrm rot="19698775">
              <a:off x="6255369" y="1408771"/>
              <a:ext cx="478466" cy="299762"/>
              <a:chOff x="4320" y="1536"/>
              <a:chExt cx="384" cy="240"/>
            </a:xfrm>
          </p:grpSpPr>
          <p:sp>
            <p:nvSpPr>
              <p:cNvPr id="85" name="Line 24">
                <a:extLst>
                  <a:ext uri="{FF2B5EF4-FFF2-40B4-BE49-F238E27FC236}">
                    <a16:creationId xmlns:a16="http://schemas.microsoft.com/office/drawing/2014/main" id="{0609ED76-2313-8E42-871F-4B383EDBE96A}"/>
                  </a:ext>
                </a:extLst>
              </p:cNvPr>
              <p:cNvSpPr>
                <a:spLocks noChangeShapeType="1"/>
              </p:cNvSpPr>
              <p:nvPr/>
            </p:nvSpPr>
            <p:spPr bwMode="auto">
              <a:xfrm flipV="1">
                <a:off x="4320" y="1536"/>
                <a:ext cx="48" cy="144"/>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6" name="Line 25">
                <a:extLst>
                  <a:ext uri="{FF2B5EF4-FFF2-40B4-BE49-F238E27FC236}">
                    <a16:creationId xmlns:a16="http://schemas.microsoft.com/office/drawing/2014/main" id="{29DE6E57-94CA-6440-B4C1-3BA77746F28F}"/>
                  </a:ext>
                </a:extLst>
              </p:cNvPr>
              <p:cNvSpPr>
                <a:spLocks noChangeShapeType="1"/>
              </p:cNvSpPr>
              <p:nvPr/>
            </p:nvSpPr>
            <p:spPr bwMode="auto">
              <a:xfrm>
                <a:off x="4368" y="1536"/>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 name="Line 26">
                <a:extLst>
                  <a:ext uri="{FF2B5EF4-FFF2-40B4-BE49-F238E27FC236}">
                    <a16:creationId xmlns:a16="http://schemas.microsoft.com/office/drawing/2014/main" id="{E4F05181-2EEB-9245-944C-8566AB40D0D4}"/>
                  </a:ext>
                </a:extLst>
              </p:cNvPr>
              <p:cNvSpPr>
                <a:spLocks noChangeShapeType="1"/>
              </p:cNvSpPr>
              <p:nvPr/>
            </p:nvSpPr>
            <p:spPr bwMode="auto">
              <a:xfrm flipV="1">
                <a:off x="4464" y="1536"/>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8" name="Line 27">
                <a:extLst>
                  <a:ext uri="{FF2B5EF4-FFF2-40B4-BE49-F238E27FC236}">
                    <a16:creationId xmlns:a16="http://schemas.microsoft.com/office/drawing/2014/main" id="{E79CF305-E3FD-8949-A977-EFDD86F086DB}"/>
                  </a:ext>
                </a:extLst>
              </p:cNvPr>
              <p:cNvSpPr>
                <a:spLocks noChangeShapeType="1"/>
              </p:cNvSpPr>
              <p:nvPr/>
            </p:nvSpPr>
            <p:spPr bwMode="auto">
              <a:xfrm>
                <a:off x="4560" y="1536"/>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9" name="Line 28">
                <a:extLst>
                  <a:ext uri="{FF2B5EF4-FFF2-40B4-BE49-F238E27FC236}">
                    <a16:creationId xmlns:a16="http://schemas.microsoft.com/office/drawing/2014/main" id="{0C93BC3F-BB5F-DF41-AA26-A1E2DA0C4206}"/>
                  </a:ext>
                </a:extLst>
              </p:cNvPr>
              <p:cNvSpPr>
                <a:spLocks noChangeShapeType="1"/>
              </p:cNvSpPr>
              <p:nvPr/>
            </p:nvSpPr>
            <p:spPr bwMode="auto">
              <a:xfrm flipV="1">
                <a:off x="4656" y="1632"/>
                <a:ext cx="48" cy="144"/>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83" name="Line 42">
              <a:extLst>
                <a:ext uri="{FF2B5EF4-FFF2-40B4-BE49-F238E27FC236}">
                  <a16:creationId xmlns:a16="http://schemas.microsoft.com/office/drawing/2014/main" id="{6A0AED22-15EC-8445-816D-7E6829AFAF1B}"/>
                </a:ext>
              </a:extLst>
            </p:cNvPr>
            <p:cNvSpPr>
              <a:spLocks noChangeShapeType="1"/>
            </p:cNvSpPr>
            <p:nvPr/>
          </p:nvSpPr>
          <p:spPr bwMode="auto">
            <a:xfrm flipV="1">
              <a:off x="6680925" y="1010917"/>
              <a:ext cx="513997" cy="40225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4" name="Line 42">
              <a:extLst>
                <a:ext uri="{FF2B5EF4-FFF2-40B4-BE49-F238E27FC236}">
                  <a16:creationId xmlns:a16="http://schemas.microsoft.com/office/drawing/2014/main" id="{D8561783-A9AF-5945-A403-E509716FF0BA}"/>
                </a:ext>
              </a:extLst>
            </p:cNvPr>
            <p:cNvSpPr>
              <a:spLocks noChangeShapeType="1"/>
            </p:cNvSpPr>
            <p:nvPr/>
          </p:nvSpPr>
          <p:spPr bwMode="auto">
            <a:xfrm flipV="1">
              <a:off x="5792873" y="1710075"/>
              <a:ext cx="513997" cy="40225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28" name="Group 27">
            <a:extLst>
              <a:ext uri="{FF2B5EF4-FFF2-40B4-BE49-F238E27FC236}">
                <a16:creationId xmlns:a16="http://schemas.microsoft.com/office/drawing/2014/main" id="{262A24FD-A135-EB42-8DE4-6B52C08C60FB}"/>
              </a:ext>
            </a:extLst>
          </p:cNvPr>
          <p:cNvGrpSpPr/>
          <p:nvPr/>
        </p:nvGrpSpPr>
        <p:grpSpPr>
          <a:xfrm flipV="1">
            <a:off x="7351845" y="4344887"/>
            <a:ext cx="1223383" cy="1101408"/>
            <a:chOff x="5792873" y="1010917"/>
            <a:chExt cx="1402049" cy="1101408"/>
          </a:xfrm>
        </p:grpSpPr>
        <p:grpSp>
          <p:nvGrpSpPr>
            <p:cNvPr id="74" name="Group 40">
              <a:extLst>
                <a:ext uri="{FF2B5EF4-FFF2-40B4-BE49-F238E27FC236}">
                  <a16:creationId xmlns:a16="http://schemas.microsoft.com/office/drawing/2014/main" id="{BEEE80DD-4C99-2645-9DD4-C43B874E1282}"/>
                </a:ext>
              </a:extLst>
            </p:cNvPr>
            <p:cNvGrpSpPr>
              <a:grpSpLocks/>
            </p:cNvGrpSpPr>
            <p:nvPr/>
          </p:nvGrpSpPr>
          <p:grpSpPr bwMode="auto">
            <a:xfrm rot="19698775">
              <a:off x="6255369" y="1408771"/>
              <a:ext cx="478466" cy="299762"/>
              <a:chOff x="4320" y="1536"/>
              <a:chExt cx="384" cy="240"/>
            </a:xfrm>
          </p:grpSpPr>
          <p:sp>
            <p:nvSpPr>
              <p:cNvPr id="77" name="Line 24">
                <a:extLst>
                  <a:ext uri="{FF2B5EF4-FFF2-40B4-BE49-F238E27FC236}">
                    <a16:creationId xmlns:a16="http://schemas.microsoft.com/office/drawing/2014/main" id="{E915FC84-1037-E047-B468-CF0C13008D7D}"/>
                  </a:ext>
                </a:extLst>
              </p:cNvPr>
              <p:cNvSpPr>
                <a:spLocks noChangeShapeType="1"/>
              </p:cNvSpPr>
              <p:nvPr/>
            </p:nvSpPr>
            <p:spPr bwMode="auto">
              <a:xfrm flipV="1">
                <a:off x="4320" y="1536"/>
                <a:ext cx="48" cy="144"/>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8" name="Line 25">
                <a:extLst>
                  <a:ext uri="{FF2B5EF4-FFF2-40B4-BE49-F238E27FC236}">
                    <a16:creationId xmlns:a16="http://schemas.microsoft.com/office/drawing/2014/main" id="{78A3D992-7201-174C-A1CF-CA758584CB8D}"/>
                  </a:ext>
                </a:extLst>
              </p:cNvPr>
              <p:cNvSpPr>
                <a:spLocks noChangeShapeType="1"/>
              </p:cNvSpPr>
              <p:nvPr/>
            </p:nvSpPr>
            <p:spPr bwMode="auto">
              <a:xfrm>
                <a:off x="4368" y="1536"/>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9" name="Line 26">
                <a:extLst>
                  <a:ext uri="{FF2B5EF4-FFF2-40B4-BE49-F238E27FC236}">
                    <a16:creationId xmlns:a16="http://schemas.microsoft.com/office/drawing/2014/main" id="{C5923723-B40D-D349-B251-B871B07BE52D}"/>
                  </a:ext>
                </a:extLst>
              </p:cNvPr>
              <p:cNvSpPr>
                <a:spLocks noChangeShapeType="1"/>
              </p:cNvSpPr>
              <p:nvPr/>
            </p:nvSpPr>
            <p:spPr bwMode="auto">
              <a:xfrm flipV="1">
                <a:off x="4464" y="1536"/>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0" name="Line 27">
                <a:extLst>
                  <a:ext uri="{FF2B5EF4-FFF2-40B4-BE49-F238E27FC236}">
                    <a16:creationId xmlns:a16="http://schemas.microsoft.com/office/drawing/2014/main" id="{9E789654-94DA-EF4C-8FC1-03C48705296E}"/>
                  </a:ext>
                </a:extLst>
              </p:cNvPr>
              <p:cNvSpPr>
                <a:spLocks noChangeShapeType="1"/>
              </p:cNvSpPr>
              <p:nvPr/>
            </p:nvSpPr>
            <p:spPr bwMode="auto">
              <a:xfrm>
                <a:off x="4560" y="1536"/>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1" name="Line 28">
                <a:extLst>
                  <a:ext uri="{FF2B5EF4-FFF2-40B4-BE49-F238E27FC236}">
                    <a16:creationId xmlns:a16="http://schemas.microsoft.com/office/drawing/2014/main" id="{7E71F6A6-4F18-964B-809C-21777C7D1501}"/>
                  </a:ext>
                </a:extLst>
              </p:cNvPr>
              <p:cNvSpPr>
                <a:spLocks noChangeShapeType="1"/>
              </p:cNvSpPr>
              <p:nvPr/>
            </p:nvSpPr>
            <p:spPr bwMode="auto">
              <a:xfrm flipV="1">
                <a:off x="4656" y="1632"/>
                <a:ext cx="48" cy="144"/>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75" name="Line 42">
              <a:extLst>
                <a:ext uri="{FF2B5EF4-FFF2-40B4-BE49-F238E27FC236}">
                  <a16:creationId xmlns:a16="http://schemas.microsoft.com/office/drawing/2014/main" id="{BB0752C8-DD2F-A64B-A52F-48503816E848}"/>
                </a:ext>
              </a:extLst>
            </p:cNvPr>
            <p:cNvSpPr>
              <a:spLocks noChangeShapeType="1"/>
            </p:cNvSpPr>
            <p:nvPr/>
          </p:nvSpPr>
          <p:spPr bwMode="auto">
            <a:xfrm flipV="1">
              <a:off x="6680925" y="1010917"/>
              <a:ext cx="513997" cy="40225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6" name="Line 42">
              <a:extLst>
                <a:ext uri="{FF2B5EF4-FFF2-40B4-BE49-F238E27FC236}">
                  <a16:creationId xmlns:a16="http://schemas.microsoft.com/office/drawing/2014/main" id="{BA02082E-D0FF-EA47-BB0D-52B24C23B071}"/>
                </a:ext>
              </a:extLst>
            </p:cNvPr>
            <p:cNvSpPr>
              <a:spLocks noChangeShapeType="1"/>
            </p:cNvSpPr>
            <p:nvPr/>
          </p:nvSpPr>
          <p:spPr bwMode="auto">
            <a:xfrm flipV="1">
              <a:off x="5792873" y="1710075"/>
              <a:ext cx="513997" cy="40225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9" name="Line 41">
            <a:extLst>
              <a:ext uri="{FF2B5EF4-FFF2-40B4-BE49-F238E27FC236}">
                <a16:creationId xmlns:a16="http://schemas.microsoft.com/office/drawing/2014/main" id="{C1C88E7C-3893-194D-BFB7-4B12DFD30E9E}"/>
              </a:ext>
            </a:extLst>
          </p:cNvPr>
          <p:cNvSpPr>
            <a:spLocks noChangeShapeType="1"/>
          </p:cNvSpPr>
          <p:nvPr/>
        </p:nvSpPr>
        <p:spPr bwMode="auto">
          <a:xfrm flipH="1">
            <a:off x="9797343" y="4344887"/>
            <a:ext cx="177564" cy="4474"/>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0" name="Group 29">
            <a:extLst>
              <a:ext uri="{FF2B5EF4-FFF2-40B4-BE49-F238E27FC236}">
                <a16:creationId xmlns:a16="http://schemas.microsoft.com/office/drawing/2014/main" id="{D54A55C4-CF1A-5F4D-A19F-10F5FC1E9DDC}"/>
              </a:ext>
            </a:extLst>
          </p:cNvPr>
          <p:cNvGrpSpPr/>
          <p:nvPr/>
        </p:nvGrpSpPr>
        <p:grpSpPr>
          <a:xfrm flipH="1">
            <a:off x="8573961" y="3245716"/>
            <a:ext cx="1223383" cy="1101408"/>
            <a:chOff x="5792873" y="1010917"/>
            <a:chExt cx="1402049" cy="1101408"/>
          </a:xfrm>
        </p:grpSpPr>
        <p:grpSp>
          <p:nvGrpSpPr>
            <p:cNvPr id="66" name="Group 40">
              <a:extLst>
                <a:ext uri="{FF2B5EF4-FFF2-40B4-BE49-F238E27FC236}">
                  <a16:creationId xmlns:a16="http://schemas.microsoft.com/office/drawing/2014/main" id="{84447F74-3B9E-2444-B925-749A78F9CF5F}"/>
                </a:ext>
              </a:extLst>
            </p:cNvPr>
            <p:cNvGrpSpPr>
              <a:grpSpLocks/>
            </p:cNvGrpSpPr>
            <p:nvPr/>
          </p:nvGrpSpPr>
          <p:grpSpPr bwMode="auto">
            <a:xfrm rot="19698775">
              <a:off x="6255369" y="1408771"/>
              <a:ext cx="478466" cy="299762"/>
              <a:chOff x="4320" y="1536"/>
              <a:chExt cx="384" cy="240"/>
            </a:xfrm>
          </p:grpSpPr>
          <p:sp>
            <p:nvSpPr>
              <p:cNvPr id="69" name="Line 24">
                <a:extLst>
                  <a:ext uri="{FF2B5EF4-FFF2-40B4-BE49-F238E27FC236}">
                    <a16:creationId xmlns:a16="http://schemas.microsoft.com/office/drawing/2014/main" id="{EE4185AE-29C9-9741-8C1F-6B68C5315798}"/>
                  </a:ext>
                </a:extLst>
              </p:cNvPr>
              <p:cNvSpPr>
                <a:spLocks noChangeShapeType="1"/>
              </p:cNvSpPr>
              <p:nvPr/>
            </p:nvSpPr>
            <p:spPr bwMode="auto">
              <a:xfrm flipV="1">
                <a:off x="4320" y="1536"/>
                <a:ext cx="48" cy="144"/>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0" name="Line 25">
                <a:extLst>
                  <a:ext uri="{FF2B5EF4-FFF2-40B4-BE49-F238E27FC236}">
                    <a16:creationId xmlns:a16="http://schemas.microsoft.com/office/drawing/2014/main" id="{7E1B0E97-1077-5E48-9D5B-0A2C7AF7CB84}"/>
                  </a:ext>
                </a:extLst>
              </p:cNvPr>
              <p:cNvSpPr>
                <a:spLocks noChangeShapeType="1"/>
              </p:cNvSpPr>
              <p:nvPr/>
            </p:nvSpPr>
            <p:spPr bwMode="auto">
              <a:xfrm>
                <a:off x="4368" y="1536"/>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 name="Line 26">
                <a:extLst>
                  <a:ext uri="{FF2B5EF4-FFF2-40B4-BE49-F238E27FC236}">
                    <a16:creationId xmlns:a16="http://schemas.microsoft.com/office/drawing/2014/main" id="{9CD59D7A-C2AE-454D-9D69-F366EE19E32D}"/>
                  </a:ext>
                </a:extLst>
              </p:cNvPr>
              <p:cNvSpPr>
                <a:spLocks noChangeShapeType="1"/>
              </p:cNvSpPr>
              <p:nvPr/>
            </p:nvSpPr>
            <p:spPr bwMode="auto">
              <a:xfrm flipV="1">
                <a:off x="4464" y="1536"/>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2" name="Line 27">
                <a:extLst>
                  <a:ext uri="{FF2B5EF4-FFF2-40B4-BE49-F238E27FC236}">
                    <a16:creationId xmlns:a16="http://schemas.microsoft.com/office/drawing/2014/main" id="{14C64EE3-68EE-B940-9063-68BBAB39F795}"/>
                  </a:ext>
                </a:extLst>
              </p:cNvPr>
              <p:cNvSpPr>
                <a:spLocks noChangeShapeType="1"/>
              </p:cNvSpPr>
              <p:nvPr/>
            </p:nvSpPr>
            <p:spPr bwMode="auto">
              <a:xfrm>
                <a:off x="4560" y="1536"/>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3" name="Line 28">
                <a:extLst>
                  <a:ext uri="{FF2B5EF4-FFF2-40B4-BE49-F238E27FC236}">
                    <a16:creationId xmlns:a16="http://schemas.microsoft.com/office/drawing/2014/main" id="{7A560362-B6FD-6B47-8134-C63B946DEE51}"/>
                  </a:ext>
                </a:extLst>
              </p:cNvPr>
              <p:cNvSpPr>
                <a:spLocks noChangeShapeType="1"/>
              </p:cNvSpPr>
              <p:nvPr/>
            </p:nvSpPr>
            <p:spPr bwMode="auto">
              <a:xfrm flipV="1">
                <a:off x="4656" y="1632"/>
                <a:ext cx="48" cy="144"/>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67" name="Line 42">
              <a:extLst>
                <a:ext uri="{FF2B5EF4-FFF2-40B4-BE49-F238E27FC236}">
                  <a16:creationId xmlns:a16="http://schemas.microsoft.com/office/drawing/2014/main" id="{4EBBDC68-8A52-B542-B069-0549B9E8E514}"/>
                </a:ext>
              </a:extLst>
            </p:cNvPr>
            <p:cNvSpPr>
              <a:spLocks noChangeShapeType="1"/>
            </p:cNvSpPr>
            <p:nvPr/>
          </p:nvSpPr>
          <p:spPr bwMode="auto">
            <a:xfrm flipV="1">
              <a:off x="6680925" y="1010917"/>
              <a:ext cx="513997" cy="40225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8" name="Line 42">
              <a:extLst>
                <a:ext uri="{FF2B5EF4-FFF2-40B4-BE49-F238E27FC236}">
                  <a16:creationId xmlns:a16="http://schemas.microsoft.com/office/drawing/2014/main" id="{9D79B558-1DD5-C244-9995-8523DE9DA4B8}"/>
                </a:ext>
              </a:extLst>
            </p:cNvPr>
            <p:cNvSpPr>
              <a:spLocks noChangeShapeType="1"/>
            </p:cNvSpPr>
            <p:nvPr/>
          </p:nvSpPr>
          <p:spPr bwMode="auto">
            <a:xfrm flipV="1">
              <a:off x="5792873" y="1710075"/>
              <a:ext cx="513997" cy="40225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32" name="Group 31">
            <a:extLst>
              <a:ext uri="{FF2B5EF4-FFF2-40B4-BE49-F238E27FC236}">
                <a16:creationId xmlns:a16="http://schemas.microsoft.com/office/drawing/2014/main" id="{70648F69-35F3-FD4B-9282-61628CC14801}"/>
              </a:ext>
            </a:extLst>
          </p:cNvPr>
          <p:cNvGrpSpPr/>
          <p:nvPr/>
        </p:nvGrpSpPr>
        <p:grpSpPr>
          <a:xfrm flipH="1" flipV="1">
            <a:off x="8578236" y="4347124"/>
            <a:ext cx="1223383" cy="1101408"/>
            <a:chOff x="5792873" y="1010917"/>
            <a:chExt cx="1402049" cy="1101408"/>
          </a:xfrm>
        </p:grpSpPr>
        <p:grpSp>
          <p:nvGrpSpPr>
            <p:cNvPr id="58" name="Group 40">
              <a:extLst>
                <a:ext uri="{FF2B5EF4-FFF2-40B4-BE49-F238E27FC236}">
                  <a16:creationId xmlns:a16="http://schemas.microsoft.com/office/drawing/2014/main" id="{EEB85A14-5E99-2547-92E7-CA5BBEB9B9E9}"/>
                </a:ext>
              </a:extLst>
            </p:cNvPr>
            <p:cNvGrpSpPr>
              <a:grpSpLocks/>
            </p:cNvGrpSpPr>
            <p:nvPr/>
          </p:nvGrpSpPr>
          <p:grpSpPr bwMode="auto">
            <a:xfrm rot="19698775">
              <a:off x="6255369" y="1408771"/>
              <a:ext cx="478466" cy="299762"/>
              <a:chOff x="4320" y="1536"/>
              <a:chExt cx="384" cy="240"/>
            </a:xfrm>
          </p:grpSpPr>
          <p:sp>
            <p:nvSpPr>
              <p:cNvPr id="61" name="Line 24">
                <a:extLst>
                  <a:ext uri="{FF2B5EF4-FFF2-40B4-BE49-F238E27FC236}">
                    <a16:creationId xmlns:a16="http://schemas.microsoft.com/office/drawing/2014/main" id="{AB05F978-691F-FA40-A6E9-321201CCF089}"/>
                  </a:ext>
                </a:extLst>
              </p:cNvPr>
              <p:cNvSpPr>
                <a:spLocks noChangeShapeType="1"/>
              </p:cNvSpPr>
              <p:nvPr/>
            </p:nvSpPr>
            <p:spPr bwMode="auto">
              <a:xfrm flipV="1">
                <a:off x="4320" y="1536"/>
                <a:ext cx="48" cy="144"/>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2" name="Line 25">
                <a:extLst>
                  <a:ext uri="{FF2B5EF4-FFF2-40B4-BE49-F238E27FC236}">
                    <a16:creationId xmlns:a16="http://schemas.microsoft.com/office/drawing/2014/main" id="{4BFA59A2-EEA5-3042-A144-1283E6AAE583}"/>
                  </a:ext>
                </a:extLst>
              </p:cNvPr>
              <p:cNvSpPr>
                <a:spLocks noChangeShapeType="1"/>
              </p:cNvSpPr>
              <p:nvPr/>
            </p:nvSpPr>
            <p:spPr bwMode="auto">
              <a:xfrm>
                <a:off x="4368" y="1536"/>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3" name="Line 26">
                <a:extLst>
                  <a:ext uri="{FF2B5EF4-FFF2-40B4-BE49-F238E27FC236}">
                    <a16:creationId xmlns:a16="http://schemas.microsoft.com/office/drawing/2014/main" id="{8E63620A-6777-1A4E-A3BD-B1F397092326}"/>
                  </a:ext>
                </a:extLst>
              </p:cNvPr>
              <p:cNvSpPr>
                <a:spLocks noChangeShapeType="1"/>
              </p:cNvSpPr>
              <p:nvPr/>
            </p:nvSpPr>
            <p:spPr bwMode="auto">
              <a:xfrm flipV="1">
                <a:off x="4464" y="1536"/>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4" name="Line 27">
                <a:extLst>
                  <a:ext uri="{FF2B5EF4-FFF2-40B4-BE49-F238E27FC236}">
                    <a16:creationId xmlns:a16="http://schemas.microsoft.com/office/drawing/2014/main" id="{9F691225-8BE3-5343-B1C5-5FB083D63F19}"/>
                  </a:ext>
                </a:extLst>
              </p:cNvPr>
              <p:cNvSpPr>
                <a:spLocks noChangeShapeType="1"/>
              </p:cNvSpPr>
              <p:nvPr/>
            </p:nvSpPr>
            <p:spPr bwMode="auto">
              <a:xfrm>
                <a:off x="4560" y="1536"/>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5" name="Line 28">
                <a:extLst>
                  <a:ext uri="{FF2B5EF4-FFF2-40B4-BE49-F238E27FC236}">
                    <a16:creationId xmlns:a16="http://schemas.microsoft.com/office/drawing/2014/main" id="{D26C10D5-7E8D-3F44-BD7F-60EC8C9A9CB0}"/>
                  </a:ext>
                </a:extLst>
              </p:cNvPr>
              <p:cNvSpPr>
                <a:spLocks noChangeShapeType="1"/>
              </p:cNvSpPr>
              <p:nvPr/>
            </p:nvSpPr>
            <p:spPr bwMode="auto">
              <a:xfrm flipV="1">
                <a:off x="4656" y="1632"/>
                <a:ext cx="48" cy="144"/>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59" name="Line 42">
              <a:extLst>
                <a:ext uri="{FF2B5EF4-FFF2-40B4-BE49-F238E27FC236}">
                  <a16:creationId xmlns:a16="http://schemas.microsoft.com/office/drawing/2014/main" id="{86C82FEA-F34E-F045-92B9-07D916C4C1BA}"/>
                </a:ext>
              </a:extLst>
            </p:cNvPr>
            <p:cNvSpPr>
              <a:spLocks noChangeShapeType="1"/>
            </p:cNvSpPr>
            <p:nvPr/>
          </p:nvSpPr>
          <p:spPr bwMode="auto">
            <a:xfrm flipV="1">
              <a:off x="6680925" y="1010917"/>
              <a:ext cx="513997" cy="40225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0" name="Line 42">
              <a:extLst>
                <a:ext uri="{FF2B5EF4-FFF2-40B4-BE49-F238E27FC236}">
                  <a16:creationId xmlns:a16="http://schemas.microsoft.com/office/drawing/2014/main" id="{43B4CB8F-71C9-2140-9A48-7B6F8E67C52D}"/>
                </a:ext>
              </a:extLst>
            </p:cNvPr>
            <p:cNvSpPr>
              <a:spLocks noChangeShapeType="1"/>
            </p:cNvSpPr>
            <p:nvPr/>
          </p:nvSpPr>
          <p:spPr bwMode="auto">
            <a:xfrm flipV="1">
              <a:off x="5792873" y="1710075"/>
              <a:ext cx="513997" cy="40225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33" name="Group 32">
            <a:extLst>
              <a:ext uri="{FF2B5EF4-FFF2-40B4-BE49-F238E27FC236}">
                <a16:creationId xmlns:a16="http://schemas.microsoft.com/office/drawing/2014/main" id="{00F3B0C5-50E1-5344-9FDE-FAD9384C26B3}"/>
              </a:ext>
            </a:extLst>
          </p:cNvPr>
          <p:cNvGrpSpPr/>
          <p:nvPr/>
        </p:nvGrpSpPr>
        <p:grpSpPr>
          <a:xfrm>
            <a:off x="7142807" y="4344887"/>
            <a:ext cx="2832100" cy="1842534"/>
            <a:chOff x="5600700" y="1886071"/>
            <a:chExt cx="2832100" cy="1842534"/>
          </a:xfrm>
        </p:grpSpPr>
        <p:grpSp>
          <p:nvGrpSpPr>
            <p:cNvPr id="51" name="Group 50">
              <a:extLst>
                <a:ext uri="{FF2B5EF4-FFF2-40B4-BE49-F238E27FC236}">
                  <a16:creationId xmlns:a16="http://schemas.microsoft.com/office/drawing/2014/main" id="{C71A1548-E2C2-6744-ACC7-234C9575C519}"/>
                </a:ext>
              </a:extLst>
            </p:cNvPr>
            <p:cNvGrpSpPr/>
            <p:nvPr/>
          </p:nvGrpSpPr>
          <p:grpSpPr>
            <a:xfrm rot="16200000">
              <a:off x="6717949" y="2013754"/>
              <a:ext cx="597602" cy="2832099"/>
              <a:chOff x="5342548" y="589495"/>
              <a:chExt cx="597602" cy="2832099"/>
            </a:xfrm>
          </p:grpSpPr>
          <p:sp>
            <p:nvSpPr>
              <p:cNvPr id="54" name="Line 101">
                <a:extLst>
                  <a:ext uri="{FF2B5EF4-FFF2-40B4-BE49-F238E27FC236}">
                    <a16:creationId xmlns:a16="http://schemas.microsoft.com/office/drawing/2014/main" id="{06B48C12-9D1B-0D4D-BA5E-D1EEA54EAB04}"/>
                  </a:ext>
                </a:extLst>
              </p:cNvPr>
              <p:cNvSpPr>
                <a:spLocks noChangeShapeType="1"/>
              </p:cNvSpPr>
              <p:nvPr/>
            </p:nvSpPr>
            <p:spPr bwMode="auto">
              <a:xfrm flipH="1">
                <a:off x="5640387" y="589495"/>
                <a:ext cx="963" cy="1425841"/>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 name="Line 102">
                <a:extLst>
                  <a:ext uri="{FF2B5EF4-FFF2-40B4-BE49-F238E27FC236}">
                    <a16:creationId xmlns:a16="http://schemas.microsoft.com/office/drawing/2014/main" id="{CD4B07C8-9C25-4C4A-BF1C-119981B4BB1C}"/>
                  </a:ext>
                </a:extLst>
              </p:cNvPr>
              <p:cNvSpPr>
                <a:spLocks noChangeShapeType="1"/>
              </p:cNvSpPr>
              <p:nvPr/>
            </p:nvSpPr>
            <p:spPr bwMode="auto">
              <a:xfrm>
                <a:off x="5342548" y="2015335"/>
                <a:ext cx="597602" cy="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6" name="Line 103">
                <a:extLst>
                  <a:ext uri="{FF2B5EF4-FFF2-40B4-BE49-F238E27FC236}">
                    <a16:creationId xmlns:a16="http://schemas.microsoft.com/office/drawing/2014/main" id="{82A1A9EE-196B-3442-A940-05A7A2AC0485}"/>
                  </a:ext>
                </a:extLst>
              </p:cNvPr>
              <p:cNvSpPr>
                <a:spLocks noChangeShapeType="1"/>
              </p:cNvSpPr>
              <p:nvPr/>
            </p:nvSpPr>
            <p:spPr bwMode="auto">
              <a:xfrm>
                <a:off x="5580820" y="2134471"/>
                <a:ext cx="119136" cy="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7" name="Line 104">
                <a:extLst>
                  <a:ext uri="{FF2B5EF4-FFF2-40B4-BE49-F238E27FC236}">
                    <a16:creationId xmlns:a16="http://schemas.microsoft.com/office/drawing/2014/main" id="{E303F909-DA9C-044E-9C78-1504B4237361}"/>
                  </a:ext>
                </a:extLst>
              </p:cNvPr>
              <p:cNvSpPr>
                <a:spLocks noChangeShapeType="1"/>
              </p:cNvSpPr>
              <p:nvPr/>
            </p:nvSpPr>
            <p:spPr bwMode="auto">
              <a:xfrm>
                <a:off x="5640387" y="2134472"/>
                <a:ext cx="963" cy="1287122"/>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52" name="Line 41">
              <a:extLst>
                <a:ext uri="{FF2B5EF4-FFF2-40B4-BE49-F238E27FC236}">
                  <a16:creationId xmlns:a16="http://schemas.microsoft.com/office/drawing/2014/main" id="{A42BCBA9-41BF-1B4E-9E8B-23A19BE0BCA8}"/>
                </a:ext>
              </a:extLst>
            </p:cNvPr>
            <p:cNvSpPr>
              <a:spLocks noChangeShapeType="1"/>
            </p:cNvSpPr>
            <p:nvPr/>
          </p:nvSpPr>
          <p:spPr bwMode="auto">
            <a:xfrm flipH="1" flipV="1">
              <a:off x="8432800" y="1886071"/>
              <a:ext cx="0" cy="1543733"/>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3" name="Line 41">
              <a:extLst>
                <a:ext uri="{FF2B5EF4-FFF2-40B4-BE49-F238E27FC236}">
                  <a16:creationId xmlns:a16="http://schemas.microsoft.com/office/drawing/2014/main" id="{8173836E-0DD9-4840-90F9-BD220EC7F5B9}"/>
                </a:ext>
              </a:extLst>
            </p:cNvPr>
            <p:cNvSpPr>
              <a:spLocks noChangeShapeType="1"/>
            </p:cNvSpPr>
            <p:nvPr/>
          </p:nvSpPr>
          <p:spPr bwMode="auto">
            <a:xfrm flipH="1" flipV="1">
              <a:off x="5600700" y="1886071"/>
              <a:ext cx="0" cy="1543733"/>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aphicFrame>
        <p:nvGraphicFramePr>
          <p:cNvPr id="34" name="Object 2">
            <a:extLst>
              <a:ext uri="{FF2B5EF4-FFF2-40B4-BE49-F238E27FC236}">
                <a16:creationId xmlns:a16="http://schemas.microsoft.com/office/drawing/2014/main" id="{218A99C5-1D52-BD46-88E2-1C5D992212FB}"/>
              </a:ext>
            </a:extLst>
          </p:cNvPr>
          <p:cNvGraphicFramePr>
            <a:graphicFrameLocks noChangeAspect="1"/>
          </p:cNvGraphicFramePr>
          <p:nvPr/>
        </p:nvGraphicFramePr>
        <p:xfrm>
          <a:off x="8708345" y="4247097"/>
          <a:ext cx="269016" cy="270244"/>
        </p:xfrm>
        <a:graphic>
          <a:graphicData uri="http://schemas.openxmlformats.org/presentationml/2006/ole">
            <mc:AlternateContent xmlns:mc="http://schemas.openxmlformats.org/markup-compatibility/2006">
              <mc:Choice xmlns:v="urn:schemas-microsoft-com:vml" Requires="v">
                <p:oleObj spid="_x0000_s135191" name="Equation" r:id="rId15" imgW="203200" imgH="203200" progId="Equation.DSMT4">
                  <p:embed/>
                </p:oleObj>
              </mc:Choice>
              <mc:Fallback>
                <p:oleObj name="Equation" r:id="rId15" imgW="203200" imgH="203200" progId="Equation.DSMT4">
                  <p:embed/>
                  <p:pic>
                    <p:nvPicPr>
                      <p:cNvPr id="278" name="Object 2"/>
                      <p:cNvPicPr>
                        <a:picLocks noChangeAspect="1" noChangeArrowheads="1"/>
                      </p:cNvPicPr>
                      <p:nvPr/>
                    </p:nvPicPr>
                    <p:blipFill>
                      <a:blip r:embed="rId4"/>
                      <a:srcRect/>
                      <a:stretch>
                        <a:fillRect/>
                      </a:stretch>
                    </p:blipFill>
                    <p:spPr bwMode="auto">
                      <a:xfrm>
                        <a:off x="8708345" y="4247097"/>
                        <a:ext cx="269016" cy="270244"/>
                      </a:xfrm>
                      <a:prstGeom prst="rect">
                        <a:avLst/>
                      </a:prstGeom>
                      <a:noFill/>
                      <a:ln>
                        <a:noFill/>
                      </a:ln>
                      <a:effectLst/>
                    </p:spPr>
                  </p:pic>
                </p:oleObj>
              </mc:Fallback>
            </mc:AlternateContent>
          </a:graphicData>
        </a:graphic>
      </p:graphicFrame>
      <p:graphicFrame>
        <p:nvGraphicFramePr>
          <p:cNvPr id="35" name="Object 2">
            <a:extLst>
              <a:ext uri="{FF2B5EF4-FFF2-40B4-BE49-F238E27FC236}">
                <a16:creationId xmlns:a16="http://schemas.microsoft.com/office/drawing/2014/main" id="{1C74F793-8EC7-034A-AE21-504195CD9151}"/>
              </a:ext>
            </a:extLst>
          </p:cNvPr>
          <p:cNvGraphicFramePr>
            <a:graphicFrameLocks noChangeAspect="1"/>
          </p:cNvGraphicFramePr>
          <p:nvPr/>
        </p:nvGraphicFramePr>
        <p:xfrm>
          <a:off x="7568356" y="3446316"/>
          <a:ext cx="269016" cy="270244"/>
        </p:xfrm>
        <a:graphic>
          <a:graphicData uri="http://schemas.openxmlformats.org/presentationml/2006/ole">
            <mc:AlternateContent xmlns:mc="http://schemas.openxmlformats.org/markup-compatibility/2006">
              <mc:Choice xmlns:v="urn:schemas-microsoft-com:vml" Requires="v">
                <p:oleObj spid="_x0000_s135192" name="Equation" r:id="rId16" imgW="203200" imgH="203200" progId="Equation.DSMT4">
                  <p:embed/>
                </p:oleObj>
              </mc:Choice>
              <mc:Fallback>
                <p:oleObj name="Equation" r:id="rId16" imgW="203200" imgH="203200" progId="Equation.DSMT4">
                  <p:embed/>
                  <p:pic>
                    <p:nvPicPr>
                      <p:cNvPr id="279" name="Object 2"/>
                      <p:cNvPicPr>
                        <a:picLocks noChangeAspect="1" noChangeArrowheads="1"/>
                      </p:cNvPicPr>
                      <p:nvPr/>
                    </p:nvPicPr>
                    <p:blipFill>
                      <a:blip r:embed="rId6"/>
                      <a:srcRect/>
                      <a:stretch>
                        <a:fillRect/>
                      </a:stretch>
                    </p:blipFill>
                    <p:spPr bwMode="auto">
                      <a:xfrm>
                        <a:off x="7568356" y="3446316"/>
                        <a:ext cx="269016" cy="270244"/>
                      </a:xfrm>
                      <a:prstGeom prst="rect">
                        <a:avLst/>
                      </a:prstGeom>
                      <a:noFill/>
                      <a:ln>
                        <a:noFill/>
                      </a:ln>
                      <a:effectLst/>
                    </p:spPr>
                  </p:pic>
                </p:oleObj>
              </mc:Fallback>
            </mc:AlternateContent>
          </a:graphicData>
        </a:graphic>
      </p:graphicFrame>
      <p:graphicFrame>
        <p:nvGraphicFramePr>
          <p:cNvPr id="36" name="Object 2">
            <a:extLst>
              <a:ext uri="{FF2B5EF4-FFF2-40B4-BE49-F238E27FC236}">
                <a16:creationId xmlns:a16="http://schemas.microsoft.com/office/drawing/2014/main" id="{F970AC03-99D2-AB41-9D30-C7929557D971}"/>
              </a:ext>
            </a:extLst>
          </p:cNvPr>
          <p:cNvGraphicFramePr>
            <a:graphicFrameLocks noChangeAspect="1"/>
          </p:cNvGraphicFramePr>
          <p:nvPr/>
        </p:nvGraphicFramePr>
        <p:xfrm>
          <a:off x="7662036" y="4975636"/>
          <a:ext cx="252412" cy="269875"/>
        </p:xfrm>
        <a:graphic>
          <a:graphicData uri="http://schemas.openxmlformats.org/presentationml/2006/ole">
            <mc:AlternateContent xmlns:mc="http://schemas.openxmlformats.org/markup-compatibility/2006">
              <mc:Choice xmlns:v="urn:schemas-microsoft-com:vml" Requires="v">
                <p:oleObj spid="_x0000_s135193" name="Equation" r:id="rId17" imgW="190500" imgH="203200" progId="Equation.DSMT4">
                  <p:embed/>
                </p:oleObj>
              </mc:Choice>
              <mc:Fallback>
                <p:oleObj name="Equation" r:id="rId17" imgW="190500" imgH="203200" progId="Equation.DSMT4">
                  <p:embed/>
                  <p:pic>
                    <p:nvPicPr>
                      <p:cNvPr id="280" name="Object 2"/>
                      <p:cNvPicPr>
                        <a:picLocks noChangeAspect="1" noChangeArrowheads="1"/>
                      </p:cNvPicPr>
                      <p:nvPr/>
                    </p:nvPicPr>
                    <p:blipFill>
                      <a:blip r:embed="rId8"/>
                      <a:srcRect/>
                      <a:stretch>
                        <a:fillRect/>
                      </a:stretch>
                    </p:blipFill>
                    <p:spPr bwMode="auto">
                      <a:xfrm>
                        <a:off x="7662036" y="4975636"/>
                        <a:ext cx="252412" cy="269875"/>
                      </a:xfrm>
                      <a:prstGeom prst="rect">
                        <a:avLst/>
                      </a:prstGeom>
                      <a:noFill/>
                      <a:ln>
                        <a:noFill/>
                      </a:ln>
                      <a:effectLst/>
                    </p:spPr>
                  </p:pic>
                </p:oleObj>
              </mc:Fallback>
            </mc:AlternateContent>
          </a:graphicData>
        </a:graphic>
      </p:graphicFrame>
      <p:graphicFrame>
        <p:nvGraphicFramePr>
          <p:cNvPr id="37" name="Object 2">
            <a:extLst>
              <a:ext uri="{FF2B5EF4-FFF2-40B4-BE49-F238E27FC236}">
                <a16:creationId xmlns:a16="http://schemas.microsoft.com/office/drawing/2014/main" id="{87E0FCAF-BB30-1C46-8F06-96CF1D03C7A5}"/>
              </a:ext>
            </a:extLst>
          </p:cNvPr>
          <p:cNvGraphicFramePr>
            <a:graphicFrameLocks noChangeAspect="1"/>
          </p:cNvGraphicFramePr>
          <p:nvPr/>
        </p:nvGraphicFramePr>
        <p:xfrm>
          <a:off x="9258945" y="3455767"/>
          <a:ext cx="285750" cy="269875"/>
        </p:xfrm>
        <a:graphic>
          <a:graphicData uri="http://schemas.openxmlformats.org/presentationml/2006/ole">
            <mc:AlternateContent xmlns:mc="http://schemas.openxmlformats.org/markup-compatibility/2006">
              <mc:Choice xmlns:v="urn:schemas-microsoft-com:vml" Requires="v">
                <p:oleObj spid="_x0000_s135194" name="Equation" r:id="rId18" imgW="215900" imgH="203200" progId="Equation.DSMT4">
                  <p:embed/>
                </p:oleObj>
              </mc:Choice>
              <mc:Fallback>
                <p:oleObj name="Equation" r:id="rId18" imgW="215900" imgH="203200" progId="Equation.DSMT4">
                  <p:embed/>
                  <p:pic>
                    <p:nvPicPr>
                      <p:cNvPr id="281" name="Object 2"/>
                      <p:cNvPicPr>
                        <a:picLocks noChangeAspect="1" noChangeArrowheads="1"/>
                      </p:cNvPicPr>
                      <p:nvPr/>
                    </p:nvPicPr>
                    <p:blipFill>
                      <a:blip r:embed="rId10"/>
                      <a:srcRect/>
                      <a:stretch>
                        <a:fillRect/>
                      </a:stretch>
                    </p:blipFill>
                    <p:spPr bwMode="auto">
                      <a:xfrm>
                        <a:off x="9258945" y="3455767"/>
                        <a:ext cx="285750" cy="269875"/>
                      </a:xfrm>
                      <a:prstGeom prst="rect">
                        <a:avLst/>
                      </a:prstGeom>
                      <a:noFill/>
                      <a:ln>
                        <a:noFill/>
                      </a:ln>
                      <a:effectLst/>
                    </p:spPr>
                  </p:pic>
                </p:oleObj>
              </mc:Fallback>
            </mc:AlternateContent>
          </a:graphicData>
        </a:graphic>
      </p:graphicFrame>
      <p:graphicFrame>
        <p:nvGraphicFramePr>
          <p:cNvPr id="38" name="Object 2">
            <a:extLst>
              <a:ext uri="{FF2B5EF4-FFF2-40B4-BE49-F238E27FC236}">
                <a16:creationId xmlns:a16="http://schemas.microsoft.com/office/drawing/2014/main" id="{4DB8CE39-EE91-3A44-A2EC-21E8003B0893}"/>
              </a:ext>
            </a:extLst>
          </p:cNvPr>
          <p:cNvGraphicFramePr>
            <a:graphicFrameLocks noChangeAspect="1"/>
          </p:cNvGraphicFramePr>
          <p:nvPr/>
        </p:nvGraphicFramePr>
        <p:xfrm>
          <a:off x="9293871" y="4975005"/>
          <a:ext cx="268287" cy="269875"/>
        </p:xfrm>
        <a:graphic>
          <a:graphicData uri="http://schemas.openxmlformats.org/presentationml/2006/ole">
            <mc:AlternateContent xmlns:mc="http://schemas.openxmlformats.org/markup-compatibility/2006">
              <mc:Choice xmlns:v="urn:schemas-microsoft-com:vml" Requires="v">
                <p:oleObj spid="_x0000_s135195" name="Equation" r:id="rId19" imgW="203200" imgH="203200" progId="Equation.DSMT4">
                  <p:embed/>
                </p:oleObj>
              </mc:Choice>
              <mc:Fallback>
                <p:oleObj name="Equation" r:id="rId19" imgW="203200" imgH="203200" progId="Equation.DSMT4">
                  <p:embed/>
                  <p:pic>
                    <p:nvPicPr>
                      <p:cNvPr id="282" name="Object 2"/>
                      <p:cNvPicPr>
                        <a:picLocks noChangeAspect="1" noChangeArrowheads="1"/>
                      </p:cNvPicPr>
                      <p:nvPr/>
                    </p:nvPicPr>
                    <p:blipFill>
                      <a:blip r:embed="rId12"/>
                      <a:srcRect/>
                      <a:stretch>
                        <a:fillRect/>
                      </a:stretch>
                    </p:blipFill>
                    <p:spPr bwMode="auto">
                      <a:xfrm>
                        <a:off x="9293871" y="4975005"/>
                        <a:ext cx="268287" cy="269875"/>
                      </a:xfrm>
                      <a:prstGeom prst="rect">
                        <a:avLst/>
                      </a:prstGeom>
                      <a:noFill/>
                      <a:ln>
                        <a:noFill/>
                      </a:ln>
                      <a:effectLst/>
                    </p:spPr>
                  </p:pic>
                </p:oleObj>
              </mc:Fallback>
            </mc:AlternateContent>
          </a:graphicData>
        </a:graphic>
      </p:graphicFrame>
      <p:graphicFrame>
        <p:nvGraphicFramePr>
          <p:cNvPr id="39" name="Object 2">
            <a:extLst>
              <a:ext uri="{FF2B5EF4-FFF2-40B4-BE49-F238E27FC236}">
                <a16:creationId xmlns:a16="http://schemas.microsoft.com/office/drawing/2014/main" id="{92DA8471-B028-3147-88E5-A9133E51123A}"/>
              </a:ext>
            </a:extLst>
          </p:cNvPr>
          <p:cNvGraphicFramePr>
            <a:graphicFrameLocks noChangeAspect="1"/>
          </p:cNvGraphicFramePr>
          <p:nvPr/>
        </p:nvGraphicFramePr>
        <p:xfrm>
          <a:off x="8650933" y="6016405"/>
          <a:ext cx="150813" cy="185737"/>
        </p:xfrm>
        <a:graphic>
          <a:graphicData uri="http://schemas.openxmlformats.org/presentationml/2006/ole">
            <mc:AlternateContent xmlns:mc="http://schemas.openxmlformats.org/markup-compatibility/2006">
              <mc:Choice xmlns:v="urn:schemas-microsoft-com:vml" Requires="v">
                <p:oleObj spid="_x0000_s135196" name="Equation" r:id="rId20" imgW="114300" imgH="139700" progId="Equation.DSMT4">
                  <p:embed/>
                </p:oleObj>
              </mc:Choice>
              <mc:Fallback>
                <p:oleObj name="Equation" r:id="rId20" imgW="114300" imgH="139700" progId="Equation.DSMT4">
                  <p:embed/>
                  <p:pic>
                    <p:nvPicPr>
                      <p:cNvPr id="283" name="Object 2"/>
                      <p:cNvPicPr>
                        <a:picLocks noChangeAspect="1" noChangeArrowheads="1"/>
                      </p:cNvPicPr>
                      <p:nvPr/>
                    </p:nvPicPr>
                    <p:blipFill>
                      <a:blip r:embed="rId14"/>
                      <a:srcRect/>
                      <a:stretch>
                        <a:fillRect/>
                      </a:stretch>
                    </p:blipFill>
                    <p:spPr bwMode="auto">
                      <a:xfrm>
                        <a:off x="8650933" y="6016405"/>
                        <a:ext cx="150813" cy="185737"/>
                      </a:xfrm>
                      <a:prstGeom prst="rect">
                        <a:avLst/>
                      </a:prstGeom>
                      <a:noFill/>
                      <a:ln>
                        <a:noFill/>
                      </a:ln>
                      <a:effectLst/>
                    </p:spPr>
                  </p:pic>
                </p:oleObj>
              </mc:Fallback>
            </mc:AlternateContent>
          </a:graphicData>
        </a:graphic>
      </p:graphicFrame>
      <p:graphicFrame>
        <p:nvGraphicFramePr>
          <p:cNvPr id="40" name="Object 2">
            <a:extLst>
              <a:ext uri="{FF2B5EF4-FFF2-40B4-BE49-F238E27FC236}">
                <a16:creationId xmlns:a16="http://schemas.microsoft.com/office/drawing/2014/main" id="{52F5AAF1-DB09-4349-BEEB-3F5BDE305EA3}"/>
              </a:ext>
            </a:extLst>
          </p:cNvPr>
          <p:cNvGraphicFramePr>
            <a:graphicFrameLocks noChangeAspect="1"/>
          </p:cNvGraphicFramePr>
          <p:nvPr/>
        </p:nvGraphicFramePr>
        <p:xfrm>
          <a:off x="8500935" y="3159508"/>
          <a:ext cx="152400" cy="196850"/>
        </p:xfrm>
        <a:graphic>
          <a:graphicData uri="http://schemas.openxmlformats.org/presentationml/2006/ole">
            <mc:AlternateContent xmlns:mc="http://schemas.openxmlformats.org/markup-compatibility/2006">
              <mc:Choice xmlns:v="urn:schemas-microsoft-com:vml" Requires="v">
                <p:oleObj spid="_x0000_s135197" name="Equation" r:id="rId21" imgW="88900" imgH="114300" progId="Equation.DSMT4">
                  <p:embed/>
                </p:oleObj>
              </mc:Choice>
              <mc:Fallback>
                <p:oleObj name="Equation" r:id="rId21" imgW="88900" imgH="114300" progId="Equation.DSMT4">
                  <p:embed/>
                  <p:pic>
                    <p:nvPicPr>
                      <p:cNvPr id="179" name="Object 2"/>
                      <p:cNvPicPr>
                        <a:picLocks noChangeAspect="1" noChangeArrowheads="1"/>
                      </p:cNvPicPr>
                      <p:nvPr/>
                    </p:nvPicPr>
                    <p:blipFill>
                      <a:blip r:embed="rId22"/>
                      <a:srcRect/>
                      <a:stretch>
                        <a:fillRect/>
                      </a:stretch>
                    </p:blipFill>
                    <p:spPr bwMode="auto">
                      <a:xfrm>
                        <a:off x="8500935" y="3159508"/>
                        <a:ext cx="152400" cy="196850"/>
                      </a:xfrm>
                      <a:prstGeom prst="rect">
                        <a:avLst/>
                      </a:prstGeom>
                      <a:noFill/>
                      <a:ln>
                        <a:noFill/>
                      </a:ln>
                      <a:effectLst/>
                    </p:spPr>
                  </p:pic>
                </p:oleObj>
              </mc:Fallback>
            </mc:AlternateContent>
          </a:graphicData>
        </a:graphic>
      </p:graphicFrame>
      <p:graphicFrame>
        <p:nvGraphicFramePr>
          <p:cNvPr id="41" name="Object 2">
            <a:extLst>
              <a:ext uri="{FF2B5EF4-FFF2-40B4-BE49-F238E27FC236}">
                <a16:creationId xmlns:a16="http://schemas.microsoft.com/office/drawing/2014/main" id="{717D95EA-FA68-FF40-B49A-018BF21A6358}"/>
              </a:ext>
            </a:extLst>
          </p:cNvPr>
          <p:cNvGraphicFramePr>
            <a:graphicFrameLocks noChangeAspect="1"/>
          </p:cNvGraphicFramePr>
          <p:nvPr/>
        </p:nvGraphicFramePr>
        <p:xfrm>
          <a:off x="9721143" y="4263648"/>
          <a:ext cx="152400" cy="196850"/>
        </p:xfrm>
        <a:graphic>
          <a:graphicData uri="http://schemas.openxmlformats.org/presentationml/2006/ole">
            <mc:AlternateContent xmlns:mc="http://schemas.openxmlformats.org/markup-compatibility/2006">
              <mc:Choice xmlns:v="urn:schemas-microsoft-com:vml" Requires="v">
                <p:oleObj spid="_x0000_s135198" name="Equation" r:id="rId23" imgW="88900" imgH="114300" progId="Equation.DSMT4">
                  <p:embed/>
                </p:oleObj>
              </mc:Choice>
              <mc:Fallback>
                <p:oleObj name="Equation" r:id="rId23" imgW="88900" imgH="114300" progId="Equation.DSMT4">
                  <p:embed/>
                  <p:pic>
                    <p:nvPicPr>
                      <p:cNvPr id="284" name="Object 2"/>
                      <p:cNvPicPr>
                        <a:picLocks noChangeAspect="1" noChangeArrowheads="1"/>
                      </p:cNvPicPr>
                      <p:nvPr/>
                    </p:nvPicPr>
                    <p:blipFill>
                      <a:blip r:embed="rId22"/>
                      <a:srcRect/>
                      <a:stretch>
                        <a:fillRect/>
                      </a:stretch>
                    </p:blipFill>
                    <p:spPr bwMode="auto">
                      <a:xfrm>
                        <a:off x="9721143" y="4263648"/>
                        <a:ext cx="152400" cy="196850"/>
                      </a:xfrm>
                      <a:prstGeom prst="rect">
                        <a:avLst/>
                      </a:prstGeom>
                      <a:noFill/>
                      <a:ln>
                        <a:noFill/>
                      </a:ln>
                      <a:effectLst/>
                    </p:spPr>
                  </p:pic>
                </p:oleObj>
              </mc:Fallback>
            </mc:AlternateContent>
          </a:graphicData>
        </a:graphic>
      </p:graphicFrame>
      <p:graphicFrame>
        <p:nvGraphicFramePr>
          <p:cNvPr id="42" name="Object 2">
            <a:extLst>
              <a:ext uri="{FF2B5EF4-FFF2-40B4-BE49-F238E27FC236}">
                <a16:creationId xmlns:a16="http://schemas.microsoft.com/office/drawing/2014/main" id="{B63BB504-6C9A-6A44-973F-BBD86DDFE81F}"/>
              </a:ext>
            </a:extLst>
          </p:cNvPr>
          <p:cNvGraphicFramePr>
            <a:graphicFrameLocks noChangeAspect="1"/>
          </p:cNvGraphicFramePr>
          <p:nvPr/>
        </p:nvGraphicFramePr>
        <p:xfrm>
          <a:off x="7283093" y="4257286"/>
          <a:ext cx="152400" cy="196850"/>
        </p:xfrm>
        <a:graphic>
          <a:graphicData uri="http://schemas.openxmlformats.org/presentationml/2006/ole">
            <mc:AlternateContent xmlns:mc="http://schemas.openxmlformats.org/markup-compatibility/2006">
              <mc:Choice xmlns:v="urn:schemas-microsoft-com:vml" Requires="v">
                <p:oleObj spid="_x0000_s135199" name="Equation" r:id="rId24" imgW="88900" imgH="114300" progId="Equation.DSMT4">
                  <p:embed/>
                </p:oleObj>
              </mc:Choice>
              <mc:Fallback>
                <p:oleObj name="Equation" r:id="rId24" imgW="88900" imgH="114300" progId="Equation.DSMT4">
                  <p:embed/>
                  <p:pic>
                    <p:nvPicPr>
                      <p:cNvPr id="285" name="Object 2"/>
                      <p:cNvPicPr>
                        <a:picLocks noChangeAspect="1" noChangeArrowheads="1"/>
                      </p:cNvPicPr>
                      <p:nvPr/>
                    </p:nvPicPr>
                    <p:blipFill>
                      <a:blip r:embed="rId22"/>
                      <a:srcRect/>
                      <a:stretch>
                        <a:fillRect/>
                      </a:stretch>
                    </p:blipFill>
                    <p:spPr bwMode="auto">
                      <a:xfrm>
                        <a:off x="7283093" y="4257286"/>
                        <a:ext cx="152400" cy="196850"/>
                      </a:xfrm>
                      <a:prstGeom prst="rect">
                        <a:avLst/>
                      </a:prstGeom>
                      <a:noFill/>
                      <a:ln>
                        <a:noFill/>
                      </a:ln>
                      <a:effectLst/>
                    </p:spPr>
                  </p:pic>
                </p:oleObj>
              </mc:Fallback>
            </mc:AlternateContent>
          </a:graphicData>
        </a:graphic>
      </p:graphicFrame>
      <p:graphicFrame>
        <p:nvGraphicFramePr>
          <p:cNvPr id="43" name="Object 2">
            <a:extLst>
              <a:ext uri="{FF2B5EF4-FFF2-40B4-BE49-F238E27FC236}">
                <a16:creationId xmlns:a16="http://schemas.microsoft.com/office/drawing/2014/main" id="{0309938B-700F-EB4B-80DF-8306B8937D0E}"/>
              </a:ext>
            </a:extLst>
          </p:cNvPr>
          <p:cNvGraphicFramePr>
            <a:graphicFrameLocks noChangeAspect="1"/>
          </p:cNvGraphicFramePr>
          <p:nvPr/>
        </p:nvGraphicFramePr>
        <p:xfrm>
          <a:off x="8514377" y="5350987"/>
          <a:ext cx="152400" cy="196850"/>
        </p:xfrm>
        <a:graphic>
          <a:graphicData uri="http://schemas.openxmlformats.org/presentationml/2006/ole">
            <mc:AlternateContent xmlns:mc="http://schemas.openxmlformats.org/markup-compatibility/2006">
              <mc:Choice xmlns:v="urn:schemas-microsoft-com:vml" Requires="v">
                <p:oleObj spid="_x0000_s135200" name="Equation" r:id="rId25" imgW="88900" imgH="114300" progId="Equation.DSMT4">
                  <p:embed/>
                </p:oleObj>
              </mc:Choice>
              <mc:Fallback>
                <p:oleObj name="Equation" r:id="rId25" imgW="88900" imgH="114300" progId="Equation.DSMT4">
                  <p:embed/>
                  <p:pic>
                    <p:nvPicPr>
                      <p:cNvPr id="286" name="Object 2"/>
                      <p:cNvPicPr>
                        <a:picLocks noChangeAspect="1" noChangeArrowheads="1"/>
                      </p:cNvPicPr>
                      <p:nvPr/>
                    </p:nvPicPr>
                    <p:blipFill>
                      <a:blip r:embed="rId22"/>
                      <a:srcRect/>
                      <a:stretch>
                        <a:fillRect/>
                      </a:stretch>
                    </p:blipFill>
                    <p:spPr bwMode="auto">
                      <a:xfrm>
                        <a:off x="8514377" y="5350987"/>
                        <a:ext cx="152400" cy="19685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916698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2400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10160002" y="6427114"/>
            <a:ext cx="444499" cy="276999"/>
          </a:xfrm>
          <a:prstGeom prst="rect">
            <a:avLst/>
          </a:prstGeom>
          <a:noFill/>
        </p:spPr>
        <p:txBody>
          <a:bodyPr wrap="square" rtlCol="0">
            <a:spAutoFit/>
          </a:bodyPr>
          <a:lstStyle/>
          <a:p>
            <a:r>
              <a:rPr lang="en-US" sz="1200" dirty="0">
                <a:latin typeface="Times New Roman"/>
                <a:cs typeface="Times New Roman"/>
              </a:rPr>
              <a:t>18.)</a:t>
            </a:r>
          </a:p>
        </p:txBody>
      </p:sp>
      <p:sp>
        <p:nvSpPr>
          <p:cNvPr id="8" name="TextBox 7"/>
          <p:cNvSpPr txBox="1"/>
          <p:nvPr/>
        </p:nvSpPr>
        <p:spPr>
          <a:xfrm>
            <a:off x="1524000" y="-24659"/>
            <a:ext cx="9144000" cy="707886"/>
          </a:xfrm>
          <a:prstGeom prst="rect">
            <a:avLst/>
          </a:prstGeom>
          <a:noFill/>
        </p:spPr>
        <p:txBody>
          <a:bodyPr wrap="square" rtlCol="0">
            <a:spAutoFit/>
          </a:bodyPr>
          <a:lstStyle/>
          <a:p>
            <a:pPr algn="ctr"/>
            <a:r>
              <a:rPr lang="en-US" sz="4000" dirty="0">
                <a:solidFill>
                  <a:srgbClr val="FF0000"/>
                </a:solidFill>
                <a:latin typeface="Apple Chancery"/>
                <a:cs typeface="Apple Chancery"/>
              </a:rPr>
              <a:t>CHAPTER  26:</a:t>
            </a:r>
          </a:p>
        </p:txBody>
      </p:sp>
      <p:sp>
        <p:nvSpPr>
          <p:cNvPr id="25" name="Rectangle 42"/>
          <p:cNvSpPr>
            <a:spLocks noChangeArrowheads="1"/>
          </p:cNvSpPr>
          <p:nvPr/>
        </p:nvSpPr>
        <p:spPr bwMode="auto">
          <a:xfrm>
            <a:off x="152400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pic>
        <p:nvPicPr>
          <p:cNvPr id="4" name="cap discharge.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082801" y="1433612"/>
            <a:ext cx="8026400" cy="5016500"/>
          </a:xfrm>
          <a:prstGeom prst="rect">
            <a:avLst/>
          </a:prstGeom>
        </p:spPr>
      </p:pic>
      <p:sp>
        <p:nvSpPr>
          <p:cNvPr id="7" name="TextBox 6"/>
          <p:cNvSpPr txBox="1"/>
          <p:nvPr/>
        </p:nvSpPr>
        <p:spPr>
          <a:xfrm>
            <a:off x="1524000" y="400460"/>
            <a:ext cx="9144000" cy="707886"/>
          </a:xfrm>
          <a:prstGeom prst="rect">
            <a:avLst/>
          </a:prstGeom>
          <a:noFill/>
        </p:spPr>
        <p:txBody>
          <a:bodyPr wrap="square" rtlCol="0">
            <a:spAutoFit/>
          </a:bodyPr>
          <a:lstStyle/>
          <a:p>
            <a:pPr algn="ctr"/>
            <a:r>
              <a:rPr lang="en-US" sz="4000" dirty="0">
                <a:solidFill>
                  <a:srgbClr val="0000FF"/>
                </a:solidFill>
                <a:latin typeface="Apple Chancery"/>
                <a:cs typeface="Apple Chancery"/>
              </a:rPr>
              <a:t>Capacitors</a:t>
            </a:r>
            <a:endParaRPr lang="en-US" sz="2800" dirty="0">
              <a:solidFill>
                <a:srgbClr val="0000FF"/>
              </a:solidFill>
              <a:latin typeface="Apple Chancery"/>
              <a:cs typeface="Apple Chancery"/>
            </a:endParaRPr>
          </a:p>
        </p:txBody>
      </p:sp>
      <p:sp>
        <p:nvSpPr>
          <p:cNvPr id="2" name="TextBox 1"/>
          <p:cNvSpPr txBox="1"/>
          <p:nvPr/>
        </p:nvSpPr>
        <p:spPr>
          <a:xfrm>
            <a:off x="1651002" y="1032146"/>
            <a:ext cx="2566437" cy="400110"/>
          </a:xfrm>
          <a:prstGeom prst="rect">
            <a:avLst/>
          </a:prstGeom>
          <a:noFill/>
        </p:spPr>
        <p:txBody>
          <a:bodyPr wrap="none" rtlCol="0">
            <a:spAutoFit/>
          </a:bodyPr>
          <a:lstStyle/>
          <a:p>
            <a:r>
              <a:rPr lang="en-US" sz="2000" dirty="0">
                <a:solidFill>
                  <a:srgbClr val="FF0000"/>
                </a:solidFill>
                <a:latin typeface="Apple Chancery"/>
                <a:cs typeface="Apple Chancery"/>
              </a:rPr>
              <a:t>discharging capacitor:</a:t>
            </a:r>
          </a:p>
        </p:txBody>
      </p:sp>
    </p:spTree>
    <p:extLst>
      <p:ext uri="{BB962C8B-B14F-4D97-AF65-F5344CB8AC3E}">
        <p14:creationId xmlns:p14="http://schemas.microsoft.com/office/powerpoint/2010/main" val="1725584963"/>
      </p:ext>
    </p:extLst>
  </p:cSld>
  <p:clrMapOvr>
    <a:masterClrMapping/>
  </p:clrMapOvr>
  <p:timing>
    <p:tnLst>
      <p:par>
        <p:cTn id="1" dur="indefinite" restart="never" nodeType="tmRoot">
          <p:childTnLst>
            <p:par>
              <p:cTn id="2"/>
            </p:par>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p:cTn id="7" dur="1" fill="hold"/>
                                        <p:tgtEl>
                                          <p:spTgt spid="4"/>
                                        </p:tgtEl>
                                      </p:cBhvr>
                                    </p:cmd>
                                  </p:childTnLst>
                                </p:cTn>
                              </p:par>
                            </p:childTnLst>
                          </p:cTn>
                        </p:par>
                      </p:childTnLst>
                    </p:cTn>
                  </p:par>
                </p:childTnLst>
              </p:cTn>
              <p:nextCondLst>
                <p:cond evt="onClick" delay="0">
                  <p:tgtEl>
                    <p:spTgt spid="4"/>
                  </p:tgtEl>
                </p:cond>
              </p:nextCondLst>
            </p:seq>
            <p:video>
              <p:cMediaNode vol="80000">
                <p:cTn id="8" fill="hold" display="0">
                  <p:stCondLst>
                    <p:cond delay="indefinite"/>
                  </p:stCondLst>
                </p:cTn>
                <p:tgtEl>
                  <p:spTgt spid="4"/>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152400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10243663" y="6472239"/>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19.)</a:t>
            </a:r>
          </a:p>
        </p:txBody>
      </p:sp>
      <p:sp>
        <p:nvSpPr>
          <p:cNvPr id="2" name="TextBox 1"/>
          <p:cNvSpPr txBox="1"/>
          <p:nvPr/>
        </p:nvSpPr>
        <p:spPr>
          <a:xfrm>
            <a:off x="1739902" y="1207412"/>
            <a:ext cx="5753099" cy="707886"/>
          </a:xfrm>
          <a:prstGeom prst="rect">
            <a:avLst/>
          </a:prstGeom>
          <a:noFill/>
        </p:spPr>
        <p:txBody>
          <a:bodyPr wrap="square" rtlCol="0">
            <a:spAutoFit/>
          </a:bodyPr>
          <a:lstStyle/>
          <a:p>
            <a:r>
              <a:rPr lang="en-US" sz="2000" dirty="0">
                <a:solidFill>
                  <a:srgbClr val="FF0000"/>
                </a:solidFill>
                <a:latin typeface="Apple Chancery"/>
                <a:cs typeface="Apple Chancery"/>
              </a:rPr>
              <a:t>Electric fields: </a:t>
            </a:r>
            <a:r>
              <a:rPr lang="en-US" sz="2000" dirty="0">
                <a:latin typeface="Times New Roman"/>
                <a:cs typeface="Times New Roman"/>
              </a:rPr>
              <a:t>exist in presence of charge configurations; are </a:t>
            </a:r>
            <a:r>
              <a:rPr lang="en-US" sz="2000" i="1" dirty="0">
                <a:solidFill>
                  <a:srgbClr val="0000FF"/>
                </a:solidFill>
                <a:latin typeface="Times New Roman"/>
                <a:cs typeface="Times New Roman"/>
              </a:rPr>
              <a:t>modified force-fields</a:t>
            </a:r>
          </a:p>
        </p:txBody>
      </p:sp>
      <p:sp>
        <p:nvSpPr>
          <p:cNvPr id="27" name="TextBox 26"/>
          <p:cNvSpPr txBox="1"/>
          <p:nvPr/>
        </p:nvSpPr>
        <p:spPr>
          <a:xfrm>
            <a:off x="1787786" y="138819"/>
            <a:ext cx="863732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General Review</a:t>
            </a:r>
            <a:endParaRPr lang="en-US" sz="2000" dirty="0">
              <a:latin typeface="Times New Roman"/>
              <a:cs typeface="Times New Roman"/>
            </a:endParaRPr>
          </a:p>
        </p:txBody>
      </p:sp>
      <p:sp>
        <p:nvSpPr>
          <p:cNvPr id="77" name="TextBox 76"/>
          <p:cNvSpPr txBox="1"/>
          <p:nvPr/>
        </p:nvSpPr>
        <p:spPr>
          <a:xfrm>
            <a:off x="1787787" y="2014496"/>
            <a:ext cx="5527414" cy="707886"/>
          </a:xfrm>
          <a:prstGeom prst="rect">
            <a:avLst/>
          </a:prstGeom>
          <a:noFill/>
        </p:spPr>
        <p:txBody>
          <a:bodyPr wrap="square" rtlCol="0">
            <a:spAutoFit/>
          </a:bodyPr>
          <a:lstStyle/>
          <a:p>
            <a:r>
              <a:rPr lang="en-US" sz="2000" dirty="0">
                <a:solidFill>
                  <a:srgbClr val="FF0000"/>
                </a:solidFill>
                <a:latin typeface="Apple Chancery"/>
                <a:cs typeface="Apple Chancery"/>
              </a:rPr>
              <a:t>Gauss’s Law: </a:t>
            </a:r>
            <a:r>
              <a:rPr lang="en-US" sz="2000" dirty="0">
                <a:latin typeface="Times New Roman"/>
                <a:cs typeface="Times New Roman"/>
              </a:rPr>
              <a:t>used to generate electric field functions for symmetric charge configurations</a:t>
            </a:r>
          </a:p>
        </p:txBody>
      </p:sp>
      <p:sp>
        <p:nvSpPr>
          <p:cNvPr id="79" name="TextBox 78"/>
          <p:cNvSpPr txBox="1"/>
          <p:nvPr/>
        </p:nvSpPr>
        <p:spPr>
          <a:xfrm>
            <a:off x="1787787" y="2828564"/>
            <a:ext cx="5159114" cy="1938992"/>
          </a:xfrm>
          <a:prstGeom prst="rect">
            <a:avLst/>
          </a:prstGeom>
          <a:noFill/>
        </p:spPr>
        <p:txBody>
          <a:bodyPr wrap="square" rtlCol="0">
            <a:spAutoFit/>
          </a:bodyPr>
          <a:lstStyle/>
          <a:p>
            <a:r>
              <a:rPr lang="en-US" sz="2000" dirty="0">
                <a:solidFill>
                  <a:srgbClr val="FF0000"/>
                </a:solidFill>
                <a:latin typeface="Apple Chancery"/>
                <a:cs typeface="Apple Chancery"/>
              </a:rPr>
              <a:t>Electrical potentials: </a:t>
            </a:r>
            <a:r>
              <a:rPr lang="en-US" sz="2000" dirty="0">
                <a:latin typeface="Times New Roman"/>
                <a:cs typeface="Times New Roman"/>
              </a:rPr>
              <a:t>voltage fields that exist in the presence of charge configurations; are </a:t>
            </a:r>
            <a:r>
              <a:rPr lang="en-US" sz="2000" dirty="0">
                <a:solidFill>
                  <a:srgbClr val="0000FF"/>
                </a:solidFill>
                <a:latin typeface="Times New Roman"/>
                <a:cs typeface="Times New Roman"/>
              </a:rPr>
              <a:t>modified </a:t>
            </a:r>
            <a:r>
              <a:rPr lang="en-US" sz="2000" i="1" dirty="0">
                <a:solidFill>
                  <a:srgbClr val="0000FF"/>
                </a:solidFill>
                <a:latin typeface="Times New Roman"/>
                <a:cs typeface="Times New Roman"/>
              </a:rPr>
              <a:t>potential energy functions</a:t>
            </a:r>
            <a:r>
              <a:rPr lang="en-US" sz="2000" dirty="0">
                <a:latin typeface="Times New Roman"/>
                <a:cs typeface="Times New Roman"/>
              </a:rPr>
              <a:t>; the potential </a:t>
            </a:r>
            <a:r>
              <a:rPr lang="en-US" sz="2000" i="1" dirty="0">
                <a:latin typeface="Times New Roman"/>
                <a:cs typeface="Times New Roman"/>
              </a:rPr>
              <a:t>difference</a:t>
            </a:r>
            <a:r>
              <a:rPr lang="en-US" sz="2000" dirty="0">
                <a:latin typeface="Times New Roman"/>
                <a:cs typeface="Times New Roman"/>
              </a:rPr>
              <a:t> between two points equals </a:t>
            </a:r>
            <a:r>
              <a:rPr lang="en-US" sz="2000" i="1" dirty="0">
                <a:latin typeface="Times New Roman"/>
                <a:cs typeface="Times New Roman"/>
              </a:rPr>
              <a:t>work-per-unit-charge </a:t>
            </a:r>
            <a:r>
              <a:rPr lang="en-US" sz="2000" dirty="0">
                <a:latin typeface="Times New Roman"/>
                <a:cs typeface="Times New Roman"/>
              </a:rPr>
              <a:t>available to a secondary charge due to presence of field-producing charge</a:t>
            </a:r>
          </a:p>
        </p:txBody>
      </p:sp>
      <p:graphicFrame>
        <p:nvGraphicFramePr>
          <p:cNvPr id="80" name="Object 79"/>
          <p:cNvGraphicFramePr>
            <a:graphicFrameLocks noChangeAspect="1"/>
          </p:cNvGraphicFramePr>
          <p:nvPr/>
        </p:nvGraphicFramePr>
        <p:xfrm>
          <a:off x="8164514" y="1038226"/>
          <a:ext cx="1724025" cy="658813"/>
        </p:xfrm>
        <a:graphic>
          <a:graphicData uri="http://schemas.openxmlformats.org/presentationml/2006/ole">
            <mc:AlternateContent xmlns:mc="http://schemas.openxmlformats.org/markup-compatibility/2006">
              <mc:Choice xmlns:v="urn:schemas-microsoft-com:vml" Requires="v">
                <p:oleObj spid="_x0000_s17481" name="Equation" r:id="rId4" imgW="1028700" imgH="393700" progId="Equation.DSMT4">
                  <p:embed/>
                </p:oleObj>
              </mc:Choice>
              <mc:Fallback>
                <p:oleObj name="Equation" r:id="rId4" imgW="1028700" imgH="393700" progId="Equation.DSMT4">
                  <p:embed/>
                  <p:pic>
                    <p:nvPicPr>
                      <p:cNvPr id="80" name="Object 79"/>
                      <p:cNvPicPr/>
                      <p:nvPr/>
                    </p:nvPicPr>
                    <p:blipFill>
                      <a:blip r:embed="rId5"/>
                      <a:stretch>
                        <a:fillRect/>
                      </a:stretch>
                    </p:blipFill>
                    <p:spPr>
                      <a:xfrm>
                        <a:off x="8164514" y="1038226"/>
                        <a:ext cx="1724025" cy="658813"/>
                      </a:xfrm>
                      <a:prstGeom prst="rect">
                        <a:avLst/>
                      </a:prstGeom>
                    </p:spPr>
                  </p:pic>
                </p:oleObj>
              </mc:Fallback>
            </mc:AlternateContent>
          </a:graphicData>
        </a:graphic>
      </p:graphicFrame>
      <p:graphicFrame>
        <p:nvGraphicFramePr>
          <p:cNvPr id="81" name="Object 80"/>
          <p:cNvGraphicFramePr>
            <a:graphicFrameLocks noChangeAspect="1"/>
          </p:cNvGraphicFramePr>
          <p:nvPr/>
        </p:nvGraphicFramePr>
        <p:xfrm>
          <a:off x="8623301" y="1663659"/>
          <a:ext cx="703263" cy="701675"/>
        </p:xfrm>
        <a:graphic>
          <a:graphicData uri="http://schemas.openxmlformats.org/presentationml/2006/ole">
            <mc:AlternateContent xmlns:mc="http://schemas.openxmlformats.org/markup-compatibility/2006">
              <mc:Choice xmlns:v="urn:schemas-microsoft-com:vml" Requires="v">
                <p:oleObj spid="_x0000_s17482" name="Equation" r:id="rId6" imgW="419100" imgH="419100" progId="Equation.DSMT4">
                  <p:embed/>
                </p:oleObj>
              </mc:Choice>
              <mc:Fallback>
                <p:oleObj name="Equation" r:id="rId6" imgW="419100" imgH="419100" progId="Equation.DSMT4">
                  <p:embed/>
                  <p:pic>
                    <p:nvPicPr>
                      <p:cNvPr id="81" name="Object 80"/>
                      <p:cNvPicPr/>
                      <p:nvPr/>
                    </p:nvPicPr>
                    <p:blipFill>
                      <a:blip r:embed="rId7"/>
                      <a:stretch>
                        <a:fillRect/>
                      </a:stretch>
                    </p:blipFill>
                    <p:spPr>
                      <a:xfrm>
                        <a:off x="8623301" y="1663659"/>
                        <a:ext cx="703263" cy="701675"/>
                      </a:xfrm>
                      <a:prstGeom prst="rect">
                        <a:avLst/>
                      </a:prstGeom>
                    </p:spPr>
                  </p:pic>
                </p:oleObj>
              </mc:Fallback>
            </mc:AlternateContent>
          </a:graphicData>
        </a:graphic>
      </p:graphicFrame>
      <p:graphicFrame>
        <p:nvGraphicFramePr>
          <p:cNvPr id="82" name="Object 81"/>
          <p:cNvGraphicFramePr>
            <a:graphicFrameLocks noChangeAspect="1"/>
          </p:cNvGraphicFramePr>
          <p:nvPr/>
        </p:nvGraphicFramePr>
        <p:xfrm>
          <a:off x="8323263" y="2365333"/>
          <a:ext cx="1470025" cy="509588"/>
        </p:xfrm>
        <a:graphic>
          <a:graphicData uri="http://schemas.openxmlformats.org/presentationml/2006/ole">
            <mc:AlternateContent xmlns:mc="http://schemas.openxmlformats.org/markup-compatibility/2006">
              <mc:Choice xmlns:v="urn:schemas-microsoft-com:vml" Requires="v">
                <p:oleObj spid="_x0000_s17483" name="Equation" r:id="rId8" imgW="876300" imgH="304800" progId="Equation.DSMT4">
                  <p:embed/>
                </p:oleObj>
              </mc:Choice>
              <mc:Fallback>
                <p:oleObj name="Equation" r:id="rId8" imgW="876300" imgH="304800" progId="Equation.DSMT4">
                  <p:embed/>
                  <p:pic>
                    <p:nvPicPr>
                      <p:cNvPr id="82" name="Object 81"/>
                      <p:cNvPicPr/>
                      <p:nvPr/>
                    </p:nvPicPr>
                    <p:blipFill>
                      <a:blip r:embed="rId9"/>
                      <a:stretch>
                        <a:fillRect/>
                      </a:stretch>
                    </p:blipFill>
                    <p:spPr>
                      <a:xfrm>
                        <a:off x="8323263" y="2365333"/>
                        <a:ext cx="1470025" cy="509588"/>
                      </a:xfrm>
                      <a:prstGeom prst="rect">
                        <a:avLst/>
                      </a:prstGeom>
                    </p:spPr>
                  </p:pic>
                </p:oleObj>
              </mc:Fallback>
            </mc:AlternateContent>
          </a:graphicData>
        </a:graphic>
      </p:graphicFrame>
      <p:graphicFrame>
        <p:nvGraphicFramePr>
          <p:cNvPr id="83" name="Object 82"/>
          <p:cNvGraphicFramePr>
            <a:graphicFrameLocks noChangeAspect="1"/>
          </p:cNvGraphicFramePr>
          <p:nvPr/>
        </p:nvGraphicFramePr>
        <p:xfrm>
          <a:off x="8312150" y="2917032"/>
          <a:ext cx="1576388" cy="722312"/>
        </p:xfrm>
        <a:graphic>
          <a:graphicData uri="http://schemas.openxmlformats.org/presentationml/2006/ole">
            <mc:AlternateContent xmlns:mc="http://schemas.openxmlformats.org/markup-compatibility/2006">
              <mc:Choice xmlns:v="urn:schemas-microsoft-com:vml" Requires="v">
                <p:oleObj spid="_x0000_s17484" name="Equation" r:id="rId10" imgW="939800" imgH="431800" progId="Equation.DSMT4">
                  <p:embed/>
                </p:oleObj>
              </mc:Choice>
              <mc:Fallback>
                <p:oleObj name="Equation" r:id="rId10" imgW="939800" imgH="431800" progId="Equation.DSMT4">
                  <p:embed/>
                  <p:pic>
                    <p:nvPicPr>
                      <p:cNvPr id="83" name="Object 82"/>
                      <p:cNvPicPr/>
                      <p:nvPr/>
                    </p:nvPicPr>
                    <p:blipFill>
                      <a:blip r:embed="rId11"/>
                      <a:stretch>
                        <a:fillRect/>
                      </a:stretch>
                    </p:blipFill>
                    <p:spPr>
                      <a:xfrm>
                        <a:off x="8312150" y="2917032"/>
                        <a:ext cx="1576388" cy="722312"/>
                      </a:xfrm>
                      <a:prstGeom prst="rect">
                        <a:avLst/>
                      </a:prstGeom>
                    </p:spPr>
                  </p:pic>
                </p:oleObj>
              </mc:Fallback>
            </mc:AlternateContent>
          </a:graphicData>
        </a:graphic>
      </p:graphicFrame>
      <p:graphicFrame>
        <p:nvGraphicFramePr>
          <p:cNvPr id="84" name="Object 83"/>
          <p:cNvGraphicFramePr>
            <a:graphicFrameLocks noChangeAspect="1"/>
          </p:cNvGraphicFramePr>
          <p:nvPr/>
        </p:nvGraphicFramePr>
        <p:xfrm>
          <a:off x="7366001" y="3639345"/>
          <a:ext cx="3086100" cy="509587"/>
        </p:xfrm>
        <a:graphic>
          <a:graphicData uri="http://schemas.openxmlformats.org/presentationml/2006/ole">
            <mc:AlternateContent xmlns:mc="http://schemas.openxmlformats.org/markup-compatibility/2006">
              <mc:Choice xmlns:v="urn:schemas-microsoft-com:vml" Requires="v">
                <p:oleObj spid="_x0000_s17485" name="Equation" r:id="rId12" imgW="1841500" imgH="304800" progId="Equation.DSMT4">
                  <p:embed/>
                </p:oleObj>
              </mc:Choice>
              <mc:Fallback>
                <p:oleObj name="Equation" r:id="rId12" imgW="1841500" imgH="304800" progId="Equation.DSMT4">
                  <p:embed/>
                  <p:pic>
                    <p:nvPicPr>
                      <p:cNvPr id="84" name="Object 83"/>
                      <p:cNvPicPr/>
                      <p:nvPr/>
                    </p:nvPicPr>
                    <p:blipFill>
                      <a:blip r:embed="rId13"/>
                      <a:stretch>
                        <a:fillRect/>
                      </a:stretch>
                    </p:blipFill>
                    <p:spPr>
                      <a:xfrm>
                        <a:off x="7366001" y="3639345"/>
                        <a:ext cx="3086100" cy="509587"/>
                      </a:xfrm>
                      <a:prstGeom prst="rect">
                        <a:avLst/>
                      </a:prstGeom>
                    </p:spPr>
                  </p:pic>
                </p:oleObj>
              </mc:Fallback>
            </mc:AlternateContent>
          </a:graphicData>
        </a:graphic>
      </p:graphicFrame>
      <p:graphicFrame>
        <p:nvGraphicFramePr>
          <p:cNvPr id="85" name="Object 84"/>
          <p:cNvGraphicFramePr>
            <a:graphicFrameLocks noChangeAspect="1"/>
          </p:cNvGraphicFramePr>
          <p:nvPr/>
        </p:nvGraphicFramePr>
        <p:xfrm>
          <a:off x="8164514" y="4280194"/>
          <a:ext cx="1554163" cy="487363"/>
        </p:xfrm>
        <a:graphic>
          <a:graphicData uri="http://schemas.openxmlformats.org/presentationml/2006/ole">
            <mc:AlternateContent xmlns:mc="http://schemas.openxmlformats.org/markup-compatibility/2006">
              <mc:Choice xmlns:v="urn:schemas-microsoft-com:vml" Requires="v">
                <p:oleObj spid="_x0000_s17486" name="Equation" r:id="rId14" imgW="927100" imgH="292100" progId="Equation.DSMT4">
                  <p:embed/>
                </p:oleObj>
              </mc:Choice>
              <mc:Fallback>
                <p:oleObj name="Equation" r:id="rId14" imgW="927100" imgH="292100" progId="Equation.DSMT4">
                  <p:embed/>
                  <p:pic>
                    <p:nvPicPr>
                      <p:cNvPr id="85" name="Object 84"/>
                      <p:cNvPicPr/>
                      <p:nvPr/>
                    </p:nvPicPr>
                    <p:blipFill>
                      <a:blip r:embed="rId15"/>
                      <a:stretch>
                        <a:fillRect/>
                      </a:stretch>
                    </p:blipFill>
                    <p:spPr>
                      <a:xfrm>
                        <a:off x="8164514" y="4280194"/>
                        <a:ext cx="1554163" cy="487363"/>
                      </a:xfrm>
                      <a:prstGeom prst="rect">
                        <a:avLst/>
                      </a:prstGeom>
                    </p:spPr>
                  </p:pic>
                </p:oleObj>
              </mc:Fallback>
            </mc:AlternateContent>
          </a:graphicData>
        </a:graphic>
      </p:graphicFrame>
      <p:graphicFrame>
        <p:nvGraphicFramePr>
          <p:cNvPr id="86" name="Object 85"/>
          <p:cNvGraphicFramePr>
            <a:graphicFrameLocks noChangeAspect="1"/>
          </p:cNvGraphicFramePr>
          <p:nvPr/>
        </p:nvGraphicFramePr>
        <p:xfrm>
          <a:off x="8132763" y="4767557"/>
          <a:ext cx="1660525" cy="657225"/>
        </p:xfrm>
        <a:graphic>
          <a:graphicData uri="http://schemas.openxmlformats.org/presentationml/2006/ole">
            <mc:AlternateContent xmlns:mc="http://schemas.openxmlformats.org/markup-compatibility/2006">
              <mc:Choice xmlns:v="urn:schemas-microsoft-com:vml" Requires="v">
                <p:oleObj spid="_x0000_s17487" name="Equation" r:id="rId16" imgW="990600" imgH="393700" progId="Equation.DSMT4">
                  <p:embed/>
                </p:oleObj>
              </mc:Choice>
              <mc:Fallback>
                <p:oleObj name="Equation" r:id="rId16" imgW="990600" imgH="393700" progId="Equation.DSMT4">
                  <p:embed/>
                  <p:pic>
                    <p:nvPicPr>
                      <p:cNvPr id="86" name="Object 85"/>
                      <p:cNvPicPr/>
                      <p:nvPr/>
                    </p:nvPicPr>
                    <p:blipFill>
                      <a:blip r:embed="rId17"/>
                      <a:stretch>
                        <a:fillRect/>
                      </a:stretch>
                    </p:blipFill>
                    <p:spPr>
                      <a:xfrm>
                        <a:off x="8132763" y="4767557"/>
                        <a:ext cx="1660525" cy="657225"/>
                      </a:xfrm>
                      <a:prstGeom prst="rect">
                        <a:avLst/>
                      </a:prstGeom>
                    </p:spPr>
                  </p:pic>
                </p:oleObj>
              </mc:Fallback>
            </mc:AlternateContent>
          </a:graphicData>
        </a:graphic>
      </p:graphicFrame>
      <p:graphicFrame>
        <p:nvGraphicFramePr>
          <p:cNvPr id="87" name="Object 86"/>
          <p:cNvGraphicFramePr>
            <a:graphicFrameLocks noChangeAspect="1"/>
          </p:cNvGraphicFramePr>
          <p:nvPr/>
        </p:nvGraphicFramePr>
        <p:xfrm>
          <a:off x="8488363" y="5450182"/>
          <a:ext cx="1022350" cy="657225"/>
        </p:xfrm>
        <a:graphic>
          <a:graphicData uri="http://schemas.openxmlformats.org/presentationml/2006/ole">
            <mc:AlternateContent xmlns:mc="http://schemas.openxmlformats.org/markup-compatibility/2006">
              <mc:Choice xmlns:v="urn:schemas-microsoft-com:vml" Requires="v">
                <p:oleObj spid="_x0000_s17488" name="Equation" r:id="rId18" imgW="609600" imgH="393700" progId="Equation.DSMT4">
                  <p:embed/>
                </p:oleObj>
              </mc:Choice>
              <mc:Fallback>
                <p:oleObj name="Equation" r:id="rId18" imgW="609600" imgH="393700" progId="Equation.DSMT4">
                  <p:embed/>
                  <p:pic>
                    <p:nvPicPr>
                      <p:cNvPr id="87" name="Object 86"/>
                      <p:cNvPicPr/>
                      <p:nvPr/>
                    </p:nvPicPr>
                    <p:blipFill>
                      <a:blip r:embed="rId19"/>
                      <a:stretch>
                        <a:fillRect/>
                      </a:stretch>
                    </p:blipFill>
                    <p:spPr>
                      <a:xfrm>
                        <a:off x="8488363" y="5450182"/>
                        <a:ext cx="1022350" cy="657225"/>
                      </a:xfrm>
                      <a:prstGeom prst="rect">
                        <a:avLst/>
                      </a:prstGeom>
                    </p:spPr>
                  </p:pic>
                </p:oleObj>
              </mc:Fallback>
            </mc:AlternateContent>
          </a:graphicData>
        </a:graphic>
      </p:graphicFrame>
    </p:spTree>
    <p:extLst>
      <p:ext uri="{BB962C8B-B14F-4D97-AF65-F5344CB8AC3E}">
        <p14:creationId xmlns:p14="http://schemas.microsoft.com/office/powerpoint/2010/main" val="48210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dissolve">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dissolve">
                                      <p:cBhvr>
                                        <p:cTn id="12" dur="500"/>
                                        <p:tgtEl>
                                          <p:spTgt spid="8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dissolve">
                                      <p:cBhvr>
                                        <p:cTn id="17" dur="500"/>
                                        <p:tgtEl>
                                          <p:spTgt spid="8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dissolve">
                                      <p:cBhvr>
                                        <p:cTn id="22" dur="500"/>
                                        <p:tgtEl>
                                          <p:spTgt spid="8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dissolve">
                                      <p:cBhvr>
                                        <p:cTn id="27" dur="500"/>
                                        <p:tgtEl>
                                          <p:spTgt spid="8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5"/>
                                        </p:tgtEl>
                                        <p:attrNameLst>
                                          <p:attrName>style.visibility</p:attrName>
                                        </p:attrNameLst>
                                      </p:cBhvr>
                                      <p:to>
                                        <p:strVal val="visible"/>
                                      </p:to>
                                    </p:set>
                                    <p:animEffect transition="in" filter="dissolve">
                                      <p:cBhvr>
                                        <p:cTn id="32" dur="500"/>
                                        <p:tgtEl>
                                          <p:spTgt spid="8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dissolve">
                                      <p:cBhvr>
                                        <p:cTn id="37" dur="500"/>
                                        <p:tgtEl>
                                          <p:spTgt spid="8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87"/>
                                        </p:tgtEl>
                                        <p:attrNameLst>
                                          <p:attrName>style.visibility</p:attrName>
                                        </p:attrNameLst>
                                      </p:cBhvr>
                                      <p:to>
                                        <p:strVal val="visible"/>
                                      </p:to>
                                    </p:set>
                                    <p:animEffect transition="in" filter="dissolve">
                                      <p:cBhvr>
                                        <p:cTn id="4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152400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10243663" y="6472239"/>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20.)</a:t>
            </a:r>
          </a:p>
        </p:txBody>
      </p:sp>
      <p:sp>
        <p:nvSpPr>
          <p:cNvPr id="2" name="TextBox 1"/>
          <p:cNvSpPr txBox="1"/>
          <p:nvPr/>
        </p:nvSpPr>
        <p:spPr>
          <a:xfrm>
            <a:off x="1739902" y="1207413"/>
            <a:ext cx="5753099" cy="1015663"/>
          </a:xfrm>
          <a:prstGeom prst="rect">
            <a:avLst/>
          </a:prstGeom>
          <a:noFill/>
        </p:spPr>
        <p:txBody>
          <a:bodyPr wrap="square" rtlCol="0">
            <a:spAutoFit/>
          </a:bodyPr>
          <a:lstStyle/>
          <a:p>
            <a:r>
              <a:rPr lang="en-US" sz="2000" dirty="0">
                <a:solidFill>
                  <a:srgbClr val="FF0000"/>
                </a:solidFill>
                <a:latin typeface="Apple Chancery"/>
                <a:cs typeface="Apple Chancery"/>
              </a:rPr>
              <a:t>A physical capacitor </a:t>
            </a:r>
            <a:r>
              <a:rPr lang="en-US" sz="2000" dirty="0">
                <a:latin typeface="Times New Roman"/>
                <a:cs typeface="Times New Roman"/>
              </a:rPr>
              <a:t>is quite literally two metal, parallel plates sitting next to one another, completely insulated from one another.</a:t>
            </a:r>
            <a:endParaRPr lang="en-US" sz="2000" i="1" dirty="0">
              <a:solidFill>
                <a:srgbClr val="0000FF"/>
              </a:solidFill>
              <a:latin typeface="Times New Roman"/>
              <a:cs typeface="Times New Roman"/>
            </a:endParaRPr>
          </a:p>
        </p:txBody>
      </p:sp>
      <p:sp>
        <p:nvSpPr>
          <p:cNvPr id="27" name="TextBox 26"/>
          <p:cNvSpPr txBox="1"/>
          <p:nvPr/>
        </p:nvSpPr>
        <p:spPr>
          <a:xfrm>
            <a:off x="1787786" y="138819"/>
            <a:ext cx="863732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Capacitors</a:t>
            </a:r>
            <a:endParaRPr lang="en-US" sz="2000" dirty="0">
              <a:latin typeface="Times New Roman"/>
              <a:cs typeface="Times New Roman"/>
            </a:endParaRPr>
          </a:p>
        </p:txBody>
      </p:sp>
      <p:sp>
        <p:nvSpPr>
          <p:cNvPr id="77" name="TextBox 76"/>
          <p:cNvSpPr txBox="1"/>
          <p:nvPr/>
        </p:nvSpPr>
        <p:spPr>
          <a:xfrm>
            <a:off x="1739901" y="2214957"/>
            <a:ext cx="5527414" cy="1938992"/>
          </a:xfrm>
          <a:prstGeom prst="rect">
            <a:avLst/>
          </a:prstGeom>
          <a:noFill/>
        </p:spPr>
        <p:txBody>
          <a:bodyPr wrap="square" rtlCol="0">
            <a:spAutoFit/>
          </a:bodyPr>
          <a:lstStyle/>
          <a:p>
            <a:r>
              <a:rPr lang="en-US" sz="2000" dirty="0">
                <a:solidFill>
                  <a:srgbClr val="FF0000"/>
                </a:solidFill>
                <a:latin typeface="Apple Chancery"/>
                <a:cs typeface="Apple Chancery"/>
              </a:rPr>
              <a:t>A battery </a:t>
            </a:r>
            <a:r>
              <a:rPr lang="en-US" sz="2000" dirty="0">
                <a:latin typeface="Times New Roman"/>
                <a:cs typeface="Times New Roman"/>
              </a:rPr>
              <a:t>generates an artificially created </a:t>
            </a:r>
            <a:r>
              <a:rPr lang="en-US" sz="2000" i="1" dirty="0">
                <a:solidFill>
                  <a:srgbClr val="0000FF"/>
                </a:solidFill>
                <a:latin typeface="Times New Roman"/>
                <a:cs typeface="Times New Roman"/>
              </a:rPr>
              <a:t>electrical potential difference</a:t>
            </a:r>
            <a:r>
              <a:rPr lang="en-US" sz="2000" dirty="0">
                <a:latin typeface="Times New Roman"/>
                <a:cs typeface="Times New Roman"/>
              </a:rPr>
              <a:t> between it’s terminals.  The + terminal is at higher voltage (the + terminal is the longer, red line in the sketch).  The “voltage” of the battery is the </a:t>
            </a:r>
            <a:r>
              <a:rPr lang="en-US" sz="2000" i="1" dirty="0">
                <a:solidFill>
                  <a:srgbClr val="0000FF"/>
                </a:solidFill>
                <a:latin typeface="Times New Roman"/>
                <a:cs typeface="Times New Roman"/>
              </a:rPr>
              <a:t>electrical potential difference </a:t>
            </a:r>
            <a:r>
              <a:rPr lang="en-US" sz="2000" dirty="0">
                <a:latin typeface="Times New Roman"/>
                <a:cs typeface="Times New Roman"/>
              </a:rPr>
              <a:t>between the terminals.</a:t>
            </a:r>
          </a:p>
        </p:txBody>
      </p:sp>
      <p:sp>
        <p:nvSpPr>
          <p:cNvPr id="79" name="TextBox 78"/>
          <p:cNvSpPr txBox="1"/>
          <p:nvPr/>
        </p:nvSpPr>
        <p:spPr>
          <a:xfrm>
            <a:off x="1787786" y="4274639"/>
            <a:ext cx="5159114" cy="707886"/>
          </a:xfrm>
          <a:prstGeom prst="rect">
            <a:avLst/>
          </a:prstGeom>
          <a:noFill/>
        </p:spPr>
        <p:txBody>
          <a:bodyPr wrap="square" rtlCol="0">
            <a:spAutoFit/>
          </a:bodyPr>
          <a:lstStyle/>
          <a:p>
            <a:r>
              <a:rPr lang="en-US" sz="2000" dirty="0">
                <a:solidFill>
                  <a:srgbClr val="FF0000"/>
                </a:solidFill>
                <a:latin typeface="Apple Chancery"/>
                <a:cs typeface="Apple Chancery"/>
              </a:rPr>
              <a:t>Connecting a battery </a:t>
            </a:r>
            <a:r>
              <a:rPr lang="en-US" sz="2000" dirty="0">
                <a:latin typeface="Times New Roman"/>
                <a:cs typeface="Times New Roman"/>
              </a:rPr>
              <a:t>across an uncharged capacitor will effect an interesting situation.  </a:t>
            </a:r>
          </a:p>
        </p:txBody>
      </p:sp>
      <p:graphicFrame>
        <p:nvGraphicFramePr>
          <p:cNvPr id="21" name="Object 3"/>
          <p:cNvGraphicFramePr>
            <a:graphicFrameLocks noChangeAspect="1"/>
          </p:cNvGraphicFramePr>
          <p:nvPr/>
        </p:nvGraphicFramePr>
        <p:xfrm>
          <a:off x="8977313" y="3749676"/>
          <a:ext cx="450850" cy="195263"/>
        </p:xfrm>
        <a:graphic>
          <a:graphicData uri="http://schemas.openxmlformats.org/presentationml/2006/ole">
            <mc:AlternateContent xmlns:mc="http://schemas.openxmlformats.org/markup-compatibility/2006">
              <mc:Choice xmlns:v="urn:schemas-microsoft-com:vml" Requires="v">
                <p:oleObj spid="_x0000_s18469" name="Equation" r:id="rId4" imgW="381000" imgH="165100" progId="Equation.DSMT4">
                  <p:embed/>
                </p:oleObj>
              </mc:Choice>
              <mc:Fallback>
                <p:oleObj name="Equation" r:id="rId4" imgW="381000" imgH="165100" progId="Equation.DSMT4">
                  <p:embed/>
                  <p:pic>
                    <p:nvPicPr>
                      <p:cNvPr id="21" name="Object 3"/>
                      <p:cNvPicPr>
                        <a:picLocks noChangeAspect="1" noChangeArrowheads="1"/>
                      </p:cNvPicPr>
                      <p:nvPr/>
                    </p:nvPicPr>
                    <p:blipFill>
                      <a:blip r:embed="rId5"/>
                      <a:srcRect/>
                      <a:stretch>
                        <a:fillRect/>
                      </a:stretch>
                    </p:blipFill>
                    <p:spPr bwMode="auto">
                      <a:xfrm>
                        <a:off x="8977313" y="3749676"/>
                        <a:ext cx="450850" cy="195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7" name="Group 6"/>
          <p:cNvGrpSpPr/>
          <p:nvPr/>
        </p:nvGrpSpPr>
        <p:grpSpPr>
          <a:xfrm>
            <a:off x="7959203" y="679451"/>
            <a:ext cx="944435" cy="2928541"/>
            <a:chOff x="6435202" y="679450"/>
            <a:chExt cx="944435" cy="2928541"/>
          </a:xfrm>
        </p:grpSpPr>
        <p:sp>
          <p:nvSpPr>
            <p:cNvPr id="5" name="Freeform 4"/>
            <p:cNvSpPr/>
            <p:nvPr/>
          </p:nvSpPr>
          <p:spPr>
            <a:xfrm>
              <a:off x="7004050" y="679450"/>
              <a:ext cx="371475" cy="187325"/>
            </a:xfrm>
            <a:custGeom>
              <a:avLst/>
              <a:gdLst>
                <a:gd name="connsiteX0" fmla="*/ 0 w 371475"/>
                <a:gd name="connsiteY0" fmla="*/ 187325 h 187325"/>
                <a:gd name="connsiteX1" fmla="*/ 241300 w 371475"/>
                <a:gd name="connsiteY1" fmla="*/ 0 h 187325"/>
                <a:gd name="connsiteX2" fmla="*/ 371475 w 371475"/>
                <a:gd name="connsiteY2" fmla="*/ 0 h 187325"/>
                <a:gd name="connsiteX3" fmla="*/ 139700 w 371475"/>
                <a:gd name="connsiteY3" fmla="*/ 187325 h 187325"/>
                <a:gd name="connsiteX4" fmla="*/ 0 w 371475"/>
                <a:gd name="connsiteY4" fmla="*/ 187325 h 187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187325">
                  <a:moveTo>
                    <a:pt x="0" y="187325"/>
                  </a:moveTo>
                  <a:lnTo>
                    <a:pt x="241300" y="0"/>
                  </a:lnTo>
                  <a:lnTo>
                    <a:pt x="371475" y="0"/>
                  </a:lnTo>
                  <a:lnTo>
                    <a:pt x="139700" y="187325"/>
                  </a:lnTo>
                  <a:lnTo>
                    <a:pt x="0" y="187325"/>
                  </a:lnTo>
                  <a:close/>
                </a:path>
              </a:pathLst>
            </a:cu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3"/>
            <p:cNvSpPr/>
            <p:nvPr/>
          </p:nvSpPr>
          <p:spPr>
            <a:xfrm>
              <a:off x="7137400" y="679450"/>
              <a:ext cx="241300" cy="2927350"/>
            </a:xfrm>
            <a:custGeom>
              <a:avLst/>
              <a:gdLst>
                <a:gd name="connsiteX0" fmla="*/ 0 w 241300"/>
                <a:gd name="connsiteY0" fmla="*/ 184150 h 2927350"/>
                <a:gd name="connsiteX1" fmla="*/ 241300 w 241300"/>
                <a:gd name="connsiteY1" fmla="*/ 0 h 2927350"/>
                <a:gd name="connsiteX2" fmla="*/ 241300 w 241300"/>
                <a:gd name="connsiteY2" fmla="*/ 2730500 h 2927350"/>
                <a:gd name="connsiteX3" fmla="*/ 6350 w 241300"/>
                <a:gd name="connsiteY3" fmla="*/ 2927350 h 2927350"/>
                <a:gd name="connsiteX4" fmla="*/ 0 w 241300"/>
                <a:gd name="connsiteY4" fmla="*/ 184150 h 292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300" h="2927350">
                  <a:moveTo>
                    <a:pt x="0" y="184150"/>
                  </a:moveTo>
                  <a:lnTo>
                    <a:pt x="241300" y="0"/>
                  </a:lnTo>
                  <a:lnTo>
                    <a:pt x="241300" y="2730500"/>
                  </a:lnTo>
                  <a:lnTo>
                    <a:pt x="6350" y="2927350"/>
                  </a:lnTo>
                  <a:cubicBezTo>
                    <a:pt x="4233" y="2015067"/>
                    <a:pt x="2117" y="1102783"/>
                    <a:pt x="0" y="184150"/>
                  </a:cubicBezTo>
                  <a:close/>
                </a:path>
              </a:pathLst>
            </a:custGeom>
            <a:solidFill>
              <a:srgbClr val="8DF31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35"/>
            <p:cNvSpPr>
              <a:spLocks/>
            </p:cNvSpPr>
            <p:nvPr/>
          </p:nvSpPr>
          <p:spPr bwMode="auto">
            <a:xfrm>
              <a:off x="7001863" y="869130"/>
              <a:ext cx="141665" cy="2738861"/>
            </a:xfrm>
            <a:prstGeom prst="rect">
              <a:avLst/>
            </a:prstGeom>
            <a:solidFill>
              <a:srgbClr val="3366FF"/>
            </a:solidFill>
            <a:ln w="25400">
              <a:solidFill>
                <a:srgbClr val="000000"/>
              </a:solidFill>
              <a:miter lim="800000"/>
              <a:headEnd/>
              <a:tailEnd/>
            </a:ln>
          </p:spPr>
          <p:txBody>
            <a:bodyPr wrap="none" anchor="ctr"/>
            <a:lstStyle/>
            <a:p>
              <a:endParaRPr lang="en-US"/>
            </a:p>
          </p:txBody>
        </p:sp>
        <p:sp>
          <p:nvSpPr>
            <p:cNvPr id="18" name="Line 37"/>
            <p:cNvSpPr>
              <a:spLocks noChangeShapeType="1"/>
            </p:cNvSpPr>
            <p:nvPr/>
          </p:nvSpPr>
          <p:spPr bwMode="auto">
            <a:xfrm flipH="1">
              <a:off x="6435202" y="2191339"/>
              <a:ext cx="566661"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 name="Line 41"/>
            <p:cNvSpPr>
              <a:spLocks noChangeShapeType="1"/>
            </p:cNvSpPr>
            <p:nvPr/>
          </p:nvSpPr>
          <p:spPr bwMode="auto">
            <a:xfrm flipV="1">
              <a:off x="7143528" y="680243"/>
              <a:ext cx="236109" cy="1888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 name="Line 42"/>
            <p:cNvSpPr>
              <a:spLocks noChangeShapeType="1"/>
            </p:cNvSpPr>
            <p:nvPr/>
          </p:nvSpPr>
          <p:spPr bwMode="auto">
            <a:xfrm flipV="1">
              <a:off x="7001863" y="680243"/>
              <a:ext cx="236109" cy="1888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 name="Line 44"/>
            <p:cNvSpPr>
              <a:spLocks noChangeShapeType="1"/>
            </p:cNvSpPr>
            <p:nvPr/>
          </p:nvSpPr>
          <p:spPr bwMode="auto">
            <a:xfrm flipH="1">
              <a:off x="7237971" y="680243"/>
              <a:ext cx="141665"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 name="Line 49"/>
            <p:cNvSpPr>
              <a:spLocks noChangeShapeType="1"/>
            </p:cNvSpPr>
            <p:nvPr/>
          </p:nvSpPr>
          <p:spPr bwMode="auto">
            <a:xfrm flipV="1">
              <a:off x="7143528" y="3419104"/>
              <a:ext cx="236109" cy="1888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 name="Line 51"/>
            <p:cNvSpPr>
              <a:spLocks noChangeShapeType="1"/>
            </p:cNvSpPr>
            <p:nvPr/>
          </p:nvSpPr>
          <p:spPr bwMode="auto">
            <a:xfrm>
              <a:off x="7379637" y="680243"/>
              <a:ext cx="0" cy="2738861"/>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6" name="Group 5"/>
          <p:cNvGrpSpPr/>
          <p:nvPr/>
        </p:nvGrpSpPr>
        <p:grpSpPr>
          <a:xfrm>
            <a:off x="9517520" y="679451"/>
            <a:ext cx="817083" cy="2928541"/>
            <a:chOff x="7993519" y="679450"/>
            <a:chExt cx="817083" cy="2928541"/>
          </a:xfrm>
        </p:grpSpPr>
        <p:sp>
          <p:nvSpPr>
            <p:cNvPr id="44" name="Freeform 43"/>
            <p:cNvSpPr/>
            <p:nvPr/>
          </p:nvSpPr>
          <p:spPr>
            <a:xfrm>
              <a:off x="7993519" y="681805"/>
              <a:ext cx="371475" cy="187325"/>
            </a:xfrm>
            <a:custGeom>
              <a:avLst/>
              <a:gdLst>
                <a:gd name="connsiteX0" fmla="*/ 0 w 371475"/>
                <a:gd name="connsiteY0" fmla="*/ 187325 h 187325"/>
                <a:gd name="connsiteX1" fmla="*/ 241300 w 371475"/>
                <a:gd name="connsiteY1" fmla="*/ 0 h 187325"/>
                <a:gd name="connsiteX2" fmla="*/ 371475 w 371475"/>
                <a:gd name="connsiteY2" fmla="*/ 0 h 187325"/>
                <a:gd name="connsiteX3" fmla="*/ 139700 w 371475"/>
                <a:gd name="connsiteY3" fmla="*/ 187325 h 187325"/>
                <a:gd name="connsiteX4" fmla="*/ 0 w 371475"/>
                <a:gd name="connsiteY4" fmla="*/ 187325 h 187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187325">
                  <a:moveTo>
                    <a:pt x="0" y="187325"/>
                  </a:moveTo>
                  <a:lnTo>
                    <a:pt x="241300" y="0"/>
                  </a:lnTo>
                  <a:lnTo>
                    <a:pt x="371475" y="0"/>
                  </a:lnTo>
                  <a:lnTo>
                    <a:pt x="139700" y="187325"/>
                  </a:lnTo>
                  <a:lnTo>
                    <a:pt x="0" y="187325"/>
                  </a:lnTo>
                  <a:close/>
                </a:path>
              </a:pathLst>
            </a:cu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Freeform 41"/>
            <p:cNvSpPr/>
            <p:nvPr/>
          </p:nvSpPr>
          <p:spPr>
            <a:xfrm>
              <a:off x="8135184" y="679450"/>
              <a:ext cx="241300" cy="2927350"/>
            </a:xfrm>
            <a:custGeom>
              <a:avLst/>
              <a:gdLst>
                <a:gd name="connsiteX0" fmla="*/ 0 w 241300"/>
                <a:gd name="connsiteY0" fmla="*/ 184150 h 2927350"/>
                <a:gd name="connsiteX1" fmla="*/ 241300 w 241300"/>
                <a:gd name="connsiteY1" fmla="*/ 0 h 2927350"/>
                <a:gd name="connsiteX2" fmla="*/ 241300 w 241300"/>
                <a:gd name="connsiteY2" fmla="*/ 2730500 h 2927350"/>
                <a:gd name="connsiteX3" fmla="*/ 6350 w 241300"/>
                <a:gd name="connsiteY3" fmla="*/ 2927350 h 2927350"/>
                <a:gd name="connsiteX4" fmla="*/ 0 w 241300"/>
                <a:gd name="connsiteY4" fmla="*/ 184150 h 292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300" h="2927350">
                  <a:moveTo>
                    <a:pt x="0" y="184150"/>
                  </a:moveTo>
                  <a:lnTo>
                    <a:pt x="241300" y="0"/>
                  </a:lnTo>
                  <a:lnTo>
                    <a:pt x="241300" y="2730500"/>
                  </a:lnTo>
                  <a:lnTo>
                    <a:pt x="6350" y="2927350"/>
                  </a:lnTo>
                  <a:cubicBezTo>
                    <a:pt x="4233" y="2015067"/>
                    <a:pt x="2117" y="1102783"/>
                    <a:pt x="0" y="184150"/>
                  </a:cubicBezTo>
                  <a:close/>
                </a:path>
              </a:pathLst>
            </a:custGeom>
            <a:solidFill>
              <a:srgbClr val="FF0000">
                <a:alpha val="8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36"/>
            <p:cNvSpPr>
              <a:spLocks/>
            </p:cNvSpPr>
            <p:nvPr/>
          </p:nvSpPr>
          <p:spPr bwMode="auto">
            <a:xfrm>
              <a:off x="7993519" y="869130"/>
              <a:ext cx="141665" cy="2738861"/>
            </a:xfrm>
            <a:prstGeom prst="rect">
              <a:avLst/>
            </a:prstGeom>
            <a:solidFill>
              <a:srgbClr val="3366FF"/>
            </a:solidFill>
            <a:ln w="25400">
              <a:solidFill>
                <a:srgbClr val="000000"/>
              </a:solidFill>
              <a:miter lim="800000"/>
              <a:headEnd/>
              <a:tailEnd/>
            </a:ln>
          </p:spPr>
          <p:txBody>
            <a:bodyPr wrap="none" anchor="ctr"/>
            <a:lstStyle/>
            <a:p>
              <a:endParaRPr lang="en-US"/>
            </a:p>
          </p:txBody>
        </p:sp>
        <p:sp>
          <p:nvSpPr>
            <p:cNvPr id="19" name="Line 38"/>
            <p:cNvSpPr>
              <a:spLocks noChangeShapeType="1"/>
            </p:cNvSpPr>
            <p:nvPr/>
          </p:nvSpPr>
          <p:spPr bwMode="auto">
            <a:xfrm flipH="1">
              <a:off x="8276850" y="2191339"/>
              <a:ext cx="533752"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 name="Line 45"/>
            <p:cNvSpPr>
              <a:spLocks noChangeShapeType="1"/>
            </p:cNvSpPr>
            <p:nvPr/>
          </p:nvSpPr>
          <p:spPr bwMode="auto">
            <a:xfrm flipV="1">
              <a:off x="8135185" y="680243"/>
              <a:ext cx="236109" cy="1888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 name="Line 46"/>
            <p:cNvSpPr>
              <a:spLocks noChangeShapeType="1"/>
            </p:cNvSpPr>
            <p:nvPr/>
          </p:nvSpPr>
          <p:spPr bwMode="auto">
            <a:xfrm flipV="1">
              <a:off x="7993519" y="680243"/>
              <a:ext cx="236109" cy="1888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 name="Line 47"/>
            <p:cNvSpPr>
              <a:spLocks noChangeShapeType="1"/>
            </p:cNvSpPr>
            <p:nvPr/>
          </p:nvSpPr>
          <p:spPr bwMode="auto">
            <a:xfrm flipH="1">
              <a:off x="8229628" y="680243"/>
              <a:ext cx="141665"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 name="Line 50"/>
            <p:cNvSpPr>
              <a:spLocks noChangeShapeType="1"/>
            </p:cNvSpPr>
            <p:nvPr/>
          </p:nvSpPr>
          <p:spPr bwMode="auto">
            <a:xfrm flipV="1">
              <a:off x="8135185" y="3419104"/>
              <a:ext cx="236109" cy="1888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2" name="Line 52"/>
            <p:cNvSpPr>
              <a:spLocks noChangeShapeType="1"/>
            </p:cNvSpPr>
            <p:nvPr/>
          </p:nvSpPr>
          <p:spPr bwMode="auto">
            <a:xfrm>
              <a:off x="8371293" y="680243"/>
              <a:ext cx="0" cy="2738861"/>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3" name="Line 53"/>
          <p:cNvSpPr>
            <a:spLocks noChangeShapeType="1"/>
          </p:cNvSpPr>
          <p:nvPr/>
        </p:nvSpPr>
        <p:spPr bwMode="auto">
          <a:xfrm>
            <a:off x="8761972" y="3702434"/>
            <a:ext cx="897213" cy="0"/>
          </a:xfrm>
          <a:prstGeom prst="line">
            <a:avLst/>
          </a:prstGeom>
          <a:noFill/>
          <a:ln w="25400">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4" name="Line 54"/>
          <p:cNvSpPr>
            <a:spLocks noChangeShapeType="1"/>
          </p:cNvSpPr>
          <p:nvPr/>
        </p:nvSpPr>
        <p:spPr bwMode="auto">
          <a:xfrm>
            <a:off x="7959202" y="2191340"/>
            <a:ext cx="0" cy="207775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 name="Line 55"/>
          <p:cNvSpPr>
            <a:spLocks noChangeShapeType="1"/>
          </p:cNvSpPr>
          <p:nvPr/>
        </p:nvSpPr>
        <p:spPr bwMode="auto">
          <a:xfrm>
            <a:off x="10334602" y="2191340"/>
            <a:ext cx="0" cy="207775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 name="Line 56"/>
          <p:cNvSpPr>
            <a:spLocks noChangeShapeType="1"/>
          </p:cNvSpPr>
          <p:nvPr/>
        </p:nvSpPr>
        <p:spPr bwMode="auto">
          <a:xfrm>
            <a:off x="8950858" y="4080208"/>
            <a:ext cx="0" cy="377774"/>
          </a:xfrm>
          <a:prstGeom prst="line">
            <a:avLst/>
          </a:prstGeom>
          <a:noFill/>
          <a:ln w="254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 name="Line 57"/>
          <p:cNvSpPr>
            <a:spLocks noChangeShapeType="1"/>
          </p:cNvSpPr>
          <p:nvPr/>
        </p:nvSpPr>
        <p:spPr bwMode="auto">
          <a:xfrm>
            <a:off x="9045302" y="4174653"/>
            <a:ext cx="0" cy="1888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8" name="Line 58"/>
          <p:cNvSpPr>
            <a:spLocks noChangeShapeType="1"/>
          </p:cNvSpPr>
          <p:nvPr/>
        </p:nvSpPr>
        <p:spPr bwMode="auto">
          <a:xfrm>
            <a:off x="9045302" y="4269095"/>
            <a:ext cx="1289300" cy="1"/>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 name="Line 59"/>
          <p:cNvSpPr>
            <a:spLocks noChangeShapeType="1"/>
          </p:cNvSpPr>
          <p:nvPr/>
        </p:nvSpPr>
        <p:spPr bwMode="auto">
          <a:xfrm flipH="1">
            <a:off x="7959203" y="4269095"/>
            <a:ext cx="991657"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1" name="TextBox 40"/>
          <p:cNvSpPr txBox="1"/>
          <p:nvPr/>
        </p:nvSpPr>
        <p:spPr>
          <a:xfrm>
            <a:off x="2070101" y="5024094"/>
            <a:ext cx="8492535" cy="1323439"/>
          </a:xfrm>
          <a:prstGeom prst="rect">
            <a:avLst/>
          </a:prstGeom>
          <a:noFill/>
        </p:spPr>
        <p:txBody>
          <a:bodyPr wrap="square" rtlCol="0">
            <a:spAutoFit/>
          </a:bodyPr>
          <a:lstStyle/>
          <a:p>
            <a:r>
              <a:rPr lang="en-US" sz="2000" dirty="0">
                <a:solidFill>
                  <a:srgbClr val="FF0000"/>
                </a:solidFill>
                <a:latin typeface="Apple Chancery"/>
                <a:cs typeface="Apple Chancery"/>
              </a:rPr>
              <a:t>Initially, </a:t>
            </a:r>
            <a:r>
              <a:rPr lang="en-US" sz="2000" dirty="0">
                <a:latin typeface="Times New Roman"/>
                <a:cs typeface="Times New Roman"/>
              </a:rPr>
              <a:t>there will be a </a:t>
            </a:r>
            <a:r>
              <a:rPr lang="en-US" sz="2000" dirty="0">
                <a:solidFill>
                  <a:srgbClr val="0000FF"/>
                </a:solidFill>
                <a:latin typeface="Times New Roman"/>
                <a:cs typeface="Times New Roman"/>
              </a:rPr>
              <a:t>voltage difference between</a:t>
            </a:r>
            <a:r>
              <a:rPr lang="en-US" sz="2000" dirty="0">
                <a:latin typeface="Times New Roman"/>
                <a:cs typeface="Times New Roman"/>
              </a:rPr>
              <a:t> the battery’s </a:t>
            </a:r>
            <a:r>
              <a:rPr lang="en-US" sz="2000" dirty="0">
                <a:solidFill>
                  <a:srgbClr val="0000FF"/>
                </a:solidFill>
                <a:latin typeface="Times New Roman"/>
                <a:cs typeface="Times New Roman"/>
              </a:rPr>
              <a:t>+ terminal </a:t>
            </a:r>
            <a:r>
              <a:rPr lang="en-US" sz="2000" dirty="0">
                <a:latin typeface="Times New Roman"/>
                <a:cs typeface="Times New Roman"/>
              </a:rPr>
              <a:t>and the </a:t>
            </a:r>
            <a:r>
              <a:rPr lang="en-US" sz="2000" dirty="0">
                <a:solidFill>
                  <a:srgbClr val="0000FF"/>
                </a:solidFill>
                <a:latin typeface="Times New Roman"/>
                <a:cs typeface="Times New Roman"/>
              </a:rPr>
              <a:t>capacitor’s</a:t>
            </a:r>
            <a:r>
              <a:rPr lang="en-US" sz="2000" dirty="0">
                <a:latin typeface="Times New Roman"/>
                <a:cs typeface="Times New Roman"/>
              </a:rPr>
              <a:t> </a:t>
            </a:r>
            <a:r>
              <a:rPr lang="en-US" sz="2000" dirty="0">
                <a:solidFill>
                  <a:srgbClr val="0000FF"/>
                </a:solidFill>
                <a:latin typeface="Times New Roman"/>
                <a:cs typeface="Times New Roman"/>
              </a:rPr>
              <a:t>uncharged green plate</a:t>
            </a:r>
            <a:r>
              <a:rPr lang="en-US" sz="2000" dirty="0">
                <a:latin typeface="Times New Roman"/>
                <a:cs typeface="Times New Roman"/>
              </a:rPr>
              <a:t>, motivating charge to move between the two plates.  If we assume it is </a:t>
            </a:r>
            <a:r>
              <a:rPr lang="en-US" sz="2000" dirty="0">
                <a:solidFill>
                  <a:srgbClr val="0000FF"/>
                </a:solidFill>
                <a:latin typeface="Times New Roman"/>
                <a:cs typeface="Times New Roman"/>
              </a:rPr>
              <a:t>positive charge that is moving </a:t>
            </a:r>
            <a:r>
              <a:rPr lang="en-US" sz="2000" dirty="0">
                <a:latin typeface="Times New Roman"/>
                <a:cs typeface="Times New Roman"/>
              </a:rPr>
              <a:t>(controversial, but we’ll talk about that later), the </a:t>
            </a:r>
            <a:r>
              <a:rPr lang="en-US" sz="2000" dirty="0">
                <a:solidFill>
                  <a:srgbClr val="0000FF"/>
                </a:solidFill>
                <a:latin typeface="Times New Roman"/>
                <a:cs typeface="Times New Roman"/>
              </a:rPr>
              <a:t>green plate will begin to charge up positively</a:t>
            </a:r>
            <a:r>
              <a:rPr lang="en-US" sz="2000" dirty="0">
                <a:latin typeface="Times New Roman"/>
                <a:cs typeface="Times New Roman"/>
              </a:rPr>
              <a:t>.</a:t>
            </a:r>
          </a:p>
        </p:txBody>
      </p:sp>
      <p:graphicFrame>
        <p:nvGraphicFramePr>
          <p:cNvPr id="43" name="Object 42"/>
          <p:cNvGraphicFramePr>
            <a:graphicFrameLocks noChangeAspect="1"/>
          </p:cNvGraphicFramePr>
          <p:nvPr/>
        </p:nvGraphicFramePr>
        <p:xfrm>
          <a:off x="8717496" y="4023034"/>
          <a:ext cx="233363" cy="233362"/>
        </p:xfrm>
        <a:graphic>
          <a:graphicData uri="http://schemas.openxmlformats.org/presentationml/2006/ole">
            <mc:AlternateContent xmlns:mc="http://schemas.openxmlformats.org/markup-compatibility/2006">
              <mc:Choice xmlns:v="urn:schemas-microsoft-com:vml" Requires="v">
                <p:oleObj spid="_x0000_s18470" name="Equation" r:id="rId6" imgW="139700" imgH="139700" progId="Equation.DSMT4">
                  <p:embed/>
                </p:oleObj>
              </mc:Choice>
              <mc:Fallback>
                <p:oleObj name="Equation" r:id="rId6" imgW="139700" imgH="139700" progId="Equation.DSMT4">
                  <p:embed/>
                  <p:pic>
                    <p:nvPicPr>
                      <p:cNvPr id="43" name="Object 42"/>
                      <p:cNvPicPr/>
                      <p:nvPr/>
                    </p:nvPicPr>
                    <p:blipFill>
                      <a:blip r:embed="rId7"/>
                      <a:stretch>
                        <a:fillRect/>
                      </a:stretch>
                    </p:blipFill>
                    <p:spPr>
                      <a:xfrm>
                        <a:off x="8717496" y="4023034"/>
                        <a:ext cx="233363" cy="233362"/>
                      </a:xfrm>
                      <a:prstGeom prst="rect">
                        <a:avLst/>
                      </a:prstGeom>
                    </p:spPr>
                  </p:pic>
                </p:oleObj>
              </mc:Fallback>
            </mc:AlternateContent>
          </a:graphicData>
        </a:graphic>
      </p:graphicFrame>
      <p:graphicFrame>
        <p:nvGraphicFramePr>
          <p:cNvPr id="45" name="Object 44"/>
          <p:cNvGraphicFramePr>
            <a:graphicFrameLocks noChangeAspect="1"/>
          </p:cNvGraphicFramePr>
          <p:nvPr/>
        </p:nvGraphicFramePr>
        <p:xfrm>
          <a:off x="9070702" y="4086534"/>
          <a:ext cx="233362" cy="169863"/>
        </p:xfrm>
        <a:graphic>
          <a:graphicData uri="http://schemas.openxmlformats.org/presentationml/2006/ole">
            <mc:AlternateContent xmlns:mc="http://schemas.openxmlformats.org/markup-compatibility/2006">
              <mc:Choice xmlns:v="urn:schemas-microsoft-com:vml" Requires="v">
                <p:oleObj spid="_x0000_s18471" name="Equation" r:id="rId8" imgW="139700" imgH="101600" progId="Equation.DSMT4">
                  <p:embed/>
                </p:oleObj>
              </mc:Choice>
              <mc:Fallback>
                <p:oleObj name="Equation" r:id="rId8" imgW="139700" imgH="101600" progId="Equation.DSMT4">
                  <p:embed/>
                  <p:pic>
                    <p:nvPicPr>
                      <p:cNvPr id="45" name="Object 44"/>
                      <p:cNvPicPr/>
                      <p:nvPr/>
                    </p:nvPicPr>
                    <p:blipFill>
                      <a:blip r:embed="rId9"/>
                      <a:stretch>
                        <a:fillRect/>
                      </a:stretch>
                    </p:blipFill>
                    <p:spPr>
                      <a:xfrm>
                        <a:off x="9070702" y="4086534"/>
                        <a:ext cx="233362" cy="169863"/>
                      </a:xfrm>
                      <a:prstGeom prst="rect">
                        <a:avLst/>
                      </a:prstGeom>
                    </p:spPr>
                  </p:pic>
                </p:oleObj>
              </mc:Fallback>
            </mc:AlternateContent>
          </a:graphicData>
        </a:graphic>
      </p:graphicFrame>
      <p:graphicFrame>
        <p:nvGraphicFramePr>
          <p:cNvPr id="46" name="Object 4"/>
          <p:cNvGraphicFramePr>
            <a:graphicFrameLocks noChangeAspect="1"/>
          </p:cNvGraphicFramePr>
          <p:nvPr/>
        </p:nvGraphicFramePr>
        <p:xfrm>
          <a:off x="8610600" y="4459289"/>
          <a:ext cx="869950" cy="269875"/>
        </p:xfrm>
        <a:graphic>
          <a:graphicData uri="http://schemas.openxmlformats.org/presentationml/2006/ole">
            <mc:AlternateContent xmlns:mc="http://schemas.openxmlformats.org/markup-compatibility/2006">
              <mc:Choice xmlns:v="urn:schemas-microsoft-com:vml" Requires="v">
                <p:oleObj spid="_x0000_s18472" name="Equation" r:id="rId10" imgW="736600" imgH="228600" progId="Equation.DSMT4">
                  <p:embed/>
                </p:oleObj>
              </mc:Choice>
              <mc:Fallback>
                <p:oleObj name="Equation" r:id="rId10" imgW="736600" imgH="228600" progId="Equation.DSMT4">
                  <p:embed/>
                  <p:pic>
                    <p:nvPicPr>
                      <p:cNvPr id="46" name="Object 4"/>
                      <p:cNvPicPr>
                        <a:picLocks noChangeAspect="1" noChangeArrowheads="1"/>
                      </p:cNvPicPr>
                      <p:nvPr/>
                    </p:nvPicPr>
                    <p:blipFill>
                      <a:blip r:embed="rId11"/>
                      <a:srcRect/>
                      <a:stretch>
                        <a:fillRect/>
                      </a:stretch>
                    </p:blipFill>
                    <p:spPr bwMode="auto">
                      <a:xfrm>
                        <a:off x="8610600" y="4459289"/>
                        <a:ext cx="869950" cy="269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7" name="TextBox 46"/>
          <p:cNvSpPr txBox="1"/>
          <p:nvPr/>
        </p:nvSpPr>
        <p:spPr>
          <a:xfrm>
            <a:off x="7731320" y="634181"/>
            <a:ext cx="1208087" cy="830997"/>
          </a:xfrm>
          <a:prstGeom prst="rect">
            <a:avLst/>
          </a:prstGeom>
          <a:noFill/>
        </p:spPr>
        <p:txBody>
          <a:bodyPr wrap="square" rtlCol="0">
            <a:spAutoFit/>
          </a:bodyPr>
          <a:lstStyle/>
          <a:p>
            <a:r>
              <a:rPr lang="en-US" sz="1600" dirty="0">
                <a:latin typeface="Times New Roman"/>
                <a:cs typeface="Times New Roman"/>
              </a:rPr>
              <a:t>initially </a:t>
            </a:r>
          </a:p>
          <a:p>
            <a:r>
              <a:rPr lang="en-US" sz="1600" dirty="0">
                <a:latin typeface="Times New Roman"/>
                <a:cs typeface="Times New Roman"/>
              </a:rPr>
              <a:t>at zero </a:t>
            </a:r>
          </a:p>
          <a:p>
            <a:r>
              <a:rPr lang="en-US" sz="1600" dirty="0">
                <a:latin typeface="Times New Roman"/>
                <a:cs typeface="Times New Roman"/>
              </a:rPr>
              <a:t>voltage</a:t>
            </a:r>
            <a:endParaRPr lang="en-US" sz="1600" i="1" dirty="0">
              <a:solidFill>
                <a:srgbClr val="0000FF"/>
              </a:solidFill>
              <a:latin typeface="Times New Roman"/>
              <a:cs typeface="Times New Roman"/>
            </a:endParaRPr>
          </a:p>
        </p:txBody>
      </p:sp>
    </p:spTree>
    <p:extLst>
      <p:ext uri="{BB962C8B-B14F-4D97-AF65-F5344CB8AC3E}">
        <p14:creationId xmlns:p14="http://schemas.microsoft.com/office/powerpoint/2010/main" val="367475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dissolve">
                                      <p:cBhvr>
                                        <p:cTn id="13" dur="500"/>
                                        <p:tgtEl>
                                          <p:spTgt spid="33"/>
                                        </p:tgtEl>
                                      </p:cBhvr>
                                    </p:animEffect>
                                  </p:childTnLst>
                                </p:cTn>
                              </p:par>
                              <p:par>
                                <p:cTn id="14" presetID="9"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dissolv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dissolve">
                                      <p:cBhvr>
                                        <p:cTn id="21" dur="500"/>
                                        <p:tgtEl>
                                          <p:spTgt spid="77"/>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dissolve">
                                      <p:cBhvr>
                                        <p:cTn id="26" dur="500"/>
                                        <p:tgtEl>
                                          <p:spTgt spid="36"/>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dissolve">
                                      <p:cBhvr>
                                        <p:cTn id="32" dur="500"/>
                                        <p:tgtEl>
                                          <p:spTgt spid="38"/>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dissolve">
                                      <p:cBhvr>
                                        <p:cTn id="35" dur="500"/>
                                        <p:tgtEl>
                                          <p:spTgt spid="39"/>
                                        </p:tgtEl>
                                      </p:cBhvr>
                                    </p:animEffect>
                                  </p:childTnLst>
                                </p:cTn>
                              </p:par>
                              <p:par>
                                <p:cTn id="36" presetID="9" presetClass="entr" presetSubtype="0"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dissolve">
                                      <p:cBhvr>
                                        <p:cTn id="38" dur="500"/>
                                        <p:tgtEl>
                                          <p:spTgt spid="43"/>
                                        </p:tgtEl>
                                      </p:cBhvr>
                                    </p:animEffect>
                                  </p:childTnLst>
                                </p:cTn>
                              </p:par>
                              <p:par>
                                <p:cTn id="39" presetID="9" presetClass="entr" presetSubtype="0"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dissolve">
                                      <p:cBhvr>
                                        <p:cTn id="41" dur="500"/>
                                        <p:tgtEl>
                                          <p:spTgt spid="45"/>
                                        </p:tgtEl>
                                      </p:cBhvr>
                                    </p:animEffect>
                                  </p:childTnLst>
                                </p:cTn>
                              </p:par>
                              <p:par>
                                <p:cTn id="42" presetID="9" presetClass="entr" presetSubtype="0" fill="hold"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dissolve">
                                      <p:cBhvr>
                                        <p:cTn id="44" dur="500"/>
                                        <p:tgtEl>
                                          <p:spTgt spid="46"/>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dissolve">
                                      <p:cBhvr>
                                        <p:cTn id="49" dur="500"/>
                                        <p:tgtEl>
                                          <p:spTgt spid="79"/>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dissolve">
                                      <p:cBhvr>
                                        <p:cTn id="54" dur="500"/>
                                        <p:tgtEl>
                                          <p:spTgt spid="34"/>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dissolve">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dissolve">
                                      <p:cBhvr>
                                        <p:cTn id="62" dur="500"/>
                                        <p:tgtEl>
                                          <p:spTgt spid="47"/>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dissolve">
                                      <p:cBhvr>
                                        <p:cTn id="6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9" grpId="0"/>
      <p:bldP spid="33" grpId="0" animBg="1"/>
      <p:bldP spid="34" grpId="0" animBg="1"/>
      <p:bldP spid="35" grpId="0" animBg="1"/>
      <p:bldP spid="36" grpId="0" animBg="1"/>
      <p:bldP spid="37" grpId="0" animBg="1"/>
      <p:bldP spid="38" grpId="0" animBg="1"/>
      <p:bldP spid="39" grpId="0" animBg="1"/>
      <p:bldP spid="41" grpId="0"/>
      <p:bldP spid="47"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152400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10243663" y="6472239"/>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21.)</a:t>
            </a:r>
          </a:p>
        </p:txBody>
      </p:sp>
      <p:sp>
        <p:nvSpPr>
          <p:cNvPr id="2" name="TextBox 1"/>
          <p:cNvSpPr txBox="1"/>
          <p:nvPr/>
        </p:nvSpPr>
        <p:spPr>
          <a:xfrm>
            <a:off x="1739902" y="712112"/>
            <a:ext cx="6533327" cy="400110"/>
          </a:xfrm>
          <a:prstGeom prst="rect">
            <a:avLst/>
          </a:prstGeom>
          <a:noFill/>
        </p:spPr>
        <p:txBody>
          <a:bodyPr wrap="square" rtlCol="0">
            <a:spAutoFit/>
          </a:bodyPr>
          <a:lstStyle/>
          <a:p>
            <a:r>
              <a:rPr lang="en-US" sz="2000" dirty="0">
                <a:solidFill>
                  <a:srgbClr val="FF0000"/>
                </a:solidFill>
                <a:latin typeface="Apple Chancery"/>
                <a:cs typeface="Apple Chancery"/>
              </a:rPr>
              <a:t>As the green (left) plate charges up, </a:t>
            </a:r>
            <a:r>
              <a:rPr lang="en-US" sz="2000" dirty="0">
                <a:latin typeface="Times New Roman"/>
                <a:cs typeface="Times New Roman"/>
              </a:rPr>
              <a:t>two things happen:</a:t>
            </a:r>
            <a:endParaRPr lang="en-US" sz="2000" i="1" dirty="0">
              <a:solidFill>
                <a:srgbClr val="0000FF"/>
              </a:solidFill>
              <a:latin typeface="Times New Roman"/>
              <a:cs typeface="Times New Roman"/>
            </a:endParaRPr>
          </a:p>
        </p:txBody>
      </p:sp>
      <p:sp>
        <p:nvSpPr>
          <p:cNvPr id="77" name="TextBox 76"/>
          <p:cNvSpPr txBox="1"/>
          <p:nvPr/>
        </p:nvSpPr>
        <p:spPr>
          <a:xfrm>
            <a:off x="1965586" y="1270862"/>
            <a:ext cx="5527414" cy="1015663"/>
          </a:xfrm>
          <a:prstGeom prst="rect">
            <a:avLst/>
          </a:prstGeom>
          <a:noFill/>
        </p:spPr>
        <p:txBody>
          <a:bodyPr wrap="square" rtlCol="0">
            <a:spAutoFit/>
          </a:bodyPr>
          <a:lstStyle/>
          <a:p>
            <a:r>
              <a:rPr lang="en-US" sz="2000" dirty="0">
                <a:solidFill>
                  <a:srgbClr val="FF0000"/>
                </a:solidFill>
                <a:latin typeface="Apple Chancery"/>
                <a:cs typeface="Apple Chancery"/>
              </a:rPr>
              <a:t>Electrostatic repulsion </a:t>
            </a:r>
            <a:r>
              <a:rPr lang="en-US" sz="2000" dirty="0">
                <a:latin typeface="Times New Roman"/>
                <a:cs typeface="Times New Roman"/>
              </a:rPr>
              <a:t>will motivate a like-amount of </a:t>
            </a:r>
            <a:r>
              <a:rPr lang="en-US" sz="2000" dirty="0">
                <a:solidFill>
                  <a:srgbClr val="0000FF"/>
                </a:solidFill>
                <a:latin typeface="Times New Roman"/>
                <a:cs typeface="Times New Roman"/>
              </a:rPr>
              <a:t>positive charge off the yellow plate</a:t>
            </a:r>
            <a:r>
              <a:rPr lang="en-US" sz="2000" dirty="0">
                <a:latin typeface="Times New Roman"/>
                <a:cs typeface="Times New Roman"/>
              </a:rPr>
              <a:t>, leaving it </a:t>
            </a:r>
            <a:r>
              <a:rPr lang="en-US" sz="2000" dirty="0">
                <a:solidFill>
                  <a:srgbClr val="0000FF"/>
                </a:solidFill>
                <a:latin typeface="Times New Roman"/>
                <a:cs typeface="Times New Roman"/>
              </a:rPr>
              <a:t>electrically negative</a:t>
            </a:r>
            <a:r>
              <a:rPr lang="en-US" sz="2000" dirty="0">
                <a:latin typeface="Times New Roman"/>
                <a:cs typeface="Times New Roman"/>
              </a:rPr>
              <a:t>; and</a:t>
            </a:r>
          </a:p>
        </p:txBody>
      </p:sp>
      <p:grpSp>
        <p:nvGrpSpPr>
          <p:cNvPr id="7" name="Group 6"/>
          <p:cNvGrpSpPr/>
          <p:nvPr/>
        </p:nvGrpSpPr>
        <p:grpSpPr>
          <a:xfrm>
            <a:off x="7959203" y="793751"/>
            <a:ext cx="944435" cy="2928541"/>
            <a:chOff x="6435202" y="679450"/>
            <a:chExt cx="944435" cy="2928541"/>
          </a:xfrm>
        </p:grpSpPr>
        <p:sp>
          <p:nvSpPr>
            <p:cNvPr id="5" name="Freeform 4"/>
            <p:cNvSpPr/>
            <p:nvPr/>
          </p:nvSpPr>
          <p:spPr>
            <a:xfrm>
              <a:off x="7004050" y="679450"/>
              <a:ext cx="371475" cy="187325"/>
            </a:xfrm>
            <a:custGeom>
              <a:avLst/>
              <a:gdLst>
                <a:gd name="connsiteX0" fmla="*/ 0 w 371475"/>
                <a:gd name="connsiteY0" fmla="*/ 187325 h 187325"/>
                <a:gd name="connsiteX1" fmla="*/ 241300 w 371475"/>
                <a:gd name="connsiteY1" fmla="*/ 0 h 187325"/>
                <a:gd name="connsiteX2" fmla="*/ 371475 w 371475"/>
                <a:gd name="connsiteY2" fmla="*/ 0 h 187325"/>
                <a:gd name="connsiteX3" fmla="*/ 139700 w 371475"/>
                <a:gd name="connsiteY3" fmla="*/ 187325 h 187325"/>
                <a:gd name="connsiteX4" fmla="*/ 0 w 371475"/>
                <a:gd name="connsiteY4" fmla="*/ 187325 h 187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187325">
                  <a:moveTo>
                    <a:pt x="0" y="187325"/>
                  </a:moveTo>
                  <a:lnTo>
                    <a:pt x="241300" y="0"/>
                  </a:lnTo>
                  <a:lnTo>
                    <a:pt x="371475" y="0"/>
                  </a:lnTo>
                  <a:lnTo>
                    <a:pt x="139700" y="187325"/>
                  </a:lnTo>
                  <a:lnTo>
                    <a:pt x="0" y="187325"/>
                  </a:lnTo>
                  <a:close/>
                </a:path>
              </a:pathLst>
            </a:cu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3"/>
            <p:cNvSpPr/>
            <p:nvPr/>
          </p:nvSpPr>
          <p:spPr>
            <a:xfrm>
              <a:off x="7137400" y="679450"/>
              <a:ext cx="241300" cy="2927350"/>
            </a:xfrm>
            <a:custGeom>
              <a:avLst/>
              <a:gdLst>
                <a:gd name="connsiteX0" fmla="*/ 0 w 241300"/>
                <a:gd name="connsiteY0" fmla="*/ 184150 h 2927350"/>
                <a:gd name="connsiteX1" fmla="*/ 241300 w 241300"/>
                <a:gd name="connsiteY1" fmla="*/ 0 h 2927350"/>
                <a:gd name="connsiteX2" fmla="*/ 241300 w 241300"/>
                <a:gd name="connsiteY2" fmla="*/ 2730500 h 2927350"/>
                <a:gd name="connsiteX3" fmla="*/ 6350 w 241300"/>
                <a:gd name="connsiteY3" fmla="*/ 2927350 h 2927350"/>
                <a:gd name="connsiteX4" fmla="*/ 0 w 241300"/>
                <a:gd name="connsiteY4" fmla="*/ 184150 h 292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300" h="2927350">
                  <a:moveTo>
                    <a:pt x="0" y="184150"/>
                  </a:moveTo>
                  <a:lnTo>
                    <a:pt x="241300" y="0"/>
                  </a:lnTo>
                  <a:lnTo>
                    <a:pt x="241300" y="2730500"/>
                  </a:lnTo>
                  <a:lnTo>
                    <a:pt x="6350" y="2927350"/>
                  </a:lnTo>
                  <a:cubicBezTo>
                    <a:pt x="4233" y="2015067"/>
                    <a:pt x="2117" y="1102783"/>
                    <a:pt x="0" y="184150"/>
                  </a:cubicBezTo>
                  <a:close/>
                </a:path>
              </a:pathLst>
            </a:custGeom>
            <a:solidFill>
              <a:srgbClr val="8DF31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35"/>
            <p:cNvSpPr>
              <a:spLocks/>
            </p:cNvSpPr>
            <p:nvPr/>
          </p:nvSpPr>
          <p:spPr bwMode="auto">
            <a:xfrm>
              <a:off x="7001863" y="869130"/>
              <a:ext cx="141665" cy="2738861"/>
            </a:xfrm>
            <a:prstGeom prst="rect">
              <a:avLst/>
            </a:prstGeom>
            <a:solidFill>
              <a:srgbClr val="3366FF"/>
            </a:solidFill>
            <a:ln w="25400">
              <a:solidFill>
                <a:srgbClr val="000000"/>
              </a:solidFill>
              <a:miter lim="800000"/>
              <a:headEnd/>
              <a:tailEnd/>
            </a:ln>
          </p:spPr>
          <p:txBody>
            <a:bodyPr wrap="none" anchor="ctr"/>
            <a:lstStyle/>
            <a:p>
              <a:endParaRPr lang="en-US"/>
            </a:p>
          </p:txBody>
        </p:sp>
        <p:sp>
          <p:nvSpPr>
            <p:cNvPr id="18" name="Line 37"/>
            <p:cNvSpPr>
              <a:spLocks noChangeShapeType="1"/>
            </p:cNvSpPr>
            <p:nvPr/>
          </p:nvSpPr>
          <p:spPr bwMode="auto">
            <a:xfrm flipH="1">
              <a:off x="6435202" y="2191339"/>
              <a:ext cx="566661"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 name="Line 41"/>
            <p:cNvSpPr>
              <a:spLocks noChangeShapeType="1"/>
            </p:cNvSpPr>
            <p:nvPr/>
          </p:nvSpPr>
          <p:spPr bwMode="auto">
            <a:xfrm flipV="1">
              <a:off x="7143528" y="680243"/>
              <a:ext cx="236109" cy="1888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 name="Line 42"/>
            <p:cNvSpPr>
              <a:spLocks noChangeShapeType="1"/>
            </p:cNvSpPr>
            <p:nvPr/>
          </p:nvSpPr>
          <p:spPr bwMode="auto">
            <a:xfrm flipV="1">
              <a:off x="7001863" y="680243"/>
              <a:ext cx="236109" cy="1888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 name="Line 44"/>
            <p:cNvSpPr>
              <a:spLocks noChangeShapeType="1"/>
            </p:cNvSpPr>
            <p:nvPr/>
          </p:nvSpPr>
          <p:spPr bwMode="auto">
            <a:xfrm flipH="1">
              <a:off x="7237971" y="680243"/>
              <a:ext cx="141665"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 name="Line 49"/>
            <p:cNvSpPr>
              <a:spLocks noChangeShapeType="1"/>
            </p:cNvSpPr>
            <p:nvPr/>
          </p:nvSpPr>
          <p:spPr bwMode="auto">
            <a:xfrm flipV="1">
              <a:off x="7143528" y="3419104"/>
              <a:ext cx="236109" cy="1888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 name="Line 51"/>
            <p:cNvSpPr>
              <a:spLocks noChangeShapeType="1"/>
            </p:cNvSpPr>
            <p:nvPr/>
          </p:nvSpPr>
          <p:spPr bwMode="auto">
            <a:xfrm>
              <a:off x="7379637" y="680243"/>
              <a:ext cx="0" cy="2738861"/>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6" name="Group 5"/>
          <p:cNvGrpSpPr/>
          <p:nvPr/>
        </p:nvGrpSpPr>
        <p:grpSpPr>
          <a:xfrm>
            <a:off x="9517520" y="793751"/>
            <a:ext cx="817083" cy="2928541"/>
            <a:chOff x="7993519" y="679450"/>
            <a:chExt cx="817083" cy="2928541"/>
          </a:xfrm>
        </p:grpSpPr>
        <p:sp>
          <p:nvSpPr>
            <p:cNvPr id="44" name="Freeform 43"/>
            <p:cNvSpPr/>
            <p:nvPr/>
          </p:nvSpPr>
          <p:spPr>
            <a:xfrm>
              <a:off x="7993519" y="681805"/>
              <a:ext cx="371475" cy="187325"/>
            </a:xfrm>
            <a:custGeom>
              <a:avLst/>
              <a:gdLst>
                <a:gd name="connsiteX0" fmla="*/ 0 w 371475"/>
                <a:gd name="connsiteY0" fmla="*/ 187325 h 187325"/>
                <a:gd name="connsiteX1" fmla="*/ 241300 w 371475"/>
                <a:gd name="connsiteY1" fmla="*/ 0 h 187325"/>
                <a:gd name="connsiteX2" fmla="*/ 371475 w 371475"/>
                <a:gd name="connsiteY2" fmla="*/ 0 h 187325"/>
                <a:gd name="connsiteX3" fmla="*/ 139700 w 371475"/>
                <a:gd name="connsiteY3" fmla="*/ 187325 h 187325"/>
                <a:gd name="connsiteX4" fmla="*/ 0 w 371475"/>
                <a:gd name="connsiteY4" fmla="*/ 187325 h 187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187325">
                  <a:moveTo>
                    <a:pt x="0" y="187325"/>
                  </a:moveTo>
                  <a:lnTo>
                    <a:pt x="241300" y="0"/>
                  </a:lnTo>
                  <a:lnTo>
                    <a:pt x="371475" y="0"/>
                  </a:lnTo>
                  <a:lnTo>
                    <a:pt x="139700" y="187325"/>
                  </a:lnTo>
                  <a:lnTo>
                    <a:pt x="0" y="187325"/>
                  </a:lnTo>
                  <a:close/>
                </a:path>
              </a:pathLst>
            </a:cu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Freeform 41"/>
            <p:cNvSpPr/>
            <p:nvPr/>
          </p:nvSpPr>
          <p:spPr>
            <a:xfrm>
              <a:off x="8135184" y="679450"/>
              <a:ext cx="241300" cy="2927350"/>
            </a:xfrm>
            <a:custGeom>
              <a:avLst/>
              <a:gdLst>
                <a:gd name="connsiteX0" fmla="*/ 0 w 241300"/>
                <a:gd name="connsiteY0" fmla="*/ 184150 h 2927350"/>
                <a:gd name="connsiteX1" fmla="*/ 241300 w 241300"/>
                <a:gd name="connsiteY1" fmla="*/ 0 h 2927350"/>
                <a:gd name="connsiteX2" fmla="*/ 241300 w 241300"/>
                <a:gd name="connsiteY2" fmla="*/ 2730500 h 2927350"/>
                <a:gd name="connsiteX3" fmla="*/ 6350 w 241300"/>
                <a:gd name="connsiteY3" fmla="*/ 2927350 h 2927350"/>
                <a:gd name="connsiteX4" fmla="*/ 0 w 241300"/>
                <a:gd name="connsiteY4" fmla="*/ 184150 h 292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300" h="2927350">
                  <a:moveTo>
                    <a:pt x="0" y="184150"/>
                  </a:moveTo>
                  <a:lnTo>
                    <a:pt x="241300" y="0"/>
                  </a:lnTo>
                  <a:lnTo>
                    <a:pt x="241300" y="2730500"/>
                  </a:lnTo>
                  <a:lnTo>
                    <a:pt x="6350" y="2927350"/>
                  </a:lnTo>
                  <a:cubicBezTo>
                    <a:pt x="4233" y="2015067"/>
                    <a:pt x="2117" y="1102783"/>
                    <a:pt x="0" y="184150"/>
                  </a:cubicBezTo>
                  <a:close/>
                </a:path>
              </a:pathLst>
            </a:custGeom>
            <a:solidFill>
              <a:srgbClr val="FFFF00">
                <a:alpha val="8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36"/>
            <p:cNvSpPr>
              <a:spLocks/>
            </p:cNvSpPr>
            <p:nvPr/>
          </p:nvSpPr>
          <p:spPr bwMode="auto">
            <a:xfrm>
              <a:off x="7993519" y="869130"/>
              <a:ext cx="141665" cy="2738861"/>
            </a:xfrm>
            <a:prstGeom prst="rect">
              <a:avLst/>
            </a:prstGeom>
            <a:solidFill>
              <a:srgbClr val="3366FF"/>
            </a:solidFill>
            <a:ln w="25400">
              <a:solidFill>
                <a:srgbClr val="000000"/>
              </a:solidFill>
              <a:miter lim="800000"/>
              <a:headEnd/>
              <a:tailEnd/>
            </a:ln>
          </p:spPr>
          <p:txBody>
            <a:bodyPr wrap="none" anchor="ctr"/>
            <a:lstStyle/>
            <a:p>
              <a:endParaRPr lang="en-US"/>
            </a:p>
          </p:txBody>
        </p:sp>
        <p:sp>
          <p:nvSpPr>
            <p:cNvPr id="19" name="Line 38"/>
            <p:cNvSpPr>
              <a:spLocks noChangeShapeType="1"/>
            </p:cNvSpPr>
            <p:nvPr/>
          </p:nvSpPr>
          <p:spPr bwMode="auto">
            <a:xfrm flipH="1">
              <a:off x="8276850" y="2191339"/>
              <a:ext cx="533752"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 name="Line 45"/>
            <p:cNvSpPr>
              <a:spLocks noChangeShapeType="1"/>
            </p:cNvSpPr>
            <p:nvPr/>
          </p:nvSpPr>
          <p:spPr bwMode="auto">
            <a:xfrm flipV="1">
              <a:off x="8135185" y="680243"/>
              <a:ext cx="236109" cy="1888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 name="Line 46"/>
            <p:cNvSpPr>
              <a:spLocks noChangeShapeType="1"/>
            </p:cNvSpPr>
            <p:nvPr/>
          </p:nvSpPr>
          <p:spPr bwMode="auto">
            <a:xfrm flipV="1">
              <a:off x="7993519" y="680243"/>
              <a:ext cx="236109" cy="1888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 name="Line 47"/>
            <p:cNvSpPr>
              <a:spLocks noChangeShapeType="1"/>
            </p:cNvSpPr>
            <p:nvPr/>
          </p:nvSpPr>
          <p:spPr bwMode="auto">
            <a:xfrm flipH="1">
              <a:off x="8229628" y="680243"/>
              <a:ext cx="141665"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 name="Line 50"/>
            <p:cNvSpPr>
              <a:spLocks noChangeShapeType="1"/>
            </p:cNvSpPr>
            <p:nvPr/>
          </p:nvSpPr>
          <p:spPr bwMode="auto">
            <a:xfrm flipV="1">
              <a:off x="8135185" y="3419104"/>
              <a:ext cx="236109" cy="1888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2" name="Line 52"/>
            <p:cNvSpPr>
              <a:spLocks noChangeShapeType="1"/>
            </p:cNvSpPr>
            <p:nvPr/>
          </p:nvSpPr>
          <p:spPr bwMode="auto">
            <a:xfrm>
              <a:off x="8371293" y="680243"/>
              <a:ext cx="0" cy="2738861"/>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4" name="Line 54"/>
          <p:cNvSpPr>
            <a:spLocks noChangeShapeType="1"/>
          </p:cNvSpPr>
          <p:nvPr/>
        </p:nvSpPr>
        <p:spPr bwMode="auto">
          <a:xfrm>
            <a:off x="7959202" y="2305640"/>
            <a:ext cx="0" cy="207775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 name="Line 55"/>
          <p:cNvSpPr>
            <a:spLocks noChangeShapeType="1"/>
          </p:cNvSpPr>
          <p:nvPr/>
        </p:nvSpPr>
        <p:spPr bwMode="auto">
          <a:xfrm>
            <a:off x="10334602" y="2305640"/>
            <a:ext cx="0" cy="207775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 name="Line 56"/>
          <p:cNvSpPr>
            <a:spLocks noChangeShapeType="1"/>
          </p:cNvSpPr>
          <p:nvPr/>
        </p:nvSpPr>
        <p:spPr bwMode="auto">
          <a:xfrm>
            <a:off x="8950858" y="4194508"/>
            <a:ext cx="0" cy="377774"/>
          </a:xfrm>
          <a:prstGeom prst="line">
            <a:avLst/>
          </a:prstGeom>
          <a:noFill/>
          <a:ln w="254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 name="Line 57"/>
          <p:cNvSpPr>
            <a:spLocks noChangeShapeType="1"/>
          </p:cNvSpPr>
          <p:nvPr/>
        </p:nvSpPr>
        <p:spPr bwMode="auto">
          <a:xfrm>
            <a:off x="9045302" y="4288953"/>
            <a:ext cx="0" cy="1888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8" name="Line 58"/>
          <p:cNvSpPr>
            <a:spLocks noChangeShapeType="1"/>
          </p:cNvSpPr>
          <p:nvPr/>
        </p:nvSpPr>
        <p:spPr bwMode="auto">
          <a:xfrm>
            <a:off x="9045302" y="4383395"/>
            <a:ext cx="1289300" cy="1"/>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 name="Line 59"/>
          <p:cNvSpPr>
            <a:spLocks noChangeShapeType="1"/>
          </p:cNvSpPr>
          <p:nvPr/>
        </p:nvSpPr>
        <p:spPr bwMode="auto">
          <a:xfrm flipH="1">
            <a:off x="7959203" y="4383395"/>
            <a:ext cx="991657"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40" name="Object 4"/>
          <p:cNvGraphicFramePr>
            <a:graphicFrameLocks noChangeAspect="1"/>
          </p:cNvGraphicFramePr>
          <p:nvPr/>
        </p:nvGraphicFramePr>
        <p:xfrm>
          <a:off x="8610600" y="4573589"/>
          <a:ext cx="869950" cy="269875"/>
        </p:xfrm>
        <a:graphic>
          <a:graphicData uri="http://schemas.openxmlformats.org/presentationml/2006/ole">
            <mc:AlternateContent xmlns:mc="http://schemas.openxmlformats.org/markup-compatibility/2006">
              <mc:Choice xmlns:v="urn:schemas-microsoft-com:vml" Requires="v">
                <p:oleObj spid="_x0000_s19502" name="Equation" r:id="rId4" imgW="736600" imgH="228600" progId="Equation.DSMT4">
                  <p:embed/>
                </p:oleObj>
              </mc:Choice>
              <mc:Fallback>
                <p:oleObj name="Equation" r:id="rId4" imgW="736600" imgH="228600" progId="Equation.DSMT4">
                  <p:embed/>
                  <p:pic>
                    <p:nvPicPr>
                      <p:cNvPr id="40" name="Object 4"/>
                      <p:cNvPicPr>
                        <a:picLocks noChangeAspect="1" noChangeArrowheads="1"/>
                      </p:cNvPicPr>
                      <p:nvPr/>
                    </p:nvPicPr>
                    <p:blipFill>
                      <a:blip r:embed="rId5"/>
                      <a:srcRect/>
                      <a:stretch>
                        <a:fillRect/>
                      </a:stretch>
                    </p:blipFill>
                    <p:spPr bwMode="auto">
                      <a:xfrm>
                        <a:off x="8610600" y="4573589"/>
                        <a:ext cx="869950" cy="269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5" name="Object 44"/>
          <p:cNvGraphicFramePr>
            <a:graphicFrameLocks noChangeAspect="1"/>
          </p:cNvGraphicFramePr>
          <p:nvPr/>
        </p:nvGraphicFramePr>
        <p:xfrm>
          <a:off x="8273229" y="2305639"/>
          <a:ext cx="233363" cy="233362"/>
        </p:xfrm>
        <a:graphic>
          <a:graphicData uri="http://schemas.openxmlformats.org/presentationml/2006/ole">
            <mc:AlternateContent xmlns:mc="http://schemas.openxmlformats.org/markup-compatibility/2006">
              <mc:Choice xmlns:v="urn:schemas-microsoft-com:vml" Requires="v">
                <p:oleObj spid="_x0000_s19503" name="Equation" r:id="rId6" imgW="139700" imgH="139700" progId="Equation.DSMT4">
                  <p:embed/>
                </p:oleObj>
              </mc:Choice>
              <mc:Fallback>
                <p:oleObj name="Equation" r:id="rId6" imgW="139700" imgH="139700" progId="Equation.DSMT4">
                  <p:embed/>
                  <p:pic>
                    <p:nvPicPr>
                      <p:cNvPr id="45" name="Object 44"/>
                      <p:cNvPicPr/>
                      <p:nvPr/>
                    </p:nvPicPr>
                    <p:blipFill>
                      <a:blip r:embed="rId7"/>
                      <a:stretch>
                        <a:fillRect/>
                      </a:stretch>
                    </p:blipFill>
                    <p:spPr>
                      <a:xfrm>
                        <a:off x="8273229" y="2305639"/>
                        <a:ext cx="233363" cy="233362"/>
                      </a:xfrm>
                      <a:prstGeom prst="rect">
                        <a:avLst/>
                      </a:prstGeom>
                    </p:spPr>
                  </p:pic>
                </p:oleObj>
              </mc:Fallback>
            </mc:AlternateContent>
          </a:graphicData>
        </a:graphic>
      </p:graphicFrame>
      <p:graphicFrame>
        <p:nvGraphicFramePr>
          <p:cNvPr id="46" name="Object 45"/>
          <p:cNvGraphicFramePr>
            <a:graphicFrameLocks noChangeAspect="1"/>
          </p:cNvGraphicFramePr>
          <p:nvPr/>
        </p:nvGraphicFramePr>
        <p:xfrm>
          <a:off x="9901238" y="2336801"/>
          <a:ext cx="233362" cy="169863"/>
        </p:xfrm>
        <a:graphic>
          <a:graphicData uri="http://schemas.openxmlformats.org/presentationml/2006/ole">
            <mc:AlternateContent xmlns:mc="http://schemas.openxmlformats.org/markup-compatibility/2006">
              <mc:Choice xmlns:v="urn:schemas-microsoft-com:vml" Requires="v">
                <p:oleObj spid="_x0000_s19504" name="Equation" r:id="rId8" imgW="139700" imgH="101600" progId="Equation.DSMT4">
                  <p:embed/>
                </p:oleObj>
              </mc:Choice>
              <mc:Fallback>
                <p:oleObj name="Equation" r:id="rId8" imgW="139700" imgH="101600" progId="Equation.DSMT4">
                  <p:embed/>
                  <p:pic>
                    <p:nvPicPr>
                      <p:cNvPr id="46" name="Object 45"/>
                      <p:cNvPicPr/>
                      <p:nvPr/>
                    </p:nvPicPr>
                    <p:blipFill>
                      <a:blip r:embed="rId9"/>
                      <a:stretch>
                        <a:fillRect/>
                      </a:stretch>
                    </p:blipFill>
                    <p:spPr>
                      <a:xfrm>
                        <a:off x="9901238" y="2336801"/>
                        <a:ext cx="233362" cy="169863"/>
                      </a:xfrm>
                      <a:prstGeom prst="rect">
                        <a:avLst/>
                      </a:prstGeom>
                    </p:spPr>
                  </p:pic>
                </p:oleObj>
              </mc:Fallback>
            </mc:AlternateContent>
          </a:graphicData>
        </a:graphic>
      </p:graphicFrame>
      <p:sp>
        <p:nvSpPr>
          <p:cNvPr id="47" name="TextBox 46"/>
          <p:cNvSpPr txBox="1"/>
          <p:nvPr/>
        </p:nvSpPr>
        <p:spPr>
          <a:xfrm>
            <a:off x="1965586" y="2331040"/>
            <a:ext cx="5527414" cy="1323439"/>
          </a:xfrm>
          <a:prstGeom prst="rect">
            <a:avLst/>
          </a:prstGeom>
          <a:noFill/>
        </p:spPr>
        <p:txBody>
          <a:bodyPr wrap="square" rtlCol="0">
            <a:spAutoFit/>
          </a:bodyPr>
          <a:lstStyle/>
          <a:p>
            <a:r>
              <a:rPr lang="en-US" sz="2000" dirty="0">
                <a:solidFill>
                  <a:srgbClr val="FF0000"/>
                </a:solidFill>
                <a:latin typeface="Apple Chancery"/>
                <a:cs typeface="Apple Chancery"/>
              </a:rPr>
              <a:t>The voltage build-up </a:t>
            </a:r>
            <a:r>
              <a:rPr lang="en-US" sz="2000" dirty="0">
                <a:latin typeface="Times New Roman"/>
                <a:cs typeface="Times New Roman"/>
              </a:rPr>
              <a:t>on the </a:t>
            </a:r>
            <a:r>
              <a:rPr lang="en-US" sz="2000" dirty="0">
                <a:solidFill>
                  <a:srgbClr val="008000"/>
                </a:solidFill>
                <a:latin typeface="Times New Roman"/>
                <a:cs typeface="Times New Roman"/>
              </a:rPr>
              <a:t>green plate </a:t>
            </a:r>
            <a:r>
              <a:rPr lang="en-US" sz="2000" dirty="0">
                <a:latin typeface="Times New Roman"/>
                <a:cs typeface="Times New Roman"/>
              </a:rPr>
              <a:t>will </a:t>
            </a:r>
            <a:r>
              <a:rPr lang="en-US" sz="2000" dirty="0">
                <a:solidFill>
                  <a:srgbClr val="0000FF"/>
                </a:solidFill>
                <a:latin typeface="Times New Roman"/>
                <a:cs typeface="Times New Roman"/>
              </a:rPr>
              <a:t>diminish the voltage difference </a:t>
            </a:r>
            <a:r>
              <a:rPr lang="en-US" sz="2000" dirty="0">
                <a:latin typeface="Times New Roman"/>
                <a:cs typeface="Times New Roman"/>
              </a:rPr>
              <a:t>between it and the battery’s + terminal, and the </a:t>
            </a:r>
            <a:r>
              <a:rPr lang="en-US" sz="2000" dirty="0">
                <a:solidFill>
                  <a:srgbClr val="0000FF"/>
                </a:solidFill>
                <a:latin typeface="Times New Roman"/>
                <a:cs typeface="Times New Roman"/>
              </a:rPr>
              <a:t>current will decrease </a:t>
            </a:r>
            <a:r>
              <a:rPr lang="en-US" sz="2000" dirty="0">
                <a:latin typeface="Times New Roman"/>
                <a:cs typeface="Times New Roman"/>
              </a:rPr>
              <a:t>(ultimately to zero once the cap is fully charged).</a:t>
            </a:r>
          </a:p>
        </p:txBody>
      </p:sp>
      <p:sp>
        <p:nvSpPr>
          <p:cNvPr id="48" name="TextBox 47"/>
          <p:cNvSpPr txBox="1"/>
          <p:nvPr/>
        </p:nvSpPr>
        <p:spPr>
          <a:xfrm>
            <a:off x="1739901" y="3874974"/>
            <a:ext cx="5527414" cy="1323439"/>
          </a:xfrm>
          <a:prstGeom prst="rect">
            <a:avLst/>
          </a:prstGeom>
          <a:noFill/>
        </p:spPr>
        <p:txBody>
          <a:bodyPr wrap="square" rtlCol="0">
            <a:spAutoFit/>
          </a:bodyPr>
          <a:lstStyle/>
          <a:p>
            <a:r>
              <a:rPr lang="en-US" sz="2000" dirty="0">
                <a:solidFill>
                  <a:srgbClr val="FF0000"/>
                </a:solidFill>
                <a:latin typeface="Apple Chancery"/>
                <a:cs typeface="Apple Chancery"/>
              </a:rPr>
              <a:t>What we end up with </a:t>
            </a:r>
            <a:r>
              <a:rPr lang="en-US" sz="2000" dirty="0">
                <a:latin typeface="Times New Roman"/>
                <a:cs typeface="Times New Roman"/>
              </a:rPr>
              <a:t>in our </a:t>
            </a:r>
            <a:r>
              <a:rPr lang="en-US" sz="2000" dirty="0">
                <a:solidFill>
                  <a:srgbClr val="0000FF"/>
                </a:solidFill>
                <a:latin typeface="Times New Roman"/>
                <a:cs typeface="Times New Roman"/>
              </a:rPr>
              <a:t>charged capacitor</a:t>
            </a:r>
            <a:r>
              <a:rPr lang="en-US" sz="2000" dirty="0">
                <a:latin typeface="Times New Roman"/>
                <a:cs typeface="Times New Roman"/>
              </a:rPr>
              <a:t> is an electrical device that has </a:t>
            </a:r>
            <a:r>
              <a:rPr lang="en-US" sz="2000" dirty="0">
                <a:solidFill>
                  <a:srgbClr val="FF0000"/>
                </a:solidFill>
                <a:latin typeface="Times New Roman"/>
                <a:cs typeface="Times New Roman"/>
              </a:rPr>
              <a:t>charge stored on it</a:t>
            </a:r>
            <a:r>
              <a:rPr lang="en-US" sz="2000" dirty="0">
                <a:latin typeface="Times New Roman"/>
                <a:cs typeface="Times New Roman"/>
              </a:rPr>
              <a:t>, that has an </a:t>
            </a:r>
            <a:r>
              <a:rPr lang="en-US" sz="2000" dirty="0">
                <a:solidFill>
                  <a:srgbClr val="0000FF"/>
                </a:solidFill>
                <a:latin typeface="Times New Roman"/>
                <a:cs typeface="Times New Roman"/>
              </a:rPr>
              <a:t>electric field between its plates</a:t>
            </a:r>
            <a:r>
              <a:rPr lang="en-US" sz="2000" dirty="0">
                <a:latin typeface="Times New Roman"/>
                <a:cs typeface="Times New Roman"/>
              </a:rPr>
              <a:t>, and that has </a:t>
            </a:r>
            <a:r>
              <a:rPr lang="en-US" sz="2000" dirty="0">
                <a:solidFill>
                  <a:srgbClr val="0000FF"/>
                </a:solidFill>
                <a:latin typeface="Times New Roman"/>
                <a:cs typeface="Times New Roman"/>
              </a:rPr>
              <a:t>energy stored in that electric field</a:t>
            </a:r>
            <a:r>
              <a:rPr lang="en-US" sz="2000" dirty="0">
                <a:latin typeface="Times New Roman"/>
                <a:cs typeface="Times New Roman"/>
              </a:rPr>
              <a:t>.  </a:t>
            </a:r>
          </a:p>
        </p:txBody>
      </p:sp>
      <p:sp>
        <p:nvSpPr>
          <p:cNvPr id="49" name="TextBox 48"/>
          <p:cNvSpPr txBox="1"/>
          <p:nvPr/>
        </p:nvSpPr>
        <p:spPr>
          <a:xfrm>
            <a:off x="1739901" y="5252680"/>
            <a:ext cx="8724899" cy="707886"/>
          </a:xfrm>
          <a:prstGeom prst="rect">
            <a:avLst/>
          </a:prstGeom>
          <a:noFill/>
        </p:spPr>
        <p:txBody>
          <a:bodyPr wrap="square" rtlCol="0">
            <a:spAutoFit/>
          </a:bodyPr>
          <a:lstStyle/>
          <a:p>
            <a:r>
              <a:rPr lang="en-US" sz="2000" dirty="0">
                <a:solidFill>
                  <a:srgbClr val="FF0000"/>
                </a:solidFill>
                <a:latin typeface="Apple Chancery"/>
                <a:cs typeface="Apple Chancery"/>
              </a:rPr>
              <a:t>In other words, </a:t>
            </a:r>
            <a:r>
              <a:rPr lang="en-US" sz="2000" dirty="0">
                <a:latin typeface="Times New Roman"/>
                <a:cs typeface="Times New Roman"/>
              </a:rPr>
              <a:t>in an DC (direct current) electrical circuit, </a:t>
            </a:r>
            <a:r>
              <a:rPr lang="en-US" sz="2000" dirty="0">
                <a:solidFill>
                  <a:srgbClr val="FF0000"/>
                </a:solidFill>
                <a:latin typeface="Times New Roman"/>
                <a:cs typeface="Times New Roman"/>
              </a:rPr>
              <a:t>capacitors store electrical energy</a:t>
            </a:r>
            <a:r>
              <a:rPr lang="en-US" sz="2000" dirty="0">
                <a:latin typeface="Times New Roman"/>
                <a:cs typeface="Times New Roman"/>
              </a:rPr>
              <a:t>.  </a:t>
            </a:r>
          </a:p>
        </p:txBody>
      </p:sp>
      <p:graphicFrame>
        <p:nvGraphicFramePr>
          <p:cNvPr id="51" name="Object 50"/>
          <p:cNvGraphicFramePr>
            <a:graphicFrameLocks noChangeAspect="1"/>
          </p:cNvGraphicFramePr>
          <p:nvPr/>
        </p:nvGraphicFramePr>
        <p:xfrm>
          <a:off x="8717496" y="4150034"/>
          <a:ext cx="233363" cy="233362"/>
        </p:xfrm>
        <a:graphic>
          <a:graphicData uri="http://schemas.openxmlformats.org/presentationml/2006/ole">
            <mc:AlternateContent xmlns:mc="http://schemas.openxmlformats.org/markup-compatibility/2006">
              <mc:Choice xmlns:v="urn:schemas-microsoft-com:vml" Requires="v">
                <p:oleObj spid="_x0000_s19505" name="Equation" r:id="rId10" imgW="139700" imgH="139700" progId="Equation.DSMT4">
                  <p:embed/>
                </p:oleObj>
              </mc:Choice>
              <mc:Fallback>
                <p:oleObj name="Equation" r:id="rId10" imgW="139700" imgH="139700" progId="Equation.DSMT4">
                  <p:embed/>
                  <p:pic>
                    <p:nvPicPr>
                      <p:cNvPr id="51" name="Object 50"/>
                      <p:cNvPicPr/>
                      <p:nvPr/>
                    </p:nvPicPr>
                    <p:blipFill>
                      <a:blip r:embed="rId7"/>
                      <a:stretch>
                        <a:fillRect/>
                      </a:stretch>
                    </p:blipFill>
                    <p:spPr>
                      <a:xfrm>
                        <a:off x="8717496" y="4150034"/>
                        <a:ext cx="233363" cy="233362"/>
                      </a:xfrm>
                      <a:prstGeom prst="rect">
                        <a:avLst/>
                      </a:prstGeom>
                    </p:spPr>
                  </p:pic>
                </p:oleObj>
              </mc:Fallback>
            </mc:AlternateContent>
          </a:graphicData>
        </a:graphic>
      </p:graphicFrame>
      <p:graphicFrame>
        <p:nvGraphicFramePr>
          <p:cNvPr id="52" name="Object 51"/>
          <p:cNvGraphicFramePr>
            <a:graphicFrameLocks noChangeAspect="1"/>
          </p:cNvGraphicFramePr>
          <p:nvPr/>
        </p:nvGraphicFramePr>
        <p:xfrm>
          <a:off x="9070702" y="4213534"/>
          <a:ext cx="233362" cy="169863"/>
        </p:xfrm>
        <a:graphic>
          <a:graphicData uri="http://schemas.openxmlformats.org/presentationml/2006/ole">
            <mc:AlternateContent xmlns:mc="http://schemas.openxmlformats.org/markup-compatibility/2006">
              <mc:Choice xmlns:v="urn:schemas-microsoft-com:vml" Requires="v">
                <p:oleObj spid="_x0000_s19506" name="Equation" r:id="rId11" imgW="139700" imgH="101600" progId="Equation.DSMT4">
                  <p:embed/>
                </p:oleObj>
              </mc:Choice>
              <mc:Fallback>
                <p:oleObj name="Equation" r:id="rId11" imgW="139700" imgH="101600" progId="Equation.DSMT4">
                  <p:embed/>
                  <p:pic>
                    <p:nvPicPr>
                      <p:cNvPr id="52" name="Object 51"/>
                      <p:cNvPicPr/>
                      <p:nvPr/>
                    </p:nvPicPr>
                    <p:blipFill>
                      <a:blip r:embed="rId9"/>
                      <a:stretch>
                        <a:fillRect/>
                      </a:stretch>
                    </p:blipFill>
                    <p:spPr>
                      <a:xfrm>
                        <a:off x="9070702" y="4213534"/>
                        <a:ext cx="233362" cy="169863"/>
                      </a:xfrm>
                      <a:prstGeom prst="rect">
                        <a:avLst/>
                      </a:prstGeom>
                    </p:spPr>
                  </p:pic>
                </p:oleObj>
              </mc:Fallback>
            </mc:AlternateContent>
          </a:graphicData>
        </a:graphic>
      </p:graphicFrame>
    </p:spTree>
    <p:extLst>
      <p:ext uri="{BB962C8B-B14F-4D97-AF65-F5344CB8AC3E}">
        <p14:creationId xmlns:p14="http://schemas.microsoft.com/office/powerpoint/2010/main" val="51779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dissolve">
                                      <p:cBhvr>
                                        <p:cTn id="7" dur="5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dissolv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dissolve">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8">
                                            <p:txEl>
                                              <p:pRg st="0" end="0"/>
                                            </p:txEl>
                                          </p:spTgt>
                                        </p:tgtEl>
                                        <p:attrNameLst>
                                          <p:attrName>style.visibility</p:attrName>
                                        </p:attrNameLst>
                                      </p:cBhvr>
                                      <p:to>
                                        <p:strVal val="visible"/>
                                      </p:to>
                                    </p:set>
                                    <p:animEffect transition="in" filter="dissolve">
                                      <p:cBhvr>
                                        <p:cTn id="22" dur="500"/>
                                        <p:tgtEl>
                                          <p:spTgt spid="4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dissolve">
                                      <p:cBhvr>
                                        <p:cTn id="2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47" grpId="0"/>
      <p:bldP spid="49"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152400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10243663" y="6472239"/>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22.)</a:t>
            </a:r>
          </a:p>
        </p:txBody>
      </p:sp>
      <p:sp>
        <p:nvSpPr>
          <p:cNvPr id="2" name="TextBox 1"/>
          <p:cNvSpPr txBox="1"/>
          <p:nvPr/>
        </p:nvSpPr>
        <p:spPr>
          <a:xfrm>
            <a:off x="1739902" y="280312"/>
            <a:ext cx="5753099" cy="1631216"/>
          </a:xfrm>
          <a:prstGeom prst="rect">
            <a:avLst/>
          </a:prstGeom>
          <a:noFill/>
        </p:spPr>
        <p:txBody>
          <a:bodyPr wrap="square" rtlCol="0">
            <a:spAutoFit/>
          </a:bodyPr>
          <a:lstStyle/>
          <a:p>
            <a:r>
              <a:rPr lang="en-US" sz="2000" dirty="0">
                <a:solidFill>
                  <a:srgbClr val="FF0000"/>
                </a:solidFill>
                <a:latin typeface="Apple Chancery"/>
                <a:cs typeface="Apple Chancery"/>
              </a:rPr>
              <a:t>Furthermore, </a:t>
            </a:r>
            <a:r>
              <a:rPr lang="en-US" sz="2000" dirty="0">
                <a:latin typeface="Times New Roman"/>
                <a:cs typeface="Times New Roman"/>
              </a:rPr>
              <a:t>the charge </a:t>
            </a:r>
            <a:r>
              <a:rPr lang="en-US" sz="2000" i="1" dirty="0">
                <a:solidFill>
                  <a:srgbClr val="FF0000"/>
                </a:solidFill>
                <a:latin typeface="Times New Roman"/>
                <a:cs typeface="Times New Roman"/>
              </a:rPr>
              <a:t>Q</a:t>
            </a:r>
            <a:r>
              <a:rPr lang="en-US" sz="2000" i="1" dirty="0">
                <a:latin typeface="Times New Roman"/>
                <a:cs typeface="Times New Roman"/>
              </a:rPr>
              <a:t> </a:t>
            </a:r>
            <a:r>
              <a:rPr lang="en-US" sz="2000" dirty="0">
                <a:solidFill>
                  <a:srgbClr val="0000FF"/>
                </a:solidFill>
                <a:latin typeface="Times New Roman"/>
                <a:cs typeface="Times New Roman"/>
              </a:rPr>
              <a:t>on ONE PLATE </a:t>
            </a:r>
            <a:r>
              <a:rPr lang="en-US" sz="2000" dirty="0">
                <a:latin typeface="Times New Roman"/>
                <a:cs typeface="Times New Roman"/>
              </a:rPr>
              <a:t>will always be </a:t>
            </a:r>
            <a:r>
              <a:rPr lang="en-US" sz="2000" dirty="0">
                <a:solidFill>
                  <a:srgbClr val="0000FF"/>
                </a:solidFill>
                <a:latin typeface="Times New Roman"/>
                <a:cs typeface="Times New Roman"/>
              </a:rPr>
              <a:t>proportional to </a:t>
            </a:r>
            <a:r>
              <a:rPr lang="en-US" sz="2000" dirty="0">
                <a:latin typeface="Times New Roman"/>
                <a:cs typeface="Times New Roman"/>
              </a:rPr>
              <a:t>the </a:t>
            </a:r>
            <a:r>
              <a:rPr lang="en-US" sz="2000" dirty="0">
                <a:solidFill>
                  <a:srgbClr val="FF0000"/>
                </a:solidFill>
                <a:latin typeface="Times New Roman"/>
                <a:cs typeface="Times New Roman"/>
              </a:rPr>
              <a:t>magnitude of </a:t>
            </a:r>
            <a:r>
              <a:rPr lang="en-US" sz="2000" dirty="0">
                <a:latin typeface="Times New Roman"/>
                <a:cs typeface="Times New Roman"/>
              </a:rPr>
              <a:t>the </a:t>
            </a:r>
            <a:r>
              <a:rPr lang="en-US" sz="2000" i="1" dirty="0">
                <a:solidFill>
                  <a:srgbClr val="FF0000"/>
                </a:solidFill>
                <a:latin typeface="Times New Roman"/>
                <a:cs typeface="Times New Roman"/>
              </a:rPr>
              <a:t>voltage difference </a:t>
            </a:r>
            <a:r>
              <a:rPr lang="en-US" sz="2000" dirty="0">
                <a:solidFill>
                  <a:srgbClr val="FF0000"/>
                </a:solidFill>
                <a:latin typeface="Times New Roman"/>
                <a:cs typeface="Times New Roman"/>
              </a:rPr>
              <a:t>across the plates</a:t>
            </a:r>
            <a:r>
              <a:rPr lang="en-US" sz="2000" dirty="0">
                <a:latin typeface="Times New Roman"/>
                <a:cs typeface="Times New Roman"/>
              </a:rPr>
              <a:t>, with the </a:t>
            </a:r>
            <a:r>
              <a:rPr lang="en-US" sz="2000" dirty="0">
                <a:solidFill>
                  <a:srgbClr val="008000"/>
                </a:solidFill>
                <a:latin typeface="Times New Roman"/>
                <a:cs typeface="Times New Roman"/>
              </a:rPr>
              <a:t>proportionality constant </a:t>
            </a:r>
            <a:r>
              <a:rPr lang="en-US" sz="2000" dirty="0">
                <a:latin typeface="Times New Roman"/>
                <a:cs typeface="Times New Roman"/>
              </a:rPr>
              <a:t>being the cap’s </a:t>
            </a:r>
            <a:r>
              <a:rPr lang="en-US" sz="2000" i="1" dirty="0">
                <a:solidFill>
                  <a:srgbClr val="FF0000"/>
                </a:solidFill>
                <a:latin typeface="Times New Roman"/>
                <a:cs typeface="Times New Roman"/>
              </a:rPr>
              <a:t>capacitance</a:t>
            </a:r>
            <a:r>
              <a:rPr lang="en-US" sz="2000" i="1" dirty="0">
                <a:latin typeface="Times New Roman"/>
                <a:cs typeface="Times New Roman"/>
              </a:rPr>
              <a:t>. </a:t>
            </a:r>
            <a:r>
              <a:rPr lang="en-US" sz="2000" dirty="0">
                <a:latin typeface="Times New Roman"/>
                <a:cs typeface="Times New Roman"/>
              </a:rPr>
              <a:t> Mathematically, then:</a:t>
            </a:r>
            <a:endParaRPr lang="en-US" sz="2000" i="1" dirty="0">
              <a:solidFill>
                <a:srgbClr val="0000FF"/>
              </a:solidFill>
              <a:latin typeface="Times New Roman"/>
              <a:cs typeface="Times New Roman"/>
            </a:endParaRPr>
          </a:p>
        </p:txBody>
      </p:sp>
      <p:graphicFrame>
        <p:nvGraphicFramePr>
          <p:cNvPr id="87" name="Object 86"/>
          <p:cNvGraphicFramePr>
            <a:graphicFrameLocks noChangeAspect="1"/>
          </p:cNvGraphicFramePr>
          <p:nvPr/>
        </p:nvGraphicFramePr>
        <p:xfrm>
          <a:off x="2962275" y="1778001"/>
          <a:ext cx="2768600" cy="423863"/>
        </p:xfrm>
        <a:graphic>
          <a:graphicData uri="http://schemas.openxmlformats.org/presentationml/2006/ole">
            <mc:AlternateContent xmlns:mc="http://schemas.openxmlformats.org/markup-compatibility/2006">
              <mc:Choice xmlns:v="urn:schemas-microsoft-com:vml" Requires="v">
                <p:oleObj spid="_x0000_s20598" name="Equation" r:id="rId4" imgW="1651000" imgH="254000" progId="Equation.DSMT4">
                  <p:embed/>
                </p:oleObj>
              </mc:Choice>
              <mc:Fallback>
                <p:oleObj name="Equation" r:id="rId4" imgW="1651000" imgH="254000" progId="Equation.DSMT4">
                  <p:embed/>
                  <p:pic>
                    <p:nvPicPr>
                      <p:cNvPr id="87" name="Object 86"/>
                      <p:cNvPicPr/>
                      <p:nvPr/>
                    </p:nvPicPr>
                    <p:blipFill>
                      <a:blip r:embed="rId5"/>
                      <a:stretch>
                        <a:fillRect/>
                      </a:stretch>
                    </p:blipFill>
                    <p:spPr>
                      <a:xfrm>
                        <a:off x="2962275" y="1778001"/>
                        <a:ext cx="2768600" cy="423863"/>
                      </a:xfrm>
                      <a:prstGeom prst="rect">
                        <a:avLst/>
                      </a:prstGeom>
                    </p:spPr>
                  </p:pic>
                </p:oleObj>
              </mc:Fallback>
            </mc:AlternateContent>
          </a:graphicData>
        </a:graphic>
      </p:graphicFrame>
      <p:grpSp>
        <p:nvGrpSpPr>
          <p:cNvPr id="7" name="Group 6"/>
          <p:cNvGrpSpPr/>
          <p:nvPr/>
        </p:nvGrpSpPr>
        <p:grpSpPr>
          <a:xfrm>
            <a:off x="7959203" y="459125"/>
            <a:ext cx="944435" cy="2928541"/>
            <a:chOff x="6435202" y="679450"/>
            <a:chExt cx="944435" cy="2928541"/>
          </a:xfrm>
        </p:grpSpPr>
        <p:sp>
          <p:nvSpPr>
            <p:cNvPr id="5" name="Freeform 4"/>
            <p:cNvSpPr/>
            <p:nvPr/>
          </p:nvSpPr>
          <p:spPr>
            <a:xfrm>
              <a:off x="7004050" y="679450"/>
              <a:ext cx="371475" cy="187325"/>
            </a:xfrm>
            <a:custGeom>
              <a:avLst/>
              <a:gdLst>
                <a:gd name="connsiteX0" fmla="*/ 0 w 371475"/>
                <a:gd name="connsiteY0" fmla="*/ 187325 h 187325"/>
                <a:gd name="connsiteX1" fmla="*/ 241300 w 371475"/>
                <a:gd name="connsiteY1" fmla="*/ 0 h 187325"/>
                <a:gd name="connsiteX2" fmla="*/ 371475 w 371475"/>
                <a:gd name="connsiteY2" fmla="*/ 0 h 187325"/>
                <a:gd name="connsiteX3" fmla="*/ 139700 w 371475"/>
                <a:gd name="connsiteY3" fmla="*/ 187325 h 187325"/>
                <a:gd name="connsiteX4" fmla="*/ 0 w 371475"/>
                <a:gd name="connsiteY4" fmla="*/ 187325 h 187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187325">
                  <a:moveTo>
                    <a:pt x="0" y="187325"/>
                  </a:moveTo>
                  <a:lnTo>
                    <a:pt x="241300" y="0"/>
                  </a:lnTo>
                  <a:lnTo>
                    <a:pt x="371475" y="0"/>
                  </a:lnTo>
                  <a:lnTo>
                    <a:pt x="139700" y="187325"/>
                  </a:lnTo>
                  <a:lnTo>
                    <a:pt x="0" y="187325"/>
                  </a:lnTo>
                  <a:close/>
                </a:path>
              </a:pathLst>
            </a:cu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3"/>
            <p:cNvSpPr/>
            <p:nvPr/>
          </p:nvSpPr>
          <p:spPr>
            <a:xfrm>
              <a:off x="7137400" y="679450"/>
              <a:ext cx="241300" cy="2927350"/>
            </a:xfrm>
            <a:custGeom>
              <a:avLst/>
              <a:gdLst>
                <a:gd name="connsiteX0" fmla="*/ 0 w 241300"/>
                <a:gd name="connsiteY0" fmla="*/ 184150 h 2927350"/>
                <a:gd name="connsiteX1" fmla="*/ 241300 w 241300"/>
                <a:gd name="connsiteY1" fmla="*/ 0 h 2927350"/>
                <a:gd name="connsiteX2" fmla="*/ 241300 w 241300"/>
                <a:gd name="connsiteY2" fmla="*/ 2730500 h 2927350"/>
                <a:gd name="connsiteX3" fmla="*/ 6350 w 241300"/>
                <a:gd name="connsiteY3" fmla="*/ 2927350 h 2927350"/>
                <a:gd name="connsiteX4" fmla="*/ 0 w 241300"/>
                <a:gd name="connsiteY4" fmla="*/ 184150 h 292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300" h="2927350">
                  <a:moveTo>
                    <a:pt x="0" y="184150"/>
                  </a:moveTo>
                  <a:lnTo>
                    <a:pt x="241300" y="0"/>
                  </a:lnTo>
                  <a:lnTo>
                    <a:pt x="241300" y="2730500"/>
                  </a:lnTo>
                  <a:lnTo>
                    <a:pt x="6350" y="2927350"/>
                  </a:lnTo>
                  <a:cubicBezTo>
                    <a:pt x="4233" y="2015067"/>
                    <a:pt x="2117" y="1102783"/>
                    <a:pt x="0" y="184150"/>
                  </a:cubicBezTo>
                  <a:close/>
                </a:path>
              </a:pathLst>
            </a:custGeom>
            <a:solidFill>
              <a:srgbClr val="8DF31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35"/>
            <p:cNvSpPr>
              <a:spLocks/>
            </p:cNvSpPr>
            <p:nvPr/>
          </p:nvSpPr>
          <p:spPr bwMode="auto">
            <a:xfrm>
              <a:off x="7001863" y="869130"/>
              <a:ext cx="141665" cy="2738861"/>
            </a:xfrm>
            <a:prstGeom prst="rect">
              <a:avLst/>
            </a:prstGeom>
            <a:solidFill>
              <a:srgbClr val="3366FF"/>
            </a:solidFill>
            <a:ln w="25400">
              <a:solidFill>
                <a:srgbClr val="000000"/>
              </a:solidFill>
              <a:miter lim="800000"/>
              <a:headEnd/>
              <a:tailEnd/>
            </a:ln>
          </p:spPr>
          <p:txBody>
            <a:bodyPr wrap="none" anchor="ctr"/>
            <a:lstStyle/>
            <a:p>
              <a:endParaRPr lang="en-US"/>
            </a:p>
          </p:txBody>
        </p:sp>
        <p:sp>
          <p:nvSpPr>
            <p:cNvPr id="18" name="Line 37"/>
            <p:cNvSpPr>
              <a:spLocks noChangeShapeType="1"/>
            </p:cNvSpPr>
            <p:nvPr/>
          </p:nvSpPr>
          <p:spPr bwMode="auto">
            <a:xfrm flipH="1">
              <a:off x="6435202" y="2191339"/>
              <a:ext cx="566661"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 name="Line 41"/>
            <p:cNvSpPr>
              <a:spLocks noChangeShapeType="1"/>
            </p:cNvSpPr>
            <p:nvPr/>
          </p:nvSpPr>
          <p:spPr bwMode="auto">
            <a:xfrm flipV="1">
              <a:off x="7143528" y="680243"/>
              <a:ext cx="236109" cy="1888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 name="Line 42"/>
            <p:cNvSpPr>
              <a:spLocks noChangeShapeType="1"/>
            </p:cNvSpPr>
            <p:nvPr/>
          </p:nvSpPr>
          <p:spPr bwMode="auto">
            <a:xfrm flipV="1">
              <a:off x="7001863" y="680243"/>
              <a:ext cx="236109" cy="1888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 name="Line 44"/>
            <p:cNvSpPr>
              <a:spLocks noChangeShapeType="1"/>
            </p:cNvSpPr>
            <p:nvPr/>
          </p:nvSpPr>
          <p:spPr bwMode="auto">
            <a:xfrm flipH="1">
              <a:off x="7237971" y="680243"/>
              <a:ext cx="141665"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 name="Line 49"/>
            <p:cNvSpPr>
              <a:spLocks noChangeShapeType="1"/>
            </p:cNvSpPr>
            <p:nvPr/>
          </p:nvSpPr>
          <p:spPr bwMode="auto">
            <a:xfrm flipV="1">
              <a:off x="7143528" y="3419104"/>
              <a:ext cx="236109" cy="1888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 name="Line 51"/>
            <p:cNvSpPr>
              <a:spLocks noChangeShapeType="1"/>
            </p:cNvSpPr>
            <p:nvPr/>
          </p:nvSpPr>
          <p:spPr bwMode="auto">
            <a:xfrm>
              <a:off x="7379637" y="680243"/>
              <a:ext cx="0" cy="2738861"/>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6" name="Group 5"/>
          <p:cNvGrpSpPr/>
          <p:nvPr/>
        </p:nvGrpSpPr>
        <p:grpSpPr>
          <a:xfrm>
            <a:off x="9517520" y="459125"/>
            <a:ext cx="817083" cy="2928541"/>
            <a:chOff x="7993519" y="679450"/>
            <a:chExt cx="817083" cy="2928541"/>
          </a:xfrm>
        </p:grpSpPr>
        <p:sp>
          <p:nvSpPr>
            <p:cNvPr id="44" name="Freeform 43"/>
            <p:cNvSpPr/>
            <p:nvPr/>
          </p:nvSpPr>
          <p:spPr>
            <a:xfrm>
              <a:off x="7993519" y="681805"/>
              <a:ext cx="371475" cy="187325"/>
            </a:xfrm>
            <a:custGeom>
              <a:avLst/>
              <a:gdLst>
                <a:gd name="connsiteX0" fmla="*/ 0 w 371475"/>
                <a:gd name="connsiteY0" fmla="*/ 187325 h 187325"/>
                <a:gd name="connsiteX1" fmla="*/ 241300 w 371475"/>
                <a:gd name="connsiteY1" fmla="*/ 0 h 187325"/>
                <a:gd name="connsiteX2" fmla="*/ 371475 w 371475"/>
                <a:gd name="connsiteY2" fmla="*/ 0 h 187325"/>
                <a:gd name="connsiteX3" fmla="*/ 139700 w 371475"/>
                <a:gd name="connsiteY3" fmla="*/ 187325 h 187325"/>
                <a:gd name="connsiteX4" fmla="*/ 0 w 371475"/>
                <a:gd name="connsiteY4" fmla="*/ 187325 h 187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187325">
                  <a:moveTo>
                    <a:pt x="0" y="187325"/>
                  </a:moveTo>
                  <a:lnTo>
                    <a:pt x="241300" y="0"/>
                  </a:lnTo>
                  <a:lnTo>
                    <a:pt x="371475" y="0"/>
                  </a:lnTo>
                  <a:lnTo>
                    <a:pt x="139700" y="187325"/>
                  </a:lnTo>
                  <a:lnTo>
                    <a:pt x="0" y="187325"/>
                  </a:lnTo>
                  <a:close/>
                </a:path>
              </a:pathLst>
            </a:cu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Freeform 41"/>
            <p:cNvSpPr/>
            <p:nvPr/>
          </p:nvSpPr>
          <p:spPr>
            <a:xfrm>
              <a:off x="8135184" y="679450"/>
              <a:ext cx="241300" cy="2927350"/>
            </a:xfrm>
            <a:custGeom>
              <a:avLst/>
              <a:gdLst>
                <a:gd name="connsiteX0" fmla="*/ 0 w 241300"/>
                <a:gd name="connsiteY0" fmla="*/ 184150 h 2927350"/>
                <a:gd name="connsiteX1" fmla="*/ 241300 w 241300"/>
                <a:gd name="connsiteY1" fmla="*/ 0 h 2927350"/>
                <a:gd name="connsiteX2" fmla="*/ 241300 w 241300"/>
                <a:gd name="connsiteY2" fmla="*/ 2730500 h 2927350"/>
                <a:gd name="connsiteX3" fmla="*/ 6350 w 241300"/>
                <a:gd name="connsiteY3" fmla="*/ 2927350 h 2927350"/>
                <a:gd name="connsiteX4" fmla="*/ 0 w 241300"/>
                <a:gd name="connsiteY4" fmla="*/ 184150 h 292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300" h="2927350">
                  <a:moveTo>
                    <a:pt x="0" y="184150"/>
                  </a:moveTo>
                  <a:lnTo>
                    <a:pt x="241300" y="0"/>
                  </a:lnTo>
                  <a:lnTo>
                    <a:pt x="241300" y="2730500"/>
                  </a:lnTo>
                  <a:lnTo>
                    <a:pt x="6350" y="2927350"/>
                  </a:lnTo>
                  <a:cubicBezTo>
                    <a:pt x="4233" y="2015067"/>
                    <a:pt x="2117" y="1102783"/>
                    <a:pt x="0" y="184150"/>
                  </a:cubicBezTo>
                  <a:close/>
                </a:path>
              </a:pathLst>
            </a:custGeom>
            <a:solidFill>
              <a:srgbClr val="FFFF00">
                <a:alpha val="8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36"/>
            <p:cNvSpPr>
              <a:spLocks/>
            </p:cNvSpPr>
            <p:nvPr/>
          </p:nvSpPr>
          <p:spPr bwMode="auto">
            <a:xfrm>
              <a:off x="7993519" y="869130"/>
              <a:ext cx="141665" cy="2738861"/>
            </a:xfrm>
            <a:prstGeom prst="rect">
              <a:avLst/>
            </a:prstGeom>
            <a:solidFill>
              <a:srgbClr val="3366FF"/>
            </a:solidFill>
            <a:ln w="25400">
              <a:solidFill>
                <a:srgbClr val="000000"/>
              </a:solidFill>
              <a:miter lim="800000"/>
              <a:headEnd/>
              <a:tailEnd/>
            </a:ln>
          </p:spPr>
          <p:txBody>
            <a:bodyPr wrap="none" anchor="ctr"/>
            <a:lstStyle/>
            <a:p>
              <a:endParaRPr lang="en-US"/>
            </a:p>
          </p:txBody>
        </p:sp>
        <p:sp>
          <p:nvSpPr>
            <p:cNvPr id="19" name="Line 38"/>
            <p:cNvSpPr>
              <a:spLocks noChangeShapeType="1"/>
            </p:cNvSpPr>
            <p:nvPr/>
          </p:nvSpPr>
          <p:spPr bwMode="auto">
            <a:xfrm flipH="1">
              <a:off x="8276850" y="2191339"/>
              <a:ext cx="533752"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 name="Line 45"/>
            <p:cNvSpPr>
              <a:spLocks noChangeShapeType="1"/>
            </p:cNvSpPr>
            <p:nvPr/>
          </p:nvSpPr>
          <p:spPr bwMode="auto">
            <a:xfrm flipV="1">
              <a:off x="8135185" y="680243"/>
              <a:ext cx="236109" cy="1888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 name="Line 46"/>
            <p:cNvSpPr>
              <a:spLocks noChangeShapeType="1"/>
            </p:cNvSpPr>
            <p:nvPr/>
          </p:nvSpPr>
          <p:spPr bwMode="auto">
            <a:xfrm flipV="1">
              <a:off x="7993519" y="680243"/>
              <a:ext cx="236109" cy="1888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 name="Line 47"/>
            <p:cNvSpPr>
              <a:spLocks noChangeShapeType="1"/>
            </p:cNvSpPr>
            <p:nvPr/>
          </p:nvSpPr>
          <p:spPr bwMode="auto">
            <a:xfrm flipH="1">
              <a:off x="8229628" y="680243"/>
              <a:ext cx="141665"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 name="Line 50"/>
            <p:cNvSpPr>
              <a:spLocks noChangeShapeType="1"/>
            </p:cNvSpPr>
            <p:nvPr/>
          </p:nvSpPr>
          <p:spPr bwMode="auto">
            <a:xfrm flipV="1">
              <a:off x="8135185" y="3419104"/>
              <a:ext cx="236109" cy="1888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2" name="Line 52"/>
            <p:cNvSpPr>
              <a:spLocks noChangeShapeType="1"/>
            </p:cNvSpPr>
            <p:nvPr/>
          </p:nvSpPr>
          <p:spPr bwMode="auto">
            <a:xfrm>
              <a:off x="8371293" y="680243"/>
              <a:ext cx="0" cy="2738861"/>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aphicFrame>
        <p:nvGraphicFramePr>
          <p:cNvPr id="45" name="Object 44"/>
          <p:cNvGraphicFramePr>
            <a:graphicFrameLocks noChangeAspect="1"/>
          </p:cNvGraphicFramePr>
          <p:nvPr/>
        </p:nvGraphicFramePr>
        <p:xfrm>
          <a:off x="8273229" y="1971013"/>
          <a:ext cx="233363" cy="233362"/>
        </p:xfrm>
        <a:graphic>
          <a:graphicData uri="http://schemas.openxmlformats.org/presentationml/2006/ole">
            <mc:AlternateContent xmlns:mc="http://schemas.openxmlformats.org/markup-compatibility/2006">
              <mc:Choice xmlns:v="urn:schemas-microsoft-com:vml" Requires="v">
                <p:oleObj spid="_x0000_s20599" name="Equation" r:id="rId6" imgW="139700" imgH="139700" progId="Equation.DSMT4">
                  <p:embed/>
                </p:oleObj>
              </mc:Choice>
              <mc:Fallback>
                <p:oleObj name="Equation" r:id="rId6" imgW="139700" imgH="139700" progId="Equation.DSMT4">
                  <p:embed/>
                  <p:pic>
                    <p:nvPicPr>
                      <p:cNvPr id="45" name="Object 44"/>
                      <p:cNvPicPr/>
                      <p:nvPr/>
                    </p:nvPicPr>
                    <p:blipFill>
                      <a:blip r:embed="rId7"/>
                      <a:stretch>
                        <a:fillRect/>
                      </a:stretch>
                    </p:blipFill>
                    <p:spPr>
                      <a:xfrm>
                        <a:off x="8273229" y="1971013"/>
                        <a:ext cx="233363" cy="233362"/>
                      </a:xfrm>
                      <a:prstGeom prst="rect">
                        <a:avLst/>
                      </a:prstGeom>
                    </p:spPr>
                  </p:pic>
                </p:oleObj>
              </mc:Fallback>
            </mc:AlternateContent>
          </a:graphicData>
        </a:graphic>
      </p:graphicFrame>
      <p:graphicFrame>
        <p:nvGraphicFramePr>
          <p:cNvPr id="46" name="Object 45"/>
          <p:cNvGraphicFramePr>
            <a:graphicFrameLocks noChangeAspect="1"/>
          </p:cNvGraphicFramePr>
          <p:nvPr/>
        </p:nvGraphicFramePr>
        <p:xfrm>
          <a:off x="9901238" y="2002175"/>
          <a:ext cx="233362" cy="169863"/>
        </p:xfrm>
        <a:graphic>
          <a:graphicData uri="http://schemas.openxmlformats.org/presentationml/2006/ole">
            <mc:AlternateContent xmlns:mc="http://schemas.openxmlformats.org/markup-compatibility/2006">
              <mc:Choice xmlns:v="urn:schemas-microsoft-com:vml" Requires="v">
                <p:oleObj spid="_x0000_s20600" name="Equation" r:id="rId8" imgW="139700" imgH="101600" progId="Equation.DSMT4">
                  <p:embed/>
                </p:oleObj>
              </mc:Choice>
              <mc:Fallback>
                <p:oleObj name="Equation" r:id="rId8" imgW="139700" imgH="101600" progId="Equation.DSMT4">
                  <p:embed/>
                  <p:pic>
                    <p:nvPicPr>
                      <p:cNvPr id="46" name="Object 45"/>
                      <p:cNvPicPr/>
                      <p:nvPr/>
                    </p:nvPicPr>
                    <p:blipFill>
                      <a:blip r:embed="rId9"/>
                      <a:stretch>
                        <a:fillRect/>
                      </a:stretch>
                    </p:blipFill>
                    <p:spPr>
                      <a:xfrm>
                        <a:off x="9901238" y="2002175"/>
                        <a:ext cx="233362" cy="169863"/>
                      </a:xfrm>
                      <a:prstGeom prst="rect">
                        <a:avLst/>
                      </a:prstGeom>
                    </p:spPr>
                  </p:pic>
                </p:oleObj>
              </mc:Fallback>
            </mc:AlternateContent>
          </a:graphicData>
        </a:graphic>
      </p:graphicFrame>
      <p:sp>
        <p:nvSpPr>
          <p:cNvPr id="49" name="TextBox 48"/>
          <p:cNvSpPr txBox="1"/>
          <p:nvPr/>
        </p:nvSpPr>
        <p:spPr>
          <a:xfrm>
            <a:off x="1739902" y="3916364"/>
            <a:ext cx="6533327" cy="1015663"/>
          </a:xfrm>
          <a:prstGeom prst="rect">
            <a:avLst/>
          </a:prstGeom>
          <a:noFill/>
        </p:spPr>
        <p:txBody>
          <a:bodyPr wrap="square" rtlCol="0">
            <a:spAutoFit/>
          </a:bodyPr>
          <a:lstStyle/>
          <a:p>
            <a:r>
              <a:rPr lang="en-US" sz="2000" dirty="0">
                <a:latin typeface="Times New Roman"/>
                <a:cs typeface="Times New Roman"/>
              </a:rPr>
              <a:t>This, in turn, means the </a:t>
            </a:r>
            <a:r>
              <a:rPr lang="en-US" sz="2000" i="1" dirty="0">
                <a:solidFill>
                  <a:srgbClr val="0000FF"/>
                </a:solidFill>
                <a:latin typeface="Times New Roman"/>
                <a:cs typeface="Times New Roman"/>
              </a:rPr>
              <a:t>capacitance</a:t>
            </a:r>
            <a:r>
              <a:rPr lang="en-US" sz="2000" dirty="0">
                <a:latin typeface="Times New Roman"/>
                <a:cs typeface="Times New Roman"/>
              </a:rPr>
              <a:t> of a capacitor is a constant that </a:t>
            </a:r>
            <a:r>
              <a:rPr lang="en-US" sz="2000" dirty="0">
                <a:solidFill>
                  <a:srgbClr val="0000FF"/>
                </a:solidFill>
                <a:latin typeface="Times New Roman"/>
                <a:cs typeface="Times New Roman"/>
              </a:rPr>
              <a:t>tells</a:t>
            </a:r>
            <a:r>
              <a:rPr lang="en-US" sz="2000" dirty="0">
                <a:latin typeface="Times New Roman"/>
                <a:cs typeface="Times New Roman"/>
              </a:rPr>
              <a:t> </a:t>
            </a:r>
            <a:r>
              <a:rPr lang="en-US" sz="2000" dirty="0">
                <a:solidFill>
                  <a:srgbClr val="0000FF"/>
                </a:solidFill>
                <a:latin typeface="Times New Roman"/>
                <a:cs typeface="Times New Roman"/>
              </a:rPr>
              <a:t>you</a:t>
            </a:r>
            <a:r>
              <a:rPr lang="en-US" sz="2000" dirty="0">
                <a:latin typeface="Times New Roman"/>
                <a:cs typeface="Times New Roman"/>
              </a:rPr>
              <a:t> how much </a:t>
            </a:r>
            <a:r>
              <a:rPr lang="en-US" sz="2000" i="1" dirty="0">
                <a:solidFill>
                  <a:srgbClr val="FF0000"/>
                </a:solidFill>
                <a:latin typeface="Times New Roman"/>
                <a:cs typeface="Times New Roman"/>
              </a:rPr>
              <a:t>charge per volt </a:t>
            </a:r>
            <a:r>
              <a:rPr lang="en-US" sz="2000" dirty="0">
                <a:latin typeface="Times New Roman"/>
                <a:cs typeface="Times New Roman"/>
              </a:rPr>
              <a:t>the </a:t>
            </a:r>
            <a:r>
              <a:rPr lang="en-US" sz="2000" dirty="0">
                <a:solidFill>
                  <a:srgbClr val="0000FF"/>
                </a:solidFill>
                <a:latin typeface="Times New Roman"/>
                <a:cs typeface="Times New Roman"/>
              </a:rPr>
              <a:t>capacitor has the capacity to hold</a:t>
            </a:r>
            <a:r>
              <a:rPr lang="en-US" sz="2000" dirty="0">
                <a:latin typeface="Times New Roman"/>
                <a:cs typeface="Times New Roman"/>
              </a:rPr>
              <a:t>.</a:t>
            </a:r>
          </a:p>
        </p:txBody>
      </p:sp>
      <p:sp>
        <p:nvSpPr>
          <p:cNvPr id="41" name="TextBox 40"/>
          <p:cNvSpPr txBox="1"/>
          <p:nvPr/>
        </p:nvSpPr>
        <p:spPr>
          <a:xfrm>
            <a:off x="1739902" y="2252663"/>
            <a:ext cx="5753099" cy="400110"/>
          </a:xfrm>
          <a:prstGeom prst="rect">
            <a:avLst/>
          </a:prstGeom>
          <a:noFill/>
        </p:spPr>
        <p:txBody>
          <a:bodyPr wrap="square" rtlCol="0">
            <a:spAutoFit/>
          </a:bodyPr>
          <a:lstStyle/>
          <a:p>
            <a:r>
              <a:rPr lang="en-US" sz="2000" dirty="0">
                <a:solidFill>
                  <a:srgbClr val="FF0000"/>
                </a:solidFill>
                <a:latin typeface="Apple Chancery"/>
                <a:cs typeface="Apple Chancery"/>
              </a:rPr>
              <a:t>Usually written </a:t>
            </a:r>
            <a:r>
              <a:rPr lang="en-US" sz="2000" dirty="0">
                <a:latin typeface="Times New Roman"/>
                <a:cs typeface="Times New Roman"/>
              </a:rPr>
              <a:t>in truncated form as:</a:t>
            </a:r>
            <a:endParaRPr lang="en-US" sz="2000" i="1" dirty="0">
              <a:solidFill>
                <a:srgbClr val="0000FF"/>
              </a:solidFill>
              <a:latin typeface="Times New Roman"/>
              <a:cs typeface="Times New Roman"/>
            </a:endParaRPr>
          </a:p>
        </p:txBody>
      </p:sp>
      <p:graphicFrame>
        <p:nvGraphicFramePr>
          <p:cNvPr id="50" name="Object 49"/>
          <p:cNvGraphicFramePr>
            <a:graphicFrameLocks noChangeAspect="1"/>
          </p:cNvGraphicFramePr>
          <p:nvPr/>
        </p:nvGraphicFramePr>
        <p:xfrm>
          <a:off x="3549651" y="2732882"/>
          <a:ext cx="873125" cy="296862"/>
        </p:xfrm>
        <a:graphic>
          <a:graphicData uri="http://schemas.openxmlformats.org/presentationml/2006/ole">
            <mc:AlternateContent xmlns:mc="http://schemas.openxmlformats.org/markup-compatibility/2006">
              <mc:Choice xmlns:v="urn:schemas-microsoft-com:vml" Requires="v">
                <p:oleObj spid="_x0000_s20601" name="Equation" r:id="rId10" imgW="520700" imgH="177800" progId="Equation.DSMT4">
                  <p:embed/>
                </p:oleObj>
              </mc:Choice>
              <mc:Fallback>
                <p:oleObj name="Equation" r:id="rId10" imgW="520700" imgH="177800" progId="Equation.DSMT4">
                  <p:embed/>
                  <p:pic>
                    <p:nvPicPr>
                      <p:cNvPr id="50" name="Object 49"/>
                      <p:cNvPicPr/>
                      <p:nvPr/>
                    </p:nvPicPr>
                    <p:blipFill>
                      <a:blip r:embed="rId11"/>
                      <a:stretch>
                        <a:fillRect/>
                      </a:stretch>
                    </p:blipFill>
                    <p:spPr>
                      <a:xfrm>
                        <a:off x="3549651" y="2732882"/>
                        <a:ext cx="873125" cy="296862"/>
                      </a:xfrm>
                      <a:prstGeom prst="rect">
                        <a:avLst/>
                      </a:prstGeom>
                    </p:spPr>
                  </p:pic>
                </p:oleObj>
              </mc:Fallback>
            </mc:AlternateContent>
          </a:graphicData>
        </a:graphic>
      </p:graphicFrame>
      <p:sp>
        <p:nvSpPr>
          <p:cNvPr id="51" name="TextBox 50"/>
          <p:cNvSpPr txBox="1"/>
          <p:nvPr/>
        </p:nvSpPr>
        <p:spPr>
          <a:xfrm>
            <a:off x="1739902" y="3095565"/>
            <a:ext cx="3187699" cy="707886"/>
          </a:xfrm>
          <a:prstGeom prst="rect">
            <a:avLst/>
          </a:prstGeom>
          <a:noFill/>
        </p:spPr>
        <p:txBody>
          <a:bodyPr wrap="square" rtlCol="0">
            <a:spAutoFit/>
          </a:bodyPr>
          <a:lstStyle/>
          <a:p>
            <a:r>
              <a:rPr lang="en-US" sz="2000" dirty="0">
                <a:latin typeface="Times New Roman"/>
                <a:cs typeface="Times New Roman"/>
              </a:rPr>
              <a:t>this also means that the </a:t>
            </a:r>
            <a:r>
              <a:rPr lang="en-US" sz="2000" dirty="0">
                <a:solidFill>
                  <a:srgbClr val="0000FF"/>
                </a:solidFill>
                <a:latin typeface="Times New Roman"/>
                <a:cs typeface="Times New Roman"/>
              </a:rPr>
              <a:t>capacitance</a:t>
            </a:r>
            <a:r>
              <a:rPr lang="en-US" sz="2000" dirty="0">
                <a:latin typeface="Times New Roman"/>
                <a:cs typeface="Times New Roman"/>
              </a:rPr>
              <a:t> is </a:t>
            </a:r>
            <a:r>
              <a:rPr lang="en-US" sz="2000" dirty="0">
                <a:solidFill>
                  <a:srgbClr val="FF0000"/>
                </a:solidFill>
                <a:latin typeface="Times New Roman"/>
                <a:cs typeface="Times New Roman"/>
              </a:rPr>
              <a:t>defined as</a:t>
            </a:r>
            <a:r>
              <a:rPr lang="en-US" sz="2000" dirty="0">
                <a:latin typeface="Times New Roman"/>
                <a:cs typeface="Times New Roman"/>
              </a:rPr>
              <a:t>:</a:t>
            </a:r>
            <a:endParaRPr lang="en-US" sz="2000" i="1" dirty="0">
              <a:solidFill>
                <a:srgbClr val="0000FF"/>
              </a:solidFill>
              <a:latin typeface="Times New Roman"/>
              <a:cs typeface="Times New Roman"/>
            </a:endParaRPr>
          </a:p>
        </p:txBody>
      </p:sp>
      <p:graphicFrame>
        <p:nvGraphicFramePr>
          <p:cNvPr id="52" name="Object 51"/>
          <p:cNvGraphicFramePr>
            <a:graphicFrameLocks noChangeAspect="1"/>
          </p:cNvGraphicFramePr>
          <p:nvPr/>
        </p:nvGraphicFramePr>
        <p:xfrm>
          <a:off x="5006975" y="3193772"/>
          <a:ext cx="723900" cy="657225"/>
        </p:xfrm>
        <a:graphic>
          <a:graphicData uri="http://schemas.openxmlformats.org/presentationml/2006/ole">
            <mc:AlternateContent xmlns:mc="http://schemas.openxmlformats.org/markup-compatibility/2006">
              <mc:Choice xmlns:v="urn:schemas-microsoft-com:vml" Requires="v">
                <p:oleObj spid="_x0000_s20602" name="Equation" r:id="rId12" imgW="431800" imgH="393700" progId="Equation.DSMT4">
                  <p:embed/>
                </p:oleObj>
              </mc:Choice>
              <mc:Fallback>
                <p:oleObj name="Equation" r:id="rId12" imgW="431800" imgH="393700" progId="Equation.DSMT4">
                  <p:embed/>
                  <p:pic>
                    <p:nvPicPr>
                      <p:cNvPr id="52" name="Object 51"/>
                      <p:cNvPicPr/>
                      <p:nvPr/>
                    </p:nvPicPr>
                    <p:blipFill>
                      <a:blip r:embed="rId13"/>
                      <a:stretch>
                        <a:fillRect/>
                      </a:stretch>
                    </p:blipFill>
                    <p:spPr>
                      <a:xfrm>
                        <a:off x="5006975" y="3193772"/>
                        <a:ext cx="723900" cy="657225"/>
                      </a:xfrm>
                      <a:prstGeom prst="rect">
                        <a:avLst/>
                      </a:prstGeom>
                    </p:spPr>
                  </p:pic>
                </p:oleObj>
              </mc:Fallback>
            </mc:AlternateContent>
          </a:graphicData>
        </a:graphic>
      </p:graphicFrame>
      <p:graphicFrame>
        <p:nvGraphicFramePr>
          <p:cNvPr id="53" name="Object 52"/>
          <p:cNvGraphicFramePr>
            <a:graphicFrameLocks noChangeAspect="1"/>
          </p:cNvGraphicFramePr>
          <p:nvPr/>
        </p:nvGraphicFramePr>
        <p:xfrm>
          <a:off x="8063678" y="648805"/>
          <a:ext cx="425450" cy="295275"/>
        </p:xfrm>
        <a:graphic>
          <a:graphicData uri="http://schemas.openxmlformats.org/presentationml/2006/ole">
            <mc:AlternateContent xmlns:mc="http://schemas.openxmlformats.org/markup-compatibility/2006">
              <mc:Choice xmlns:v="urn:schemas-microsoft-com:vml" Requires="v">
                <p:oleObj spid="_x0000_s20603" name="Equation" r:id="rId14" imgW="254000" imgH="177800" progId="Equation.DSMT4">
                  <p:embed/>
                </p:oleObj>
              </mc:Choice>
              <mc:Fallback>
                <p:oleObj name="Equation" r:id="rId14" imgW="254000" imgH="177800" progId="Equation.DSMT4">
                  <p:embed/>
                  <p:pic>
                    <p:nvPicPr>
                      <p:cNvPr id="53" name="Object 52"/>
                      <p:cNvPicPr/>
                      <p:nvPr/>
                    </p:nvPicPr>
                    <p:blipFill>
                      <a:blip r:embed="rId15"/>
                      <a:stretch>
                        <a:fillRect/>
                      </a:stretch>
                    </p:blipFill>
                    <p:spPr>
                      <a:xfrm>
                        <a:off x="8063678" y="648805"/>
                        <a:ext cx="425450" cy="295275"/>
                      </a:xfrm>
                      <a:prstGeom prst="rect">
                        <a:avLst/>
                      </a:prstGeom>
                    </p:spPr>
                  </p:pic>
                </p:oleObj>
              </mc:Fallback>
            </mc:AlternateContent>
          </a:graphicData>
        </a:graphic>
      </p:graphicFrame>
      <p:graphicFrame>
        <p:nvGraphicFramePr>
          <p:cNvPr id="54" name="Object 53"/>
          <p:cNvGraphicFramePr>
            <a:graphicFrameLocks noChangeAspect="1"/>
          </p:cNvGraphicFramePr>
          <p:nvPr/>
        </p:nvGraphicFramePr>
        <p:xfrm>
          <a:off x="9921875" y="648805"/>
          <a:ext cx="425450" cy="295275"/>
        </p:xfrm>
        <a:graphic>
          <a:graphicData uri="http://schemas.openxmlformats.org/presentationml/2006/ole">
            <mc:AlternateContent xmlns:mc="http://schemas.openxmlformats.org/markup-compatibility/2006">
              <mc:Choice xmlns:v="urn:schemas-microsoft-com:vml" Requires="v">
                <p:oleObj spid="_x0000_s20604" name="Equation" r:id="rId16" imgW="254000" imgH="177800" progId="Equation.DSMT4">
                  <p:embed/>
                </p:oleObj>
              </mc:Choice>
              <mc:Fallback>
                <p:oleObj name="Equation" r:id="rId16" imgW="254000" imgH="177800" progId="Equation.DSMT4">
                  <p:embed/>
                  <p:pic>
                    <p:nvPicPr>
                      <p:cNvPr id="54" name="Object 53"/>
                      <p:cNvPicPr/>
                      <p:nvPr/>
                    </p:nvPicPr>
                    <p:blipFill>
                      <a:blip r:embed="rId17"/>
                      <a:stretch>
                        <a:fillRect/>
                      </a:stretch>
                    </p:blipFill>
                    <p:spPr>
                      <a:xfrm>
                        <a:off x="9921875" y="648805"/>
                        <a:ext cx="425450" cy="295275"/>
                      </a:xfrm>
                      <a:prstGeom prst="rect">
                        <a:avLst/>
                      </a:prstGeom>
                    </p:spPr>
                  </p:pic>
                </p:oleObj>
              </mc:Fallback>
            </mc:AlternateContent>
          </a:graphicData>
        </a:graphic>
      </p:graphicFrame>
      <p:sp>
        <p:nvSpPr>
          <p:cNvPr id="3" name="Left Brace 2"/>
          <p:cNvSpPr/>
          <p:nvPr/>
        </p:nvSpPr>
        <p:spPr>
          <a:xfrm rot="16200000">
            <a:off x="8974665" y="3186909"/>
            <a:ext cx="392672" cy="1063625"/>
          </a:xfrm>
          <a:prstGeom prst="leftBrac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55" name="Object 54"/>
          <p:cNvGraphicFramePr>
            <a:graphicFrameLocks noChangeAspect="1"/>
          </p:cNvGraphicFramePr>
          <p:nvPr/>
        </p:nvGraphicFramePr>
        <p:xfrm>
          <a:off x="8955088" y="3941764"/>
          <a:ext cx="425450" cy="274637"/>
        </p:xfrm>
        <a:graphic>
          <a:graphicData uri="http://schemas.openxmlformats.org/presentationml/2006/ole">
            <mc:AlternateContent xmlns:mc="http://schemas.openxmlformats.org/markup-compatibility/2006">
              <mc:Choice xmlns:v="urn:schemas-microsoft-com:vml" Requires="v">
                <p:oleObj spid="_x0000_s20605" name="Equation" r:id="rId18" imgW="254000" imgH="165100" progId="Equation.DSMT4">
                  <p:embed/>
                </p:oleObj>
              </mc:Choice>
              <mc:Fallback>
                <p:oleObj name="Equation" r:id="rId18" imgW="254000" imgH="165100" progId="Equation.DSMT4">
                  <p:embed/>
                  <p:pic>
                    <p:nvPicPr>
                      <p:cNvPr id="55" name="Object 54"/>
                      <p:cNvPicPr/>
                      <p:nvPr/>
                    </p:nvPicPr>
                    <p:blipFill>
                      <a:blip r:embed="rId19"/>
                      <a:stretch>
                        <a:fillRect/>
                      </a:stretch>
                    </p:blipFill>
                    <p:spPr>
                      <a:xfrm>
                        <a:off x="8955088" y="3941764"/>
                        <a:ext cx="425450" cy="274637"/>
                      </a:xfrm>
                      <a:prstGeom prst="rect">
                        <a:avLst/>
                      </a:prstGeom>
                    </p:spPr>
                  </p:pic>
                </p:oleObj>
              </mc:Fallback>
            </mc:AlternateContent>
          </a:graphicData>
        </a:graphic>
      </p:graphicFrame>
      <p:sp>
        <p:nvSpPr>
          <p:cNvPr id="57" name="TextBox 56"/>
          <p:cNvSpPr txBox="1"/>
          <p:nvPr/>
        </p:nvSpPr>
        <p:spPr>
          <a:xfrm>
            <a:off x="1739901" y="4974889"/>
            <a:ext cx="8607424" cy="400110"/>
          </a:xfrm>
          <a:prstGeom prst="rect">
            <a:avLst/>
          </a:prstGeom>
          <a:noFill/>
        </p:spPr>
        <p:txBody>
          <a:bodyPr wrap="square" rtlCol="0">
            <a:spAutoFit/>
          </a:bodyPr>
          <a:lstStyle/>
          <a:p>
            <a:r>
              <a:rPr lang="en-US" sz="2000" dirty="0">
                <a:solidFill>
                  <a:srgbClr val="FF0000"/>
                </a:solidFill>
                <a:latin typeface="Apple Chancery"/>
                <a:cs typeface="Apple Chancery"/>
              </a:rPr>
              <a:t>Its unit of </a:t>
            </a:r>
            <a:r>
              <a:rPr lang="en-US" sz="2000" i="1" dirty="0">
                <a:solidFill>
                  <a:srgbClr val="0000FF"/>
                </a:solidFill>
                <a:latin typeface="Times New Roman"/>
                <a:cs typeface="Times New Roman"/>
              </a:rPr>
              <a:t>coulombs per volt</a:t>
            </a:r>
            <a:r>
              <a:rPr lang="en-US" sz="2000" dirty="0">
                <a:latin typeface="Times New Roman"/>
                <a:cs typeface="Times New Roman"/>
              </a:rPr>
              <a:t> is given a special name—the </a:t>
            </a:r>
            <a:r>
              <a:rPr lang="en-US" sz="2000" dirty="0">
                <a:solidFill>
                  <a:srgbClr val="FF0000"/>
                </a:solidFill>
                <a:latin typeface="Times New Roman"/>
                <a:cs typeface="Times New Roman"/>
              </a:rPr>
              <a:t>farad</a:t>
            </a:r>
            <a:r>
              <a:rPr lang="en-US" sz="2000" dirty="0">
                <a:latin typeface="Times New Roman"/>
                <a:cs typeface="Times New Roman"/>
              </a:rPr>
              <a:t>.</a:t>
            </a:r>
            <a:endParaRPr lang="en-US" sz="2000" i="1" dirty="0">
              <a:solidFill>
                <a:srgbClr val="0000FF"/>
              </a:solidFill>
              <a:latin typeface="Times New Roman"/>
              <a:cs typeface="Times New Roman"/>
            </a:endParaRPr>
          </a:p>
        </p:txBody>
      </p:sp>
      <p:sp>
        <p:nvSpPr>
          <p:cNvPr id="58" name="TextBox 57"/>
          <p:cNvSpPr txBox="1"/>
          <p:nvPr/>
        </p:nvSpPr>
        <p:spPr>
          <a:xfrm>
            <a:off x="1739901" y="5496046"/>
            <a:ext cx="8724899" cy="707886"/>
          </a:xfrm>
          <a:prstGeom prst="rect">
            <a:avLst/>
          </a:prstGeom>
          <a:noFill/>
        </p:spPr>
        <p:txBody>
          <a:bodyPr wrap="square" rtlCol="0">
            <a:spAutoFit/>
          </a:bodyPr>
          <a:lstStyle/>
          <a:p>
            <a:r>
              <a:rPr lang="en-US" sz="2000" dirty="0">
                <a:solidFill>
                  <a:srgbClr val="FF0000"/>
                </a:solidFill>
                <a:latin typeface="Apple Chancery"/>
                <a:cs typeface="Apple Chancery"/>
              </a:rPr>
              <a:t>It’s not uncommon </a:t>
            </a:r>
            <a:r>
              <a:rPr lang="en-US" sz="2000" dirty="0">
                <a:latin typeface="Times New Roman"/>
                <a:cs typeface="Times New Roman"/>
              </a:rPr>
              <a:t>to find capacitors in the range of: </a:t>
            </a:r>
            <a:r>
              <a:rPr lang="en-US" sz="2000" dirty="0" err="1">
                <a:solidFill>
                  <a:srgbClr val="0000FF"/>
                </a:solidFill>
                <a:latin typeface="Times New Roman"/>
                <a:cs typeface="Times New Roman"/>
              </a:rPr>
              <a:t>millifarad</a:t>
            </a:r>
            <a:r>
              <a:rPr lang="en-US" sz="2000" dirty="0">
                <a:solidFill>
                  <a:srgbClr val="0000FF"/>
                </a:solidFill>
                <a:latin typeface="Times New Roman"/>
                <a:cs typeface="Times New Roman"/>
              </a:rPr>
              <a:t> </a:t>
            </a:r>
            <a:r>
              <a:rPr lang="en-US" sz="2000" dirty="0">
                <a:latin typeface="Times New Roman"/>
                <a:cs typeface="Times New Roman"/>
              </a:rPr>
              <a:t>(mf =          ), or </a:t>
            </a:r>
            <a:r>
              <a:rPr lang="en-US" sz="2000" dirty="0">
                <a:solidFill>
                  <a:srgbClr val="0000FF"/>
                </a:solidFill>
                <a:latin typeface="Times New Roman"/>
                <a:cs typeface="Times New Roman"/>
              </a:rPr>
              <a:t>microfarad</a:t>
            </a:r>
            <a:r>
              <a:rPr lang="en-US" sz="2000" dirty="0">
                <a:latin typeface="Times New Roman"/>
                <a:cs typeface="Times New Roman"/>
              </a:rPr>
              <a:t> (Mf or      =          ), or </a:t>
            </a:r>
            <a:r>
              <a:rPr lang="en-US" sz="2000" dirty="0" err="1">
                <a:solidFill>
                  <a:srgbClr val="0000FF"/>
                </a:solidFill>
                <a:latin typeface="Times New Roman"/>
                <a:cs typeface="Times New Roman"/>
              </a:rPr>
              <a:t>nanofarad</a:t>
            </a:r>
            <a:r>
              <a:rPr lang="en-US" sz="2000" dirty="0">
                <a:solidFill>
                  <a:srgbClr val="0000FF"/>
                </a:solidFill>
                <a:latin typeface="Times New Roman"/>
                <a:cs typeface="Times New Roman"/>
              </a:rPr>
              <a:t> </a:t>
            </a:r>
            <a:r>
              <a:rPr lang="en-US" sz="2000" dirty="0">
                <a:latin typeface="Times New Roman"/>
                <a:cs typeface="Times New Roman"/>
              </a:rPr>
              <a:t>(</a:t>
            </a:r>
            <a:r>
              <a:rPr lang="en-US" sz="2000" dirty="0" err="1">
                <a:latin typeface="Times New Roman"/>
                <a:cs typeface="Times New Roman"/>
              </a:rPr>
              <a:t>nf</a:t>
            </a:r>
            <a:r>
              <a:rPr lang="en-US" sz="2000" dirty="0">
                <a:latin typeface="Times New Roman"/>
                <a:cs typeface="Times New Roman"/>
              </a:rPr>
              <a:t> =         ), or </a:t>
            </a:r>
            <a:r>
              <a:rPr lang="en-US" sz="2000" dirty="0" err="1">
                <a:solidFill>
                  <a:srgbClr val="0000FF"/>
                </a:solidFill>
                <a:latin typeface="Times New Roman"/>
                <a:cs typeface="Times New Roman"/>
              </a:rPr>
              <a:t>picofarad</a:t>
            </a:r>
            <a:r>
              <a:rPr lang="en-US" sz="2000" dirty="0">
                <a:solidFill>
                  <a:srgbClr val="0000FF"/>
                </a:solidFill>
                <a:latin typeface="Times New Roman"/>
                <a:cs typeface="Times New Roman"/>
              </a:rPr>
              <a:t> </a:t>
            </a:r>
            <a:r>
              <a:rPr lang="en-US" sz="2000" dirty="0">
                <a:latin typeface="Times New Roman"/>
                <a:cs typeface="Times New Roman"/>
              </a:rPr>
              <a:t>(</a:t>
            </a:r>
            <a:r>
              <a:rPr lang="en-US" sz="2000" dirty="0" err="1">
                <a:latin typeface="Times New Roman"/>
                <a:cs typeface="Times New Roman"/>
              </a:rPr>
              <a:t>pf</a:t>
            </a:r>
            <a:r>
              <a:rPr lang="en-US" sz="2000" dirty="0">
                <a:latin typeface="Times New Roman"/>
                <a:cs typeface="Times New Roman"/>
              </a:rPr>
              <a:t> =          ).</a:t>
            </a:r>
            <a:endParaRPr lang="en-US" sz="2000" i="1" dirty="0">
              <a:solidFill>
                <a:srgbClr val="0000FF"/>
              </a:solidFill>
              <a:latin typeface="Times New Roman"/>
              <a:cs typeface="Times New Roman"/>
            </a:endParaRPr>
          </a:p>
        </p:txBody>
      </p:sp>
      <p:graphicFrame>
        <p:nvGraphicFramePr>
          <p:cNvPr id="59" name="Object 58"/>
          <p:cNvGraphicFramePr>
            <a:graphicFrameLocks noChangeAspect="1"/>
          </p:cNvGraphicFramePr>
          <p:nvPr/>
        </p:nvGraphicFramePr>
        <p:xfrm>
          <a:off x="8969376" y="5534025"/>
          <a:ext cx="595313" cy="317500"/>
        </p:xfrm>
        <a:graphic>
          <a:graphicData uri="http://schemas.openxmlformats.org/presentationml/2006/ole">
            <mc:AlternateContent xmlns:mc="http://schemas.openxmlformats.org/markup-compatibility/2006">
              <mc:Choice xmlns:v="urn:schemas-microsoft-com:vml" Requires="v">
                <p:oleObj spid="_x0000_s20606" name="Equation" r:id="rId20" imgW="355600" imgH="190500" progId="Equation.DSMT4">
                  <p:embed/>
                </p:oleObj>
              </mc:Choice>
              <mc:Fallback>
                <p:oleObj name="Equation" r:id="rId20" imgW="355600" imgH="190500" progId="Equation.DSMT4">
                  <p:embed/>
                  <p:pic>
                    <p:nvPicPr>
                      <p:cNvPr id="59" name="Object 58"/>
                      <p:cNvPicPr/>
                      <p:nvPr/>
                    </p:nvPicPr>
                    <p:blipFill>
                      <a:blip r:embed="rId21"/>
                      <a:stretch>
                        <a:fillRect/>
                      </a:stretch>
                    </p:blipFill>
                    <p:spPr>
                      <a:xfrm>
                        <a:off x="8969376" y="5534025"/>
                        <a:ext cx="595313" cy="317500"/>
                      </a:xfrm>
                      <a:prstGeom prst="rect">
                        <a:avLst/>
                      </a:prstGeom>
                    </p:spPr>
                  </p:pic>
                </p:oleObj>
              </mc:Fallback>
            </mc:AlternateContent>
          </a:graphicData>
        </a:graphic>
      </p:graphicFrame>
      <p:graphicFrame>
        <p:nvGraphicFramePr>
          <p:cNvPr id="60" name="Object 59"/>
          <p:cNvGraphicFramePr>
            <a:graphicFrameLocks noChangeAspect="1"/>
          </p:cNvGraphicFramePr>
          <p:nvPr/>
        </p:nvGraphicFramePr>
        <p:xfrm>
          <a:off x="4213225" y="5832475"/>
          <a:ext cx="615950" cy="317500"/>
        </p:xfrm>
        <a:graphic>
          <a:graphicData uri="http://schemas.openxmlformats.org/presentationml/2006/ole">
            <mc:AlternateContent xmlns:mc="http://schemas.openxmlformats.org/markup-compatibility/2006">
              <mc:Choice xmlns:v="urn:schemas-microsoft-com:vml" Requires="v">
                <p:oleObj spid="_x0000_s20607" name="Equation" r:id="rId22" imgW="368300" imgH="190500" progId="Equation.DSMT4">
                  <p:embed/>
                </p:oleObj>
              </mc:Choice>
              <mc:Fallback>
                <p:oleObj name="Equation" r:id="rId22" imgW="368300" imgH="190500" progId="Equation.DSMT4">
                  <p:embed/>
                  <p:pic>
                    <p:nvPicPr>
                      <p:cNvPr id="60" name="Object 59"/>
                      <p:cNvPicPr/>
                      <p:nvPr/>
                    </p:nvPicPr>
                    <p:blipFill>
                      <a:blip r:embed="rId23"/>
                      <a:stretch>
                        <a:fillRect/>
                      </a:stretch>
                    </p:blipFill>
                    <p:spPr>
                      <a:xfrm>
                        <a:off x="4213225" y="5832475"/>
                        <a:ext cx="615950" cy="317500"/>
                      </a:xfrm>
                      <a:prstGeom prst="rect">
                        <a:avLst/>
                      </a:prstGeom>
                    </p:spPr>
                  </p:pic>
                </p:oleObj>
              </mc:Fallback>
            </mc:AlternateContent>
          </a:graphicData>
        </a:graphic>
      </p:graphicFrame>
      <p:graphicFrame>
        <p:nvGraphicFramePr>
          <p:cNvPr id="61" name="Object 60"/>
          <p:cNvGraphicFramePr>
            <a:graphicFrameLocks noChangeAspect="1"/>
          </p:cNvGraphicFramePr>
          <p:nvPr/>
        </p:nvGraphicFramePr>
        <p:xfrm>
          <a:off x="6888163" y="5832475"/>
          <a:ext cx="615950" cy="317500"/>
        </p:xfrm>
        <a:graphic>
          <a:graphicData uri="http://schemas.openxmlformats.org/presentationml/2006/ole">
            <mc:AlternateContent xmlns:mc="http://schemas.openxmlformats.org/markup-compatibility/2006">
              <mc:Choice xmlns:v="urn:schemas-microsoft-com:vml" Requires="v">
                <p:oleObj spid="_x0000_s20608" name="Equation" r:id="rId24" imgW="368300" imgH="190500" progId="Equation.DSMT4">
                  <p:embed/>
                </p:oleObj>
              </mc:Choice>
              <mc:Fallback>
                <p:oleObj name="Equation" r:id="rId24" imgW="368300" imgH="190500" progId="Equation.DSMT4">
                  <p:embed/>
                  <p:pic>
                    <p:nvPicPr>
                      <p:cNvPr id="61" name="Object 60"/>
                      <p:cNvPicPr/>
                      <p:nvPr/>
                    </p:nvPicPr>
                    <p:blipFill>
                      <a:blip r:embed="rId25"/>
                      <a:stretch>
                        <a:fillRect/>
                      </a:stretch>
                    </p:blipFill>
                    <p:spPr>
                      <a:xfrm>
                        <a:off x="6888163" y="5832475"/>
                        <a:ext cx="615950" cy="317500"/>
                      </a:xfrm>
                      <a:prstGeom prst="rect">
                        <a:avLst/>
                      </a:prstGeom>
                    </p:spPr>
                  </p:pic>
                </p:oleObj>
              </mc:Fallback>
            </mc:AlternateContent>
          </a:graphicData>
        </a:graphic>
      </p:graphicFrame>
      <p:graphicFrame>
        <p:nvGraphicFramePr>
          <p:cNvPr id="62" name="Object 61"/>
          <p:cNvGraphicFramePr>
            <a:graphicFrameLocks noChangeAspect="1"/>
          </p:cNvGraphicFramePr>
          <p:nvPr/>
        </p:nvGraphicFramePr>
        <p:xfrm>
          <a:off x="9483725" y="5832475"/>
          <a:ext cx="679450" cy="317500"/>
        </p:xfrm>
        <a:graphic>
          <a:graphicData uri="http://schemas.openxmlformats.org/presentationml/2006/ole">
            <mc:AlternateContent xmlns:mc="http://schemas.openxmlformats.org/markup-compatibility/2006">
              <mc:Choice xmlns:v="urn:schemas-microsoft-com:vml" Requires="v">
                <p:oleObj spid="_x0000_s20609" name="Equation" r:id="rId26" imgW="406400" imgH="190500" progId="Equation.DSMT4">
                  <p:embed/>
                </p:oleObj>
              </mc:Choice>
              <mc:Fallback>
                <p:oleObj name="Equation" r:id="rId26" imgW="406400" imgH="190500" progId="Equation.DSMT4">
                  <p:embed/>
                  <p:pic>
                    <p:nvPicPr>
                      <p:cNvPr id="62" name="Object 61"/>
                      <p:cNvPicPr/>
                      <p:nvPr/>
                    </p:nvPicPr>
                    <p:blipFill>
                      <a:blip r:embed="rId27"/>
                      <a:stretch>
                        <a:fillRect/>
                      </a:stretch>
                    </p:blipFill>
                    <p:spPr>
                      <a:xfrm>
                        <a:off x="9483725" y="5832475"/>
                        <a:ext cx="679450" cy="317500"/>
                      </a:xfrm>
                      <a:prstGeom prst="rect">
                        <a:avLst/>
                      </a:prstGeom>
                    </p:spPr>
                  </p:pic>
                </p:oleObj>
              </mc:Fallback>
            </mc:AlternateContent>
          </a:graphicData>
        </a:graphic>
      </p:graphicFrame>
      <p:graphicFrame>
        <p:nvGraphicFramePr>
          <p:cNvPr id="63" name="Object 62"/>
          <p:cNvGraphicFramePr>
            <a:graphicFrameLocks noChangeAspect="1"/>
          </p:cNvGraphicFramePr>
          <p:nvPr/>
        </p:nvGraphicFramePr>
        <p:xfrm>
          <a:off x="3713164" y="5864225"/>
          <a:ext cx="319087" cy="338138"/>
        </p:xfrm>
        <a:graphic>
          <a:graphicData uri="http://schemas.openxmlformats.org/presentationml/2006/ole">
            <mc:AlternateContent xmlns:mc="http://schemas.openxmlformats.org/markup-compatibility/2006">
              <mc:Choice xmlns:v="urn:schemas-microsoft-com:vml" Requires="v">
                <p:oleObj spid="_x0000_s20610" name="Equation" r:id="rId28" imgW="190500" imgH="203200" progId="Equation.DSMT4">
                  <p:embed/>
                </p:oleObj>
              </mc:Choice>
              <mc:Fallback>
                <p:oleObj name="Equation" r:id="rId28" imgW="190500" imgH="203200" progId="Equation.DSMT4">
                  <p:embed/>
                  <p:pic>
                    <p:nvPicPr>
                      <p:cNvPr id="63" name="Object 62"/>
                      <p:cNvPicPr/>
                      <p:nvPr/>
                    </p:nvPicPr>
                    <p:blipFill>
                      <a:blip r:embed="rId29"/>
                      <a:stretch>
                        <a:fillRect/>
                      </a:stretch>
                    </p:blipFill>
                    <p:spPr>
                      <a:xfrm>
                        <a:off x="3713164" y="5864225"/>
                        <a:ext cx="319087" cy="338138"/>
                      </a:xfrm>
                      <a:prstGeom prst="rect">
                        <a:avLst/>
                      </a:prstGeom>
                    </p:spPr>
                  </p:pic>
                </p:oleObj>
              </mc:Fallback>
            </mc:AlternateContent>
          </a:graphicData>
        </a:graphic>
      </p:graphicFrame>
    </p:spTree>
    <p:extLst>
      <p:ext uri="{BB962C8B-B14F-4D97-AF65-F5344CB8AC3E}">
        <p14:creationId xmlns:p14="http://schemas.microsoft.com/office/powerpoint/2010/main" val="391799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dissolve">
                                      <p:cBhvr>
                                        <p:cTn id="7" dur="5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dissolve">
                                      <p:cBhvr>
                                        <p:cTn id="12" dur="500"/>
                                        <p:tgtEl>
                                          <p:spTgt spid="41"/>
                                        </p:tgtEl>
                                      </p:cBhvr>
                                    </p:animEffect>
                                  </p:childTnLst>
                                </p:cTn>
                              </p:par>
                              <p:par>
                                <p:cTn id="13" presetID="9" presetClass="entr" presetSubtype="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dissolve">
                                      <p:cBhvr>
                                        <p:cTn id="15" dur="500"/>
                                        <p:tgtEl>
                                          <p:spTgt spid="5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dissolve">
                                      <p:cBhvr>
                                        <p:cTn id="20" dur="500"/>
                                        <p:tgtEl>
                                          <p:spTgt spid="51"/>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dissolve">
                                      <p:cBhvr>
                                        <p:cTn id="25" dur="500"/>
                                        <p:tgtEl>
                                          <p:spTgt spid="5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dissolve">
                                      <p:cBhvr>
                                        <p:cTn id="30" dur="500"/>
                                        <p:tgtEl>
                                          <p:spTgt spid="4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dissolve">
                                      <p:cBhvr>
                                        <p:cTn id="35" dur="500"/>
                                        <p:tgtEl>
                                          <p:spTgt spid="57"/>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dissolve">
                                      <p:cBhvr>
                                        <p:cTn id="40" dur="500"/>
                                        <p:tgtEl>
                                          <p:spTgt spid="58"/>
                                        </p:tgtEl>
                                      </p:cBhvr>
                                    </p:animEffect>
                                  </p:childTnLst>
                                </p:cTn>
                              </p:par>
                              <p:par>
                                <p:cTn id="41" presetID="9" presetClass="entr" presetSubtype="0"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dissolve">
                                      <p:cBhvr>
                                        <p:cTn id="43" dur="500"/>
                                        <p:tgtEl>
                                          <p:spTgt spid="59"/>
                                        </p:tgtEl>
                                      </p:cBhvr>
                                    </p:animEffect>
                                  </p:childTnLst>
                                </p:cTn>
                              </p:par>
                              <p:par>
                                <p:cTn id="44" presetID="9" presetClass="entr" presetSubtype="0" fill="hold" nodeType="with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dissolve">
                                      <p:cBhvr>
                                        <p:cTn id="46" dur="500"/>
                                        <p:tgtEl>
                                          <p:spTgt spid="60"/>
                                        </p:tgtEl>
                                      </p:cBhvr>
                                    </p:animEffect>
                                  </p:childTnLst>
                                </p:cTn>
                              </p:par>
                              <p:par>
                                <p:cTn id="47" presetID="9" presetClass="entr" presetSubtype="0" fill="hold" nodeType="with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dissolve">
                                      <p:cBhvr>
                                        <p:cTn id="49" dur="500"/>
                                        <p:tgtEl>
                                          <p:spTgt spid="61"/>
                                        </p:tgtEl>
                                      </p:cBhvr>
                                    </p:animEffect>
                                  </p:childTnLst>
                                </p:cTn>
                              </p:par>
                              <p:par>
                                <p:cTn id="50" presetID="9" presetClass="entr" presetSubtype="0" fill="hold" nodeType="with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dissolve">
                                      <p:cBhvr>
                                        <p:cTn id="52" dur="500"/>
                                        <p:tgtEl>
                                          <p:spTgt spid="62"/>
                                        </p:tgtEl>
                                      </p:cBhvr>
                                    </p:animEffect>
                                  </p:childTnLst>
                                </p:cTn>
                              </p:par>
                              <p:par>
                                <p:cTn id="53" presetID="9" presetClass="entr" presetSubtype="0" fill="hold" nodeType="with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dissolve">
                                      <p:cBhvr>
                                        <p:cTn id="5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1" grpId="0"/>
      <p:bldP spid="51"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6" name="Object 75"/>
          <p:cNvGraphicFramePr>
            <a:graphicFrameLocks noChangeAspect="1"/>
          </p:cNvGraphicFramePr>
          <p:nvPr/>
        </p:nvGraphicFramePr>
        <p:xfrm>
          <a:off x="9317039" y="4937126"/>
          <a:ext cx="1190625" cy="379413"/>
        </p:xfrm>
        <a:graphic>
          <a:graphicData uri="http://schemas.openxmlformats.org/presentationml/2006/ole">
            <mc:AlternateContent xmlns:mc="http://schemas.openxmlformats.org/markup-compatibility/2006">
              <mc:Choice xmlns:v="urn:schemas-microsoft-com:vml" Requires="v">
                <p:oleObj spid="_x0000_s21649" name="Equation" r:id="rId4" imgW="711200" imgH="228600" progId="Equation.DSMT4">
                  <p:embed/>
                </p:oleObj>
              </mc:Choice>
              <mc:Fallback>
                <p:oleObj name="Equation" r:id="rId4" imgW="711200" imgH="228600" progId="Equation.DSMT4">
                  <p:embed/>
                  <p:pic>
                    <p:nvPicPr>
                      <p:cNvPr id="76" name="Object 75"/>
                      <p:cNvPicPr/>
                      <p:nvPr/>
                    </p:nvPicPr>
                    <p:blipFill>
                      <a:blip r:embed="rId5"/>
                      <a:stretch>
                        <a:fillRect/>
                      </a:stretch>
                    </p:blipFill>
                    <p:spPr>
                      <a:xfrm>
                        <a:off x="9317039" y="4937126"/>
                        <a:ext cx="1190625" cy="379413"/>
                      </a:xfrm>
                      <a:prstGeom prst="rect">
                        <a:avLst/>
                      </a:prstGeom>
                    </p:spPr>
                  </p:pic>
                </p:oleObj>
              </mc:Fallback>
            </mc:AlternateContent>
          </a:graphicData>
        </a:graphic>
      </p:graphicFrame>
      <p:sp>
        <p:nvSpPr>
          <p:cNvPr id="72" name="TextBox 71"/>
          <p:cNvSpPr txBox="1"/>
          <p:nvPr/>
        </p:nvSpPr>
        <p:spPr>
          <a:xfrm>
            <a:off x="1968723" y="4895095"/>
            <a:ext cx="6668760" cy="707886"/>
          </a:xfrm>
          <a:prstGeom prst="rect">
            <a:avLst/>
          </a:prstGeom>
          <a:noFill/>
        </p:spPr>
        <p:txBody>
          <a:bodyPr wrap="square" rtlCol="0">
            <a:spAutoFit/>
          </a:bodyPr>
          <a:lstStyle/>
          <a:p>
            <a:r>
              <a:rPr lang="en-US" sz="2000" dirty="0">
                <a:solidFill>
                  <a:srgbClr val="FF0000"/>
                </a:solidFill>
                <a:latin typeface="Apple Chancery"/>
                <a:cs typeface="Apple Chancery"/>
              </a:rPr>
              <a:t>But       in                </a:t>
            </a:r>
            <a:r>
              <a:rPr lang="en-US" sz="2000" dirty="0">
                <a:latin typeface="Times New Roman"/>
                <a:cs typeface="Times New Roman"/>
              </a:rPr>
              <a:t>is the </a:t>
            </a:r>
            <a:r>
              <a:rPr lang="en-US" sz="2000" i="1" dirty="0">
                <a:solidFill>
                  <a:srgbClr val="FF0000"/>
                </a:solidFill>
                <a:latin typeface="Times New Roman"/>
                <a:cs typeface="Times New Roman"/>
              </a:rPr>
              <a:t>POSITIVE</a:t>
            </a:r>
            <a:r>
              <a:rPr lang="en-US" sz="2000" dirty="0">
                <a:solidFill>
                  <a:srgbClr val="FF0000"/>
                </a:solidFill>
                <a:latin typeface="Times New Roman"/>
                <a:cs typeface="Times New Roman"/>
              </a:rPr>
              <a:t> </a:t>
            </a:r>
            <a:r>
              <a:rPr lang="en-US" sz="2000" dirty="0">
                <a:solidFill>
                  <a:srgbClr val="0000FF"/>
                </a:solidFill>
                <a:latin typeface="Times New Roman"/>
                <a:cs typeface="Times New Roman"/>
              </a:rPr>
              <a:t>voltage-change </a:t>
            </a:r>
            <a:r>
              <a:rPr lang="en-US" sz="2000" dirty="0">
                <a:latin typeface="Times New Roman"/>
                <a:cs typeface="Times New Roman"/>
              </a:rPr>
              <a:t>across the plates, meaning: </a:t>
            </a:r>
            <a:endParaRPr lang="en-US" sz="2000" i="1" dirty="0">
              <a:solidFill>
                <a:srgbClr val="0000FF"/>
              </a:solidFill>
              <a:latin typeface="Times New Roman"/>
              <a:cs typeface="Times New Roman"/>
            </a:endParaRPr>
          </a:p>
        </p:txBody>
      </p:sp>
      <p:sp>
        <p:nvSpPr>
          <p:cNvPr id="56" name="TextBox 55"/>
          <p:cNvSpPr txBox="1"/>
          <p:nvPr/>
        </p:nvSpPr>
        <p:spPr>
          <a:xfrm>
            <a:off x="2098377" y="2341692"/>
            <a:ext cx="6583556" cy="400110"/>
          </a:xfrm>
          <a:prstGeom prst="rect">
            <a:avLst/>
          </a:prstGeom>
          <a:noFill/>
        </p:spPr>
        <p:txBody>
          <a:bodyPr wrap="square" rtlCol="0">
            <a:spAutoFit/>
          </a:bodyPr>
          <a:lstStyle/>
          <a:p>
            <a:r>
              <a:rPr lang="en-US" sz="2000" dirty="0">
                <a:solidFill>
                  <a:srgbClr val="FF0000"/>
                </a:solidFill>
                <a:latin typeface="Apple Chancery"/>
                <a:cs typeface="Apple Chancery"/>
              </a:rPr>
              <a:t>--microfarad </a:t>
            </a:r>
            <a:r>
              <a:rPr lang="en-US" sz="2000" dirty="0">
                <a:solidFill>
                  <a:srgbClr val="0000FF"/>
                </a:solidFill>
                <a:latin typeface="Times New Roman"/>
                <a:cs typeface="Times New Roman"/>
              </a:rPr>
              <a:t>(Mf or     ) </a:t>
            </a:r>
            <a:r>
              <a:rPr lang="en-US" sz="2000" dirty="0">
                <a:latin typeface="Times New Roman"/>
                <a:cs typeface="Times New Roman"/>
              </a:rPr>
              <a:t>range</a:t>
            </a:r>
            <a:r>
              <a:rPr lang="en-US" sz="2000" dirty="0">
                <a:solidFill>
                  <a:srgbClr val="000000"/>
                </a:solidFill>
                <a:latin typeface="Apple Chancery"/>
                <a:cs typeface="Apple Chancery"/>
              </a:rPr>
              <a:t>: </a:t>
            </a:r>
            <a:r>
              <a:rPr lang="en-US" sz="2000" dirty="0">
                <a:latin typeface="Times New Roman"/>
                <a:cs typeface="Times New Roman"/>
              </a:rPr>
              <a:t>this is</a:t>
            </a:r>
            <a:endParaRPr lang="en-US" sz="2000" i="1" dirty="0">
              <a:solidFill>
                <a:srgbClr val="0000FF"/>
              </a:solidFill>
              <a:latin typeface="Times New Roman"/>
              <a:cs typeface="Times New Roman"/>
            </a:endParaRPr>
          </a:p>
        </p:txBody>
      </p:sp>
      <p:sp>
        <p:nvSpPr>
          <p:cNvPr id="48" name="TextBox 47"/>
          <p:cNvSpPr txBox="1"/>
          <p:nvPr/>
        </p:nvSpPr>
        <p:spPr>
          <a:xfrm>
            <a:off x="2098377" y="1903482"/>
            <a:ext cx="6583556" cy="400110"/>
          </a:xfrm>
          <a:prstGeom prst="rect">
            <a:avLst/>
          </a:prstGeom>
          <a:noFill/>
        </p:spPr>
        <p:txBody>
          <a:bodyPr wrap="square" rtlCol="0">
            <a:spAutoFit/>
          </a:bodyPr>
          <a:lstStyle/>
          <a:p>
            <a:r>
              <a:rPr lang="en-US" sz="2000" dirty="0">
                <a:solidFill>
                  <a:srgbClr val="FF0000"/>
                </a:solidFill>
                <a:latin typeface="Apple Chancery"/>
                <a:cs typeface="Apple Chancery"/>
              </a:rPr>
              <a:t>--</a:t>
            </a:r>
            <a:r>
              <a:rPr lang="en-US" sz="2000" dirty="0" err="1">
                <a:solidFill>
                  <a:srgbClr val="FF0000"/>
                </a:solidFill>
                <a:latin typeface="Apple Chancery"/>
                <a:cs typeface="Apple Chancery"/>
              </a:rPr>
              <a:t>millifarad</a:t>
            </a:r>
            <a:r>
              <a:rPr lang="en-US" sz="2000" dirty="0">
                <a:solidFill>
                  <a:srgbClr val="FF0000"/>
                </a:solidFill>
                <a:latin typeface="Apple Chancery"/>
                <a:cs typeface="Apple Chancery"/>
              </a:rPr>
              <a:t> </a:t>
            </a:r>
            <a:r>
              <a:rPr lang="en-US" sz="2000" dirty="0">
                <a:solidFill>
                  <a:srgbClr val="0000FF"/>
                </a:solidFill>
                <a:latin typeface="Times New Roman"/>
                <a:cs typeface="Times New Roman"/>
              </a:rPr>
              <a:t>(mf)</a:t>
            </a:r>
            <a:r>
              <a:rPr lang="en-US" sz="2000" dirty="0">
                <a:solidFill>
                  <a:srgbClr val="FF0000"/>
                </a:solidFill>
                <a:latin typeface="Times New Roman"/>
                <a:cs typeface="Times New Roman"/>
              </a:rPr>
              <a:t> </a:t>
            </a:r>
            <a:r>
              <a:rPr lang="en-US" sz="2000" dirty="0">
                <a:latin typeface="Times New Roman"/>
                <a:cs typeface="Times New Roman"/>
              </a:rPr>
              <a:t>range</a:t>
            </a:r>
            <a:r>
              <a:rPr lang="en-US" sz="2000" dirty="0">
                <a:solidFill>
                  <a:srgbClr val="000000"/>
                </a:solidFill>
                <a:latin typeface="Apple Chancery"/>
                <a:cs typeface="Apple Chancery"/>
              </a:rPr>
              <a:t>: </a:t>
            </a:r>
            <a:r>
              <a:rPr lang="en-US" sz="2000" dirty="0">
                <a:latin typeface="Times New Roman"/>
                <a:cs typeface="Times New Roman"/>
              </a:rPr>
              <a:t>this is</a:t>
            </a:r>
            <a:endParaRPr lang="en-US" sz="2000" i="1" dirty="0">
              <a:solidFill>
                <a:srgbClr val="0000FF"/>
              </a:solidFill>
              <a:latin typeface="Times New Roman"/>
              <a:cs typeface="Times New Roman"/>
            </a:endParaRPr>
          </a:p>
        </p:txBody>
      </p:sp>
      <p:sp>
        <p:nvSpPr>
          <p:cNvPr id="137250" name="Rectangle 42"/>
          <p:cNvSpPr>
            <a:spLocks noChangeArrowheads="1"/>
          </p:cNvSpPr>
          <p:nvPr/>
        </p:nvSpPr>
        <p:spPr bwMode="auto">
          <a:xfrm>
            <a:off x="152400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10243663" y="6472239"/>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23.)</a:t>
            </a:r>
          </a:p>
        </p:txBody>
      </p:sp>
      <p:grpSp>
        <p:nvGrpSpPr>
          <p:cNvPr id="7" name="Group 6"/>
          <p:cNvGrpSpPr/>
          <p:nvPr/>
        </p:nvGrpSpPr>
        <p:grpSpPr>
          <a:xfrm>
            <a:off x="8323458" y="1465947"/>
            <a:ext cx="944435" cy="2928541"/>
            <a:chOff x="6435202" y="679450"/>
            <a:chExt cx="944435" cy="2928541"/>
          </a:xfrm>
        </p:grpSpPr>
        <p:sp>
          <p:nvSpPr>
            <p:cNvPr id="5" name="Freeform 4"/>
            <p:cNvSpPr/>
            <p:nvPr/>
          </p:nvSpPr>
          <p:spPr>
            <a:xfrm>
              <a:off x="7004050" y="679450"/>
              <a:ext cx="371475" cy="187325"/>
            </a:xfrm>
            <a:custGeom>
              <a:avLst/>
              <a:gdLst>
                <a:gd name="connsiteX0" fmla="*/ 0 w 371475"/>
                <a:gd name="connsiteY0" fmla="*/ 187325 h 187325"/>
                <a:gd name="connsiteX1" fmla="*/ 241300 w 371475"/>
                <a:gd name="connsiteY1" fmla="*/ 0 h 187325"/>
                <a:gd name="connsiteX2" fmla="*/ 371475 w 371475"/>
                <a:gd name="connsiteY2" fmla="*/ 0 h 187325"/>
                <a:gd name="connsiteX3" fmla="*/ 139700 w 371475"/>
                <a:gd name="connsiteY3" fmla="*/ 187325 h 187325"/>
                <a:gd name="connsiteX4" fmla="*/ 0 w 371475"/>
                <a:gd name="connsiteY4" fmla="*/ 187325 h 187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187325">
                  <a:moveTo>
                    <a:pt x="0" y="187325"/>
                  </a:moveTo>
                  <a:lnTo>
                    <a:pt x="241300" y="0"/>
                  </a:lnTo>
                  <a:lnTo>
                    <a:pt x="371475" y="0"/>
                  </a:lnTo>
                  <a:lnTo>
                    <a:pt x="139700" y="187325"/>
                  </a:lnTo>
                  <a:lnTo>
                    <a:pt x="0" y="187325"/>
                  </a:lnTo>
                  <a:close/>
                </a:path>
              </a:pathLst>
            </a:cu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3"/>
            <p:cNvSpPr/>
            <p:nvPr/>
          </p:nvSpPr>
          <p:spPr>
            <a:xfrm>
              <a:off x="7137400" y="679450"/>
              <a:ext cx="241300" cy="2927350"/>
            </a:xfrm>
            <a:custGeom>
              <a:avLst/>
              <a:gdLst>
                <a:gd name="connsiteX0" fmla="*/ 0 w 241300"/>
                <a:gd name="connsiteY0" fmla="*/ 184150 h 2927350"/>
                <a:gd name="connsiteX1" fmla="*/ 241300 w 241300"/>
                <a:gd name="connsiteY1" fmla="*/ 0 h 2927350"/>
                <a:gd name="connsiteX2" fmla="*/ 241300 w 241300"/>
                <a:gd name="connsiteY2" fmla="*/ 2730500 h 2927350"/>
                <a:gd name="connsiteX3" fmla="*/ 6350 w 241300"/>
                <a:gd name="connsiteY3" fmla="*/ 2927350 h 2927350"/>
                <a:gd name="connsiteX4" fmla="*/ 0 w 241300"/>
                <a:gd name="connsiteY4" fmla="*/ 184150 h 292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300" h="2927350">
                  <a:moveTo>
                    <a:pt x="0" y="184150"/>
                  </a:moveTo>
                  <a:lnTo>
                    <a:pt x="241300" y="0"/>
                  </a:lnTo>
                  <a:lnTo>
                    <a:pt x="241300" y="2730500"/>
                  </a:lnTo>
                  <a:lnTo>
                    <a:pt x="6350" y="2927350"/>
                  </a:lnTo>
                  <a:cubicBezTo>
                    <a:pt x="4233" y="2015067"/>
                    <a:pt x="2117" y="1102783"/>
                    <a:pt x="0" y="184150"/>
                  </a:cubicBezTo>
                  <a:close/>
                </a:path>
              </a:pathLst>
            </a:custGeom>
            <a:solidFill>
              <a:srgbClr val="8DF31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35"/>
            <p:cNvSpPr>
              <a:spLocks/>
            </p:cNvSpPr>
            <p:nvPr/>
          </p:nvSpPr>
          <p:spPr bwMode="auto">
            <a:xfrm>
              <a:off x="7001863" y="869130"/>
              <a:ext cx="141665" cy="2738861"/>
            </a:xfrm>
            <a:prstGeom prst="rect">
              <a:avLst/>
            </a:prstGeom>
            <a:solidFill>
              <a:srgbClr val="3366FF"/>
            </a:solidFill>
            <a:ln w="25400">
              <a:solidFill>
                <a:srgbClr val="000000"/>
              </a:solidFill>
              <a:miter lim="800000"/>
              <a:headEnd/>
              <a:tailEnd/>
            </a:ln>
          </p:spPr>
          <p:txBody>
            <a:bodyPr wrap="none" anchor="ctr"/>
            <a:lstStyle/>
            <a:p>
              <a:endParaRPr lang="en-US"/>
            </a:p>
          </p:txBody>
        </p:sp>
        <p:sp>
          <p:nvSpPr>
            <p:cNvPr id="18" name="Line 37"/>
            <p:cNvSpPr>
              <a:spLocks noChangeShapeType="1"/>
            </p:cNvSpPr>
            <p:nvPr/>
          </p:nvSpPr>
          <p:spPr bwMode="auto">
            <a:xfrm flipH="1">
              <a:off x="6435202" y="2191339"/>
              <a:ext cx="566661"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 name="Line 41"/>
            <p:cNvSpPr>
              <a:spLocks noChangeShapeType="1"/>
            </p:cNvSpPr>
            <p:nvPr/>
          </p:nvSpPr>
          <p:spPr bwMode="auto">
            <a:xfrm flipV="1">
              <a:off x="7143528" y="680243"/>
              <a:ext cx="236109" cy="1888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 name="Line 42"/>
            <p:cNvSpPr>
              <a:spLocks noChangeShapeType="1"/>
            </p:cNvSpPr>
            <p:nvPr/>
          </p:nvSpPr>
          <p:spPr bwMode="auto">
            <a:xfrm flipV="1">
              <a:off x="7001863" y="680243"/>
              <a:ext cx="236109" cy="1888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 name="Line 44"/>
            <p:cNvSpPr>
              <a:spLocks noChangeShapeType="1"/>
            </p:cNvSpPr>
            <p:nvPr/>
          </p:nvSpPr>
          <p:spPr bwMode="auto">
            <a:xfrm flipH="1">
              <a:off x="7237971" y="680243"/>
              <a:ext cx="141665"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 name="Line 49"/>
            <p:cNvSpPr>
              <a:spLocks noChangeShapeType="1"/>
            </p:cNvSpPr>
            <p:nvPr/>
          </p:nvSpPr>
          <p:spPr bwMode="auto">
            <a:xfrm flipV="1">
              <a:off x="7143528" y="3419104"/>
              <a:ext cx="236109" cy="1888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 name="Line 51"/>
            <p:cNvSpPr>
              <a:spLocks noChangeShapeType="1"/>
            </p:cNvSpPr>
            <p:nvPr/>
          </p:nvSpPr>
          <p:spPr bwMode="auto">
            <a:xfrm>
              <a:off x="7379637" y="680243"/>
              <a:ext cx="0" cy="2738861"/>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6" name="Group 5"/>
          <p:cNvGrpSpPr/>
          <p:nvPr/>
        </p:nvGrpSpPr>
        <p:grpSpPr>
          <a:xfrm>
            <a:off x="9881775" y="1465947"/>
            <a:ext cx="817083" cy="2928541"/>
            <a:chOff x="7993519" y="679450"/>
            <a:chExt cx="817083" cy="2928541"/>
          </a:xfrm>
        </p:grpSpPr>
        <p:sp>
          <p:nvSpPr>
            <p:cNvPr id="44" name="Freeform 43"/>
            <p:cNvSpPr/>
            <p:nvPr/>
          </p:nvSpPr>
          <p:spPr>
            <a:xfrm>
              <a:off x="7993519" y="681805"/>
              <a:ext cx="371475" cy="187325"/>
            </a:xfrm>
            <a:custGeom>
              <a:avLst/>
              <a:gdLst>
                <a:gd name="connsiteX0" fmla="*/ 0 w 371475"/>
                <a:gd name="connsiteY0" fmla="*/ 187325 h 187325"/>
                <a:gd name="connsiteX1" fmla="*/ 241300 w 371475"/>
                <a:gd name="connsiteY1" fmla="*/ 0 h 187325"/>
                <a:gd name="connsiteX2" fmla="*/ 371475 w 371475"/>
                <a:gd name="connsiteY2" fmla="*/ 0 h 187325"/>
                <a:gd name="connsiteX3" fmla="*/ 139700 w 371475"/>
                <a:gd name="connsiteY3" fmla="*/ 187325 h 187325"/>
                <a:gd name="connsiteX4" fmla="*/ 0 w 371475"/>
                <a:gd name="connsiteY4" fmla="*/ 187325 h 187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187325">
                  <a:moveTo>
                    <a:pt x="0" y="187325"/>
                  </a:moveTo>
                  <a:lnTo>
                    <a:pt x="241300" y="0"/>
                  </a:lnTo>
                  <a:lnTo>
                    <a:pt x="371475" y="0"/>
                  </a:lnTo>
                  <a:lnTo>
                    <a:pt x="139700" y="187325"/>
                  </a:lnTo>
                  <a:lnTo>
                    <a:pt x="0" y="187325"/>
                  </a:lnTo>
                  <a:close/>
                </a:path>
              </a:pathLst>
            </a:cu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Freeform 41"/>
            <p:cNvSpPr/>
            <p:nvPr/>
          </p:nvSpPr>
          <p:spPr>
            <a:xfrm>
              <a:off x="8135184" y="679450"/>
              <a:ext cx="241300" cy="2927350"/>
            </a:xfrm>
            <a:custGeom>
              <a:avLst/>
              <a:gdLst>
                <a:gd name="connsiteX0" fmla="*/ 0 w 241300"/>
                <a:gd name="connsiteY0" fmla="*/ 184150 h 2927350"/>
                <a:gd name="connsiteX1" fmla="*/ 241300 w 241300"/>
                <a:gd name="connsiteY1" fmla="*/ 0 h 2927350"/>
                <a:gd name="connsiteX2" fmla="*/ 241300 w 241300"/>
                <a:gd name="connsiteY2" fmla="*/ 2730500 h 2927350"/>
                <a:gd name="connsiteX3" fmla="*/ 6350 w 241300"/>
                <a:gd name="connsiteY3" fmla="*/ 2927350 h 2927350"/>
                <a:gd name="connsiteX4" fmla="*/ 0 w 241300"/>
                <a:gd name="connsiteY4" fmla="*/ 184150 h 292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300" h="2927350">
                  <a:moveTo>
                    <a:pt x="0" y="184150"/>
                  </a:moveTo>
                  <a:lnTo>
                    <a:pt x="241300" y="0"/>
                  </a:lnTo>
                  <a:lnTo>
                    <a:pt x="241300" y="2730500"/>
                  </a:lnTo>
                  <a:lnTo>
                    <a:pt x="6350" y="2927350"/>
                  </a:lnTo>
                  <a:cubicBezTo>
                    <a:pt x="4233" y="2015067"/>
                    <a:pt x="2117" y="1102783"/>
                    <a:pt x="0" y="184150"/>
                  </a:cubicBezTo>
                  <a:close/>
                </a:path>
              </a:pathLst>
            </a:custGeom>
            <a:solidFill>
              <a:srgbClr val="FFFF00">
                <a:alpha val="8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36"/>
            <p:cNvSpPr>
              <a:spLocks/>
            </p:cNvSpPr>
            <p:nvPr/>
          </p:nvSpPr>
          <p:spPr bwMode="auto">
            <a:xfrm>
              <a:off x="7993519" y="869130"/>
              <a:ext cx="141665" cy="2738861"/>
            </a:xfrm>
            <a:prstGeom prst="rect">
              <a:avLst/>
            </a:prstGeom>
            <a:solidFill>
              <a:srgbClr val="3366FF"/>
            </a:solidFill>
            <a:ln w="25400">
              <a:solidFill>
                <a:srgbClr val="000000"/>
              </a:solidFill>
              <a:miter lim="800000"/>
              <a:headEnd/>
              <a:tailEnd/>
            </a:ln>
          </p:spPr>
          <p:txBody>
            <a:bodyPr wrap="none" anchor="ctr"/>
            <a:lstStyle/>
            <a:p>
              <a:endParaRPr lang="en-US"/>
            </a:p>
          </p:txBody>
        </p:sp>
        <p:sp>
          <p:nvSpPr>
            <p:cNvPr id="19" name="Line 38"/>
            <p:cNvSpPr>
              <a:spLocks noChangeShapeType="1"/>
            </p:cNvSpPr>
            <p:nvPr/>
          </p:nvSpPr>
          <p:spPr bwMode="auto">
            <a:xfrm flipH="1">
              <a:off x="8276850" y="2191339"/>
              <a:ext cx="533752"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 name="Line 45"/>
            <p:cNvSpPr>
              <a:spLocks noChangeShapeType="1"/>
            </p:cNvSpPr>
            <p:nvPr/>
          </p:nvSpPr>
          <p:spPr bwMode="auto">
            <a:xfrm flipV="1">
              <a:off x="8135185" y="680243"/>
              <a:ext cx="236109" cy="1888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 name="Line 46"/>
            <p:cNvSpPr>
              <a:spLocks noChangeShapeType="1"/>
            </p:cNvSpPr>
            <p:nvPr/>
          </p:nvSpPr>
          <p:spPr bwMode="auto">
            <a:xfrm flipV="1">
              <a:off x="7993519" y="680243"/>
              <a:ext cx="236109" cy="1888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 name="Line 47"/>
            <p:cNvSpPr>
              <a:spLocks noChangeShapeType="1"/>
            </p:cNvSpPr>
            <p:nvPr/>
          </p:nvSpPr>
          <p:spPr bwMode="auto">
            <a:xfrm flipH="1">
              <a:off x="8229628" y="680243"/>
              <a:ext cx="141665"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 name="Line 50"/>
            <p:cNvSpPr>
              <a:spLocks noChangeShapeType="1"/>
            </p:cNvSpPr>
            <p:nvPr/>
          </p:nvSpPr>
          <p:spPr bwMode="auto">
            <a:xfrm flipV="1">
              <a:off x="8135185" y="3419104"/>
              <a:ext cx="236109" cy="1888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2" name="Line 52"/>
            <p:cNvSpPr>
              <a:spLocks noChangeShapeType="1"/>
            </p:cNvSpPr>
            <p:nvPr/>
          </p:nvSpPr>
          <p:spPr bwMode="auto">
            <a:xfrm>
              <a:off x="8371293" y="680243"/>
              <a:ext cx="0" cy="2738861"/>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aphicFrame>
        <p:nvGraphicFramePr>
          <p:cNvPr id="45" name="Object 44"/>
          <p:cNvGraphicFramePr>
            <a:graphicFrameLocks noChangeAspect="1"/>
          </p:cNvGraphicFramePr>
          <p:nvPr/>
        </p:nvGraphicFramePr>
        <p:xfrm>
          <a:off x="8637484" y="2977835"/>
          <a:ext cx="233363" cy="233362"/>
        </p:xfrm>
        <a:graphic>
          <a:graphicData uri="http://schemas.openxmlformats.org/presentationml/2006/ole">
            <mc:AlternateContent xmlns:mc="http://schemas.openxmlformats.org/markup-compatibility/2006">
              <mc:Choice xmlns:v="urn:schemas-microsoft-com:vml" Requires="v">
                <p:oleObj spid="_x0000_s21650" name="Equation" r:id="rId6" imgW="139700" imgH="139700" progId="Equation.DSMT4">
                  <p:embed/>
                </p:oleObj>
              </mc:Choice>
              <mc:Fallback>
                <p:oleObj name="Equation" r:id="rId6" imgW="139700" imgH="139700" progId="Equation.DSMT4">
                  <p:embed/>
                  <p:pic>
                    <p:nvPicPr>
                      <p:cNvPr id="45" name="Object 44"/>
                      <p:cNvPicPr/>
                      <p:nvPr/>
                    </p:nvPicPr>
                    <p:blipFill>
                      <a:blip r:embed="rId7"/>
                      <a:stretch>
                        <a:fillRect/>
                      </a:stretch>
                    </p:blipFill>
                    <p:spPr>
                      <a:xfrm>
                        <a:off x="8637484" y="2977835"/>
                        <a:ext cx="233363" cy="233362"/>
                      </a:xfrm>
                      <a:prstGeom prst="rect">
                        <a:avLst/>
                      </a:prstGeom>
                    </p:spPr>
                  </p:pic>
                </p:oleObj>
              </mc:Fallback>
            </mc:AlternateContent>
          </a:graphicData>
        </a:graphic>
      </p:graphicFrame>
      <p:graphicFrame>
        <p:nvGraphicFramePr>
          <p:cNvPr id="46" name="Object 45"/>
          <p:cNvGraphicFramePr>
            <a:graphicFrameLocks noChangeAspect="1"/>
          </p:cNvGraphicFramePr>
          <p:nvPr/>
        </p:nvGraphicFramePr>
        <p:xfrm>
          <a:off x="10265493" y="3008997"/>
          <a:ext cx="233362" cy="169863"/>
        </p:xfrm>
        <a:graphic>
          <a:graphicData uri="http://schemas.openxmlformats.org/presentationml/2006/ole">
            <mc:AlternateContent xmlns:mc="http://schemas.openxmlformats.org/markup-compatibility/2006">
              <mc:Choice xmlns:v="urn:schemas-microsoft-com:vml" Requires="v">
                <p:oleObj spid="_x0000_s21651" name="Equation" r:id="rId8" imgW="139700" imgH="101600" progId="Equation.DSMT4">
                  <p:embed/>
                </p:oleObj>
              </mc:Choice>
              <mc:Fallback>
                <p:oleObj name="Equation" r:id="rId8" imgW="139700" imgH="101600" progId="Equation.DSMT4">
                  <p:embed/>
                  <p:pic>
                    <p:nvPicPr>
                      <p:cNvPr id="46" name="Object 45"/>
                      <p:cNvPicPr/>
                      <p:nvPr/>
                    </p:nvPicPr>
                    <p:blipFill>
                      <a:blip r:embed="rId9"/>
                      <a:stretch>
                        <a:fillRect/>
                      </a:stretch>
                    </p:blipFill>
                    <p:spPr>
                      <a:xfrm>
                        <a:off x="10265493" y="3008997"/>
                        <a:ext cx="233362" cy="169863"/>
                      </a:xfrm>
                      <a:prstGeom prst="rect">
                        <a:avLst/>
                      </a:prstGeom>
                    </p:spPr>
                  </p:pic>
                </p:oleObj>
              </mc:Fallback>
            </mc:AlternateContent>
          </a:graphicData>
        </a:graphic>
      </p:graphicFrame>
      <p:graphicFrame>
        <p:nvGraphicFramePr>
          <p:cNvPr id="53" name="Object 52"/>
          <p:cNvGraphicFramePr>
            <a:graphicFrameLocks noChangeAspect="1"/>
          </p:cNvGraphicFramePr>
          <p:nvPr/>
        </p:nvGraphicFramePr>
        <p:xfrm>
          <a:off x="8427933" y="1655627"/>
          <a:ext cx="425450" cy="295275"/>
        </p:xfrm>
        <a:graphic>
          <a:graphicData uri="http://schemas.openxmlformats.org/presentationml/2006/ole">
            <mc:AlternateContent xmlns:mc="http://schemas.openxmlformats.org/markup-compatibility/2006">
              <mc:Choice xmlns:v="urn:schemas-microsoft-com:vml" Requires="v">
                <p:oleObj spid="_x0000_s21652" name="Equation" r:id="rId10" imgW="254000" imgH="177800" progId="Equation.DSMT4">
                  <p:embed/>
                </p:oleObj>
              </mc:Choice>
              <mc:Fallback>
                <p:oleObj name="Equation" r:id="rId10" imgW="254000" imgH="177800" progId="Equation.DSMT4">
                  <p:embed/>
                  <p:pic>
                    <p:nvPicPr>
                      <p:cNvPr id="53" name="Object 52"/>
                      <p:cNvPicPr/>
                      <p:nvPr/>
                    </p:nvPicPr>
                    <p:blipFill>
                      <a:blip r:embed="rId11"/>
                      <a:stretch>
                        <a:fillRect/>
                      </a:stretch>
                    </p:blipFill>
                    <p:spPr>
                      <a:xfrm>
                        <a:off x="8427933" y="1655627"/>
                        <a:ext cx="425450" cy="295275"/>
                      </a:xfrm>
                      <a:prstGeom prst="rect">
                        <a:avLst/>
                      </a:prstGeom>
                    </p:spPr>
                  </p:pic>
                </p:oleObj>
              </mc:Fallback>
            </mc:AlternateContent>
          </a:graphicData>
        </a:graphic>
      </p:graphicFrame>
      <p:graphicFrame>
        <p:nvGraphicFramePr>
          <p:cNvPr id="54" name="Object 53"/>
          <p:cNvGraphicFramePr>
            <a:graphicFrameLocks noChangeAspect="1"/>
          </p:cNvGraphicFramePr>
          <p:nvPr/>
        </p:nvGraphicFramePr>
        <p:xfrm>
          <a:off x="10286130" y="1655627"/>
          <a:ext cx="425450" cy="295275"/>
        </p:xfrm>
        <a:graphic>
          <a:graphicData uri="http://schemas.openxmlformats.org/presentationml/2006/ole">
            <mc:AlternateContent xmlns:mc="http://schemas.openxmlformats.org/markup-compatibility/2006">
              <mc:Choice xmlns:v="urn:schemas-microsoft-com:vml" Requires="v">
                <p:oleObj spid="_x0000_s21653" name="Equation" r:id="rId12" imgW="254000" imgH="177800" progId="Equation.DSMT4">
                  <p:embed/>
                </p:oleObj>
              </mc:Choice>
              <mc:Fallback>
                <p:oleObj name="Equation" r:id="rId12" imgW="254000" imgH="177800" progId="Equation.DSMT4">
                  <p:embed/>
                  <p:pic>
                    <p:nvPicPr>
                      <p:cNvPr id="54" name="Object 53"/>
                      <p:cNvPicPr/>
                      <p:nvPr/>
                    </p:nvPicPr>
                    <p:blipFill>
                      <a:blip r:embed="rId13"/>
                      <a:stretch>
                        <a:fillRect/>
                      </a:stretch>
                    </p:blipFill>
                    <p:spPr>
                      <a:xfrm>
                        <a:off x="10286130" y="1655627"/>
                        <a:ext cx="425450" cy="295275"/>
                      </a:xfrm>
                      <a:prstGeom prst="rect">
                        <a:avLst/>
                      </a:prstGeom>
                    </p:spPr>
                  </p:pic>
                </p:oleObj>
              </mc:Fallback>
            </mc:AlternateContent>
          </a:graphicData>
        </a:graphic>
      </p:graphicFrame>
      <p:sp>
        <p:nvSpPr>
          <p:cNvPr id="3" name="Left Brace 2"/>
          <p:cNvSpPr/>
          <p:nvPr/>
        </p:nvSpPr>
        <p:spPr>
          <a:xfrm rot="16200000">
            <a:off x="9338920" y="4193731"/>
            <a:ext cx="392672" cy="1063625"/>
          </a:xfrm>
          <a:prstGeom prst="leftBrac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55" name="Object 54"/>
          <p:cNvGraphicFramePr>
            <a:graphicFrameLocks noChangeAspect="1"/>
          </p:cNvGraphicFramePr>
          <p:nvPr/>
        </p:nvGraphicFramePr>
        <p:xfrm>
          <a:off x="9319343" y="4942236"/>
          <a:ext cx="425450" cy="274637"/>
        </p:xfrm>
        <a:graphic>
          <a:graphicData uri="http://schemas.openxmlformats.org/presentationml/2006/ole">
            <mc:AlternateContent xmlns:mc="http://schemas.openxmlformats.org/markup-compatibility/2006">
              <mc:Choice xmlns:v="urn:schemas-microsoft-com:vml" Requires="v">
                <p:oleObj spid="_x0000_s21654" name="Equation" r:id="rId14" imgW="254000" imgH="165100" progId="Equation.DSMT4">
                  <p:embed/>
                </p:oleObj>
              </mc:Choice>
              <mc:Fallback>
                <p:oleObj name="Equation" r:id="rId14" imgW="254000" imgH="165100" progId="Equation.DSMT4">
                  <p:embed/>
                  <p:pic>
                    <p:nvPicPr>
                      <p:cNvPr id="55" name="Object 54"/>
                      <p:cNvPicPr/>
                      <p:nvPr/>
                    </p:nvPicPr>
                    <p:blipFill>
                      <a:blip r:embed="rId15"/>
                      <a:stretch>
                        <a:fillRect/>
                      </a:stretch>
                    </p:blipFill>
                    <p:spPr>
                      <a:xfrm>
                        <a:off x="9319343" y="4942236"/>
                        <a:ext cx="425450" cy="274637"/>
                      </a:xfrm>
                      <a:prstGeom prst="rect">
                        <a:avLst/>
                      </a:prstGeom>
                    </p:spPr>
                  </p:pic>
                </p:oleObj>
              </mc:Fallback>
            </mc:AlternateContent>
          </a:graphicData>
        </a:graphic>
      </p:graphicFrame>
      <p:sp>
        <p:nvSpPr>
          <p:cNvPr id="57" name="TextBox 56"/>
          <p:cNvSpPr txBox="1"/>
          <p:nvPr/>
        </p:nvSpPr>
        <p:spPr>
          <a:xfrm>
            <a:off x="1739901" y="1168034"/>
            <a:ext cx="6583556" cy="707886"/>
          </a:xfrm>
          <a:prstGeom prst="rect">
            <a:avLst/>
          </a:prstGeom>
          <a:noFill/>
        </p:spPr>
        <p:txBody>
          <a:bodyPr wrap="square" rtlCol="0">
            <a:spAutoFit/>
          </a:bodyPr>
          <a:lstStyle/>
          <a:p>
            <a:r>
              <a:rPr lang="en-US" sz="2000" dirty="0">
                <a:solidFill>
                  <a:srgbClr val="FF0000"/>
                </a:solidFill>
                <a:latin typeface="Apple Chancery"/>
                <a:cs typeface="Apple Chancery"/>
              </a:rPr>
              <a:t>1.) A 1 farad </a:t>
            </a:r>
            <a:r>
              <a:rPr lang="en-US" sz="2000" i="1" dirty="0">
                <a:solidFill>
                  <a:srgbClr val="0000FF"/>
                </a:solidFill>
                <a:latin typeface="Times New Roman"/>
                <a:cs typeface="Times New Roman"/>
              </a:rPr>
              <a:t>capacitor </a:t>
            </a:r>
            <a:r>
              <a:rPr lang="en-US" sz="2000" dirty="0">
                <a:latin typeface="Times New Roman"/>
                <a:cs typeface="Times New Roman"/>
              </a:rPr>
              <a:t>is a HUGE capacitor.  It is much more common to run into capacitors in the:</a:t>
            </a:r>
            <a:endParaRPr lang="en-US" sz="2000" i="1" dirty="0">
              <a:solidFill>
                <a:srgbClr val="0000FF"/>
              </a:solidFill>
              <a:latin typeface="Times New Roman"/>
              <a:cs typeface="Times New Roman"/>
            </a:endParaRPr>
          </a:p>
        </p:txBody>
      </p:sp>
      <p:sp>
        <p:nvSpPr>
          <p:cNvPr id="58" name="TextBox 57"/>
          <p:cNvSpPr txBox="1"/>
          <p:nvPr/>
        </p:nvSpPr>
        <p:spPr>
          <a:xfrm>
            <a:off x="1739901" y="3815933"/>
            <a:ext cx="6688033" cy="1015663"/>
          </a:xfrm>
          <a:prstGeom prst="rect">
            <a:avLst/>
          </a:prstGeom>
          <a:noFill/>
        </p:spPr>
        <p:txBody>
          <a:bodyPr wrap="square" rtlCol="0">
            <a:spAutoFit/>
          </a:bodyPr>
          <a:lstStyle/>
          <a:p>
            <a:r>
              <a:rPr lang="en-US" sz="2000" dirty="0">
                <a:solidFill>
                  <a:srgbClr val="FF0000"/>
                </a:solidFill>
                <a:latin typeface="Apple Chancery"/>
                <a:cs typeface="Apple Chancery"/>
              </a:rPr>
              <a:t>2.) When traversing </a:t>
            </a:r>
            <a:r>
              <a:rPr lang="en-US" sz="2000" dirty="0">
                <a:latin typeface="Times New Roman"/>
                <a:cs typeface="Times New Roman"/>
              </a:rPr>
              <a:t>between capacitor plates </a:t>
            </a:r>
            <a:r>
              <a:rPr lang="en-US" sz="2000" dirty="0">
                <a:solidFill>
                  <a:srgbClr val="0000FF"/>
                </a:solidFill>
                <a:latin typeface="Times New Roman"/>
                <a:cs typeface="Times New Roman"/>
              </a:rPr>
              <a:t>along the electric field lines</a:t>
            </a:r>
            <a:r>
              <a:rPr lang="en-US" sz="2000" dirty="0">
                <a:latin typeface="Times New Roman"/>
                <a:cs typeface="Times New Roman"/>
              </a:rPr>
              <a:t>, the </a:t>
            </a:r>
            <a:r>
              <a:rPr lang="en-US" sz="2000" dirty="0">
                <a:solidFill>
                  <a:srgbClr val="0000FF"/>
                </a:solidFill>
                <a:latin typeface="Times New Roman"/>
                <a:cs typeface="Times New Roman"/>
              </a:rPr>
              <a:t>voltage goes from high to low</a:t>
            </a:r>
            <a:r>
              <a:rPr lang="en-US" sz="2000" dirty="0">
                <a:latin typeface="Times New Roman"/>
                <a:cs typeface="Times New Roman"/>
              </a:rPr>
              <a:t>.  That is why the negative sign is needed in                    .</a:t>
            </a:r>
            <a:endParaRPr lang="en-US" sz="2000" i="1" dirty="0">
              <a:solidFill>
                <a:srgbClr val="0000FF"/>
              </a:solidFill>
              <a:latin typeface="Times New Roman"/>
              <a:cs typeface="Times New Roman"/>
            </a:endParaRPr>
          </a:p>
        </p:txBody>
      </p:sp>
      <p:graphicFrame>
        <p:nvGraphicFramePr>
          <p:cNvPr id="59" name="Object 58"/>
          <p:cNvGraphicFramePr>
            <a:graphicFrameLocks noChangeAspect="1"/>
          </p:cNvGraphicFramePr>
          <p:nvPr/>
        </p:nvGraphicFramePr>
        <p:xfrm>
          <a:off x="5341939" y="1930400"/>
          <a:ext cx="1190625" cy="317500"/>
        </p:xfrm>
        <a:graphic>
          <a:graphicData uri="http://schemas.openxmlformats.org/presentationml/2006/ole">
            <mc:AlternateContent xmlns:mc="http://schemas.openxmlformats.org/markup-compatibility/2006">
              <mc:Choice xmlns:v="urn:schemas-microsoft-com:vml" Requires="v">
                <p:oleObj spid="_x0000_s21655" name="Equation" r:id="rId16" imgW="711200" imgH="190500" progId="Equation.DSMT4">
                  <p:embed/>
                </p:oleObj>
              </mc:Choice>
              <mc:Fallback>
                <p:oleObj name="Equation" r:id="rId16" imgW="711200" imgH="190500" progId="Equation.DSMT4">
                  <p:embed/>
                  <p:pic>
                    <p:nvPicPr>
                      <p:cNvPr id="59" name="Object 58"/>
                      <p:cNvPicPr/>
                      <p:nvPr/>
                    </p:nvPicPr>
                    <p:blipFill>
                      <a:blip r:embed="rId17"/>
                      <a:stretch>
                        <a:fillRect/>
                      </a:stretch>
                    </p:blipFill>
                    <p:spPr>
                      <a:xfrm>
                        <a:off x="5341939" y="1930400"/>
                        <a:ext cx="1190625" cy="317500"/>
                      </a:xfrm>
                      <a:prstGeom prst="rect">
                        <a:avLst/>
                      </a:prstGeom>
                    </p:spPr>
                  </p:pic>
                </p:oleObj>
              </mc:Fallback>
            </mc:AlternateContent>
          </a:graphicData>
        </a:graphic>
      </p:graphicFrame>
      <p:graphicFrame>
        <p:nvGraphicFramePr>
          <p:cNvPr id="60" name="Object 59"/>
          <p:cNvGraphicFramePr>
            <a:graphicFrameLocks noChangeAspect="1"/>
          </p:cNvGraphicFramePr>
          <p:nvPr/>
        </p:nvGraphicFramePr>
        <p:xfrm>
          <a:off x="4479132" y="4460318"/>
          <a:ext cx="1274763" cy="317500"/>
        </p:xfrm>
        <a:graphic>
          <a:graphicData uri="http://schemas.openxmlformats.org/presentationml/2006/ole">
            <mc:AlternateContent xmlns:mc="http://schemas.openxmlformats.org/markup-compatibility/2006">
              <mc:Choice xmlns:v="urn:schemas-microsoft-com:vml" Requires="v">
                <p:oleObj spid="_x0000_s21656" name="Equation" r:id="rId18" imgW="762000" imgH="190500" progId="Equation.DSMT4">
                  <p:embed/>
                </p:oleObj>
              </mc:Choice>
              <mc:Fallback>
                <p:oleObj name="Equation" r:id="rId18" imgW="762000" imgH="190500" progId="Equation.DSMT4">
                  <p:embed/>
                  <p:pic>
                    <p:nvPicPr>
                      <p:cNvPr id="60" name="Object 59"/>
                      <p:cNvPicPr/>
                      <p:nvPr/>
                    </p:nvPicPr>
                    <p:blipFill>
                      <a:blip r:embed="rId19"/>
                      <a:stretch>
                        <a:fillRect/>
                      </a:stretch>
                    </p:blipFill>
                    <p:spPr>
                      <a:xfrm>
                        <a:off x="4479132" y="4460318"/>
                        <a:ext cx="1274763" cy="317500"/>
                      </a:xfrm>
                      <a:prstGeom prst="rect">
                        <a:avLst/>
                      </a:prstGeom>
                    </p:spPr>
                  </p:pic>
                </p:oleObj>
              </mc:Fallback>
            </mc:AlternateContent>
          </a:graphicData>
        </a:graphic>
      </p:graphicFrame>
      <p:graphicFrame>
        <p:nvGraphicFramePr>
          <p:cNvPr id="62" name="Object 61"/>
          <p:cNvGraphicFramePr>
            <a:graphicFrameLocks noChangeAspect="1"/>
          </p:cNvGraphicFramePr>
          <p:nvPr/>
        </p:nvGraphicFramePr>
        <p:xfrm>
          <a:off x="2501900" y="4948585"/>
          <a:ext cx="446088" cy="381000"/>
        </p:xfrm>
        <a:graphic>
          <a:graphicData uri="http://schemas.openxmlformats.org/presentationml/2006/ole">
            <mc:AlternateContent xmlns:mc="http://schemas.openxmlformats.org/markup-compatibility/2006">
              <mc:Choice xmlns:v="urn:schemas-microsoft-com:vml" Requires="v">
                <p:oleObj spid="_x0000_s21657" name="Equation" r:id="rId20" imgW="266700" imgH="228600" progId="Equation.DSMT4">
                  <p:embed/>
                </p:oleObj>
              </mc:Choice>
              <mc:Fallback>
                <p:oleObj name="Equation" r:id="rId20" imgW="266700" imgH="228600" progId="Equation.DSMT4">
                  <p:embed/>
                  <p:pic>
                    <p:nvPicPr>
                      <p:cNvPr id="62" name="Object 61"/>
                      <p:cNvPicPr/>
                      <p:nvPr/>
                    </p:nvPicPr>
                    <p:blipFill>
                      <a:blip r:embed="rId21"/>
                      <a:stretch>
                        <a:fillRect/>
                      </a:stretch>
                    </p:blipFill>
                    <p:spPr>
                      <a:xfrm>
                        <a:off x="2501900" y="4948585"/>
                        <a:ext cx="446088" cy="381000"/>
                      </a:xfrm>
                      <a:prstGeom prst="rect">
                        <a:avLst/>
                      </a:prstGeom>
                    </p:spPr>
                  </p:pic>
                </p:oleObj>
              </mc:Fallback>
            </mc:AlternateContent>
          </a:graphicData>
        </a:graphic>
      </p:graphicFrame>
      <p:graphicFrame>
        <p:nvGraphicFramePr>
          <p:cNvPr id="63" name="Object 62"/>
          <p:cNvGraphicFramePr>
            <a:graphicFrameLocks noChangeAspect="1"/>
          </p:cNvGraphicFramePr>
          <p:nvPr/>
        </p:nvGraphicFramePr>
        <p:xfrm>
          <a:off x="4360864" y="2406710"/>
          <a:ext cx="319087" cy="338138"/>
        </p:xfrm>
        <a:graphic>
          <a:graphicData uri="http://schemas.openxmlformats.org/presentationml/2006/ole">
            <mc:AlternateContent xmlns:mc="http://schemas.openxmlformats.org/markup-compatibility/2006">
              <mc:Choice xmlns:v="urn:schemas-microsoft-com:vml" Requires="v">
                <p:oleObj spid="_x0000_s21658" name="Equation" r:id="rId22" imgW="190500" imgH="203200" progId="Equation.DSMT4">
                  <p:embed/>
                </p:oleObj>
              </mc:Choice>
              <mc:Fallback>
                <p:oleObj name="Equation" r:id="rId22" imgW="190500" imgH="203200" progId="Equation.DSMT4">
                  <p:embed/>
                  <p:pic>
                    <p:nvPicPr>
                      <p:cNvPr id="63" name="Object 62"/>
                      <p:cNvPicPr/>
                      <p:nvPr/>
                    </p:nvPicPr>
                    <p:blipFill>
                      <a:blip r:embed="rId23"/>
                      <a:stretch>
                        <a:fillRect/>
                      </a:stretch>
                    </p:blipFill>
                    <p:spPr>
                      <a:xfrm>
                        <a:off x="4360864" y="2406710"/>
                        <a:ext cx="319087" cy="338138"/>
                      </a:xfrm>
                      <a:prstGeom prst="rect">
                        <a:avLst/>
                      </a:prstGeom>
                    </p:spPr>
                  </p:pic>
                </p:oleObj>
              </mc:Fallback>
            </mc:AlternateContent>
          </a:graphicData>
        </a:graphic>
      </p:graphicFrame>
      <p:sp>
        <p:nvSpPr>
          <p:cNvPr id="47" name="TextBox 46"/>
          <p:cNvSpPr txBox="1"/>
          <p:nvPr/>
        </p:nvSpPr>
        <p:spPr>
          <a:xfrm>
            <a:off x="1787786" y="138819"/>
            <a:ext cx="863732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Picky but Important Points</a:t>
            </a:r>
            <a:endParaRPr lang="en-US" sz="2000" dirty="0">
              <a:latin typeface="Times New Roman"/>
              <a:cs typeface="Times New Roman"/>
            </a:endParaRPr>
          </a:p>
        </p:txBody>
      </p:sp>
      <p:graphicFrame>
        <p:nvGraphicFramePr>
          <p:cNvPr id="64" name="Object 63"/>
          <p:cNvGraphicFramePr>
            <a:graphicFrameLocks noChangeAspect="1"/>
          </p:cNvGraphicFramePr>
          <p:nvPr/>
        </p:nvGraphicFramePr>
        <p:xfrm>
          <a:off x="6116639" y="2368610"/>
          <a:ext cx="1190625" cy="317500"/>
        </p:xfrm>
        <a:graphic>
          <a:graphicData uri="http://schemas.openxmlformats.org/presentationml/2006/ole">
            <mc:AlternateContent xmlns:mc="http://schemas.openxmlformats.org/markup-compatibility/2006">
              <mc:Choice xmlns:v="urn:schemas-microsoft-com:vml" Requires="v">
                <p:oleObj spid="_x0000_s21659" name="Equation" r:id="rId24" imgW="711200" imgH="190500" progId="Equation.DSMT4">
                  <p:embed/>
                </p:oleObj>
              </mc:Choice>
              <mc:Fallback>
                <p:oleObj name="Equation" r:id="rId24" imgW="711200" imgH="190500" progId="Equation.DSMT4">
                  <p:embed/>
                  <p:pic>
                    <p:nvPicPr>
                      <p:cNvPr id="64" name="Object 63"/>
                      <p:cNvPicPr/>
                      <p:nvPr/>
                    </p:nvPicPr>
                    <p:blipFill>
                      <a:blip r:embed="rId25"/>
                      <a:stretch>
                        <a:fillRect/>
                      </a:stretch>
                    </p:blipFill>
                    <p:spPr>
                      <a:xfrm>
                        <a:off x="6116639" y="2368610"/>
                        <a:ext cx="1190625" cy="317500"/>
                      </a:xfrm>
                      <a:prstGeom prst="rect">
                        <a:avLst/>
                      </a:prstGeom>
                    </p:spPr>
                  </p:pic>
                </p:oleObj>
              </mc:Fallback>
            </mc:AlternateContent>
          </a:graphicData>
        </a:graphic>
      </p:graphicFrame>
      <p:sp>
        <p:nvSpPr>
          <p:cNvPr id="65" name="TextBox 64"/>
          <p:cNvSpPr txBox="1"/>
          <p:nvPr/>
        </p:nvSpPr>
        <p:spPr>
          <a:xfrm>
            <a:off x="2098377" y="2729102"/>
            <a:ext cx="6583556" cy="400110"/>
          </a:xfrm>
          <a:prstGeom prst="rect">
            <a:avLst/>
          </a:prstGeom>
          <a:noFill/>
        </p:spPr>
        <p:txBody>
          <a:bodyPr wrap="square" rtlCol="0">
            <a:spAutoFit/>
          </a:bodyPr>
          <a:lstStyle/>
          <a:p>
            <a:r>
              <a:rPr lang="en-US" sz="2000" dirty="0">
                <a:solidFill>
                  <a:srgbClr val="FF0000"/>
                </a:solidFill>
                <a:latin typeface="Apple Chancery"/>
                <a:cs typeface="Apple Chancery"/>
              </a:rPr>
              <a:t>--</a:t>
            </a:r>
            <a:r>
              <a:rPr lang="en-US" sz="2000" dirty="0" err="1">
                <a:solidFill>
                  <a:srgbClr val="FF0000"/>
                </a:solidFill>
                <a:latin typeface="Apple Chancery"/>
                <a:cs typeface="Apple Chancery"/>
              </a:rPr>
              <a:t>nanofarad</a:t>
            </a:r>
            <a:r>
              <a:rPr lang="en-US" sz="2000" dirty="0">
                <a:solidFill>
                  <a:srgbClr val="FF0000"/>
                </a:solidFill>
                <a:latin typeface="Apple Chancery"/>
                <a:cs typeface="Apple Chancery"/>
              </a:rPr>
              <a:t> </a:t>
            </a:r>
            <a:r>
              <a:rPr lang="en-US" sz="2000" dirty="0">
                <a:solidFill>
                  <a:srgbClr val="0000FF"/>
                </a:solidFill>
                <a:latin typeface="Times New Roman"/>
                <a:cs typeface="Times New Roman"/>
              </a:rPr>
              <a:t>(</a:t>
            </a:r>
            <a:r>
              <a:rPr lang="en-US" sz="2000" dirty="0" err="1">
                <a:solidFill>
                  <a:srgbClr val="0000FF"/>
                </a:solidFill>
                <a:latin typeface="Times New Roman"/>
                <a:cs typeface="Times New Roman"/>
              </a:rPr>
              <a:t>nf</a:t>
            </a:r>
            <a:r>
              <a:rPr lang="en-US" sz="2000" dirty="0">
                <a:solidFill>
                  <a:srgbClr val="0000FF"/>
                </a:solidFill>
                <a:latin typeface="Times New Roman"/>
                <a:cs typeface="Times New Roman"/>
              </a:rPr>
              <a:t>)</a:t>
            </a:r>
            <a:r>
              <a:rPr lang="en-US" sz="2000" dirty="0">
                <a:solidFill>
                  <a:srgbClr val="FF0000"/>
                </a:solidFill>
                <a:latin typeface="Apple Chancery"/>
                <a:cs typeface="Apple Chancery"/>
              </a:rPr>
              <a:t> </a:t>
            </a:r>
            <a:r>
              <a:rPr lang="en-US" sz="2000" dirty="0">
                <a:latin typeface="Times New Roman"/>
                <a:cs typeface="Times New Roman"/>
              </a:rPr>
              <a:t>range</a:t>
            </a:r>
            <a:r>
              <a:rPr lang="en-US" sz="2000" dirty="0">
                <a:solidFill>
                  <a:srgbClr val="000000"/>
                </a:solidFill>
                <a:latin typeface="Apple Chancery"/>
                <a:cs typeface="Apple Chancery"/>
              </a:rPr>
              <a:t>: </a:t>
            </a:r>
            <a:r>
              <a:rPr lang="en-US" sz="2000" dirty="0">
                <a:latin typeface="Times New Roman"/>
                <a:cs typeface="Times New Roman"/>
              </a:rPr>
              <a:t>this is</a:t>
            </a:r>
            <a:endParaRPr lang="en-US" sz="2000" i="1" dirty="0">
              <a:solidFill>
                <a:srgbClr val="0000FF"/>
              </a:solidFill>
              <a:latin typeface="Times New Roman"/>
              <a:cs typeface="Times New Roman"/>
            </a:endParaRPr>
          </a:p>
        </p:txBody>
      </p:sp>
      <p:graphicFrame>
        <p:nvGraphicFramePr>
          <p:cNvPr id="66" name="Object 65"/>
          <p:cNvGraphicFramePr>
            <a:graphicFrameLocks noChangeAspect="1"/>
          </p:cNvGraphicFramePr>
          <p:nvPr/>
        </p:nvGraphicFramePr>
        <p:xfrm>
          <a:off x="5316539" y="2756020"/>
          <a:ext cx="1190625" cy="317500"/>
        </p:xfrm>
        <a:graphic>
          <a:graphicData uri="http://schemas.openxmlformats.org/presentationml/2006/ole">
            <mc:AlternateContent xmlns:mc="http://schemas.openxmlformats.org/markup-compatibility/2006">
              <mc:Choice xmlns:v="urn:schemas-microsoft-com:vml" Requires="v">
                <p:oleObj spid="_x0000_s21660" name="Equation" r:id="rId26" imgW="711200" imgH="190500" progId="Equation.DSMT4">
                  <p:embed/>
                </p:oleObj>
              </mc:Choice>
              <mc:Fallback>
                <p:oleObj name="Equation" r:id="rId26" imgW="711200" imgH="190500" progId="Equation.DSMT4">
                  <p:embed/>
                  <p:pic>
                    <p:nvPicPr>
                      <p:cNvPr id="66" name="Object 65"/>
                      <p:cNvPicPr/>
                      <p:nvPr/>
                    </p:nvPicPr>
                    <p:blipFill>
                      <a:blip r:embed="rId27"/>
                      <a:stretch>
                        <a:fillRect/>
                      </a:stretch>
                    </p:blipFill>
                    <p:spPr>
                      <a:xfrm>
                        <a:off x="5316539" y="2756020"/>
                        <a:ext cx="1190625" cy="317500"/>
                      </a:xfrm>
                      <a:prstGeom prst="rect">
                        <a:avLst/>
                      </a:prstGeom>
                    </p:spPr>
                  </p:pic>
                </p:oleObj>
              </mc:Fallback>
            </mc:AlternateContent>
          </a:graphicData>
        </a:graphic>
      </p:graphicFrame>
      <p:sp>
        <p:nvSpPr>
          <p:cNvPr id="67" name="TextBox 66"/>
          <p:cNvSpPr txBox="1"/>
          <p:nvPr/>
        </p:nvSpPr>
        <p:spPr>
          <a:xfrm>
            <a:off x="2098377" y="3141912"/>
            <a:ext cx="6583556" cy="400110"/>
          </a:xfrm>
          <a:prstGeom prst="rect">
            <a:avLst/>
          </a:prstGeom>
          <a:noFill/>
        </p:spPr>
        <p:txBody>
          <a:bodyPr wrap="square" rtlCol="0">
            <a:spAutoFit/>
          </a:bodyPr>
          <a:lstStyle/>
          <a:p>
            <a:r>
              <a:rPr lang="en-US" sz="2000" dirty="0">
                <a:solidFill>
                  <a:srgbClr val="FF0000"/>
                </a:solidFill>
                <a:latin typeface="Apple Chancery"/>
                <a:cs typeface="Apple Chancery"/>
              </a:rPr>
              <a:t>--</a:t>
            </a:r>
            <a:r>
              <a:rPr lang="en-US" sz="2000" dirty="0" err="1">
                <a:solidFill>
                  <a:srgbClr val="FF0000"/>
                </a:solidFill>
                <a:latin typeface="Apple Chancery"/>
                <a:cs typeface="Apple Chancery"/>
              </a:rPr>
              <a:t>picofarad</a:t>
            </a:r>
            <a:r>
              <a:rPr lang="en-US" sz="2000" dirty="0">
                <a:solidFill>
                  <a:srgbClr val="FF0000"/>
                </a:solidFill>
                <a:latin typeface="Apple Chancery"/>
                <a:cs typeface="Apple Chancery"/>
              </a:rPr>
              <a:t> </a:t>
            </a:r>
            <a:r>
              <a:rPr lang="en-US" sz="2000" dirty="0">
                <a:solidFill>
                  <a:srgbClr val="0000FF"/>
                </a:solidFill>
                <a:latin typeface="Times New Roman"/>
                <a:cs typeface="Times New Roman"/>
              </a:rPr>
              <a:t>(</a:t>
            </a:r>
            <a:r>
              <a:rPr lang="en-US" sz="2000" dirty="0" err="1">
                <a:solidFill>
                  <a:srgbClr val="0000FF"/>
                </a:solidFill>
                <a:latin typeface="Times New Roman"/>
                <a:cs typeface="Times New Roman"/>
              </a:rPr>
              <a:t>pf</a:t>
            </a:r>
            <a:r>
              <a:rPr lang="en-US" sz="2000" dirty="0">
                <a:solidFill>
                  <a:srgbClr val="0000FF"/>
                </a:solidFill>
                <a:latin typeface="Times New Roman"/>
                <a:cs typeface="Times New Roman"/>
              </a:rPr>
              <a:t>) </a:t>
            </a:r>
            <a:r>
              <a:rPr lang="en-US" sz="2000" dirty="0">
                <a:latin typeface="Times New Roman"/>
                <a:cs typeface="Times New Roman"/>
              </a:rPr>
              <a:t>range</a:t>
            </a:r>
            <a:r>
              <a:rPr lang="en-US" sz="2000" dirty="0">
                <a:solidFill>
                  <a:srgbClr val="000000"/>
                </a:solidFill>
                <a:latin typeface="Apple Chancery"/>
                <a:cs typeface="Apple Chancery"/>
              </a:rPr>
              <a:t>: </a:t>
            </a:r>
            <a:r>
              <a:rPr lang="en-US" sz="2000" dirty="0">
                <a:latin typeface="Times New Roman"/>
                <a:cs typeface="Times New Roman"/>
              </a:rPr>
              <a:t>this is</a:t>
            </a:r>
            <a:endParaRPr lang="en-US" sz="2000" i="1" dirty="0">
              <a:solidFill>
                <a:srgbClr val="0000FF"/>
              </a:solidFill>
              <a:latin typeface="Times New Roman"/>
              <a:cs typeface="Times New Roman"/>
            </a:endParaRPr>
          </a:p>
        </p:txBody>
      </p:sp>
      <p:graphicFrame>
        <p:nvGraphicFramePr>
          <p:cNvPr id="68" name="Object 67"/>
          <p:cNvGraphicFramePr>
            <a:graphicFrameLocks noChangeAspect="1"/>
          </p:cNvGraphicFramePr>
          <p:nvPr/>
        </p:nvGraphicFramePr>
        <p:xfrm>
          <a:off x="5195889" y="3168650"/>
          <a:ext cx="1254125" cy="317500"/>
        </p:xfrm>
        <a:graphic>
          <a:graphicData uri="http://schemas.openxmlformats.org/presentationml/2006/ole">
            <mc:AlternateContent xmlns:mc="http://schemas.openxmlformats.org/markup-compatibility/2006">
              <mc:Choice xmlns:v="urn:schemas-microsoft-com:vml" Requires="v">
                <p:oleObj spid="_x0000_s21661" name="Equation" r:id="rId28" imgW="749300" imgH="190500" progId="Equation.DSMT4">
                  <p:embed/>
                </p:oleObj>
              </mc:Choice>
              <mc:Fallback>
                <p:oleObj name="Equation" r:id="rId28" imgW="749300" imgH="190500" progId="Equation.DSMT4">
                  <p:embed/>
                  <p:pic>
                    <p:nvPicPr>
                      <p:cNvPr id="68" name="Object 67"/>
                      <p:cNvPicPr/>
                      <p:nvPr/>
                    </p:nvPicPr>
                    <p:blipFill>
                      <a:blip r:embed="rId29"/>
                      <a:stretch>
                        <a:fillRect/>
                      </a:stretch>
                    </p:blipFill>
                    <p:spPr>
                      <a:xfrm>
                        <a:off x="5195889" y="3168650"/>
                        <a:ext cx="1254125" cy="317500"/>
                      </a:xfrm>
                      <a:prstGeom prst="rect">
                        <a:avLst/>
                      </a:prstGeom>
                    </p:spPr>
                  </p:pic>
                </p:oleObj>
              </mc:Fallback>
            </mc:AlternateContent>
          </a:graphicData>
        </a:graphic>
      </p:graphicFrame>
      <p:grpSp>
        <p:nvGrpSpPr>
          <p:cNvPr id="11" name="Group 10"/>
          <p:cNvGrpSpPr/>
          <p:nvPr/>
        </p:nvGrpSpPr>
        <p:grpSpPr>
          <a:xfrm>
            <a:off x="9126227" y="2087692"/>
            <a:ext cx="784122" cy="1676400"/>
            <a:chOff x="7602227" y="2087692"/>
            <a:chExt cx="784122" cy="1676400"/>
          </a:xfrm>
        </p:grpSpPr>
        <p:graphicFrame>
          <p:nvGraphicFramePr>
            <p:cNvPr id="61" name="Object 60"/>
            <p:cNvGraphicFramePr>
              <a:graphicFrameLocks noChangeAspect="1"/>
            </p:cNvGraphicFramePr>
            <p:nvPr/>
          </p:nvGraphicFramePr>
          <p:xfrm>
            <a:off x="7893050" y="3364222"/>
            <a:ext cx="234950" cy="317500"/>
          </p:xfrm>
          <a:graphic>
            <a:graphicData uri="http://schemas.openxmlformats.org/presentationml/2006/ole">
              <mc:AlternateContent xmlns:mc="http://schemas.openxmlformats.org/markup-compatibility/2006">
                <mc:Choice xmlns:v="urn:schemas-microsoft-com:vml" Requires="v">
                  <p:oleObj spid="_x0000_s21662" name="Equation" r:id="rId30" imgW="139700" imgH="190500" progId="Equation.DSMT4">
                    <p:embed/>
                  </p:oleObj>
                </mc:Choice>
                <mc:Fallback>
                  <p:oleObj name="Equation" r:id="rId30" imgW="139700" imgH="190500" progId="Equation.DSMT4">
                    <p:embed/>
                    <p:pic>
                      <p:nvPicPr>
                        <p:cNvPr id="61" name="Object 60"/>
                        <p:cNvPicPr/>
                        <p:nvPr/>
                      </p:nvPicPr>
                      <p:blipFill>
                        <a:blip r:embed="rId31"/>
                        <a:stretch>
                          <a:fillRect/>
                        </a:stretch>
                      </p:blipFill>
                      <p:spPr>
                        <a:xfrm>
                          <a:off x="7893050" y="3364222"/>
                          <a:ext cx="234950" cy="317500"/>
                        </a:xfrm>
                        <a:prstGeom prst="rect">
                          <a:avLst/>
                        </a:prstGeom>
                      </p:spPr>
                    </p:pic>
                  </p:oleObj>
                </mc:Fallback>
              </mc:AlternateContent>
            </a:graphicData>
          </a:graphic>
        </p:graphicFrame>
        <p:cxnSp>
          <p:nvCxnSpPr>
            <p:cNvPr id="10" name="Straight Arrow Connector 9"/>
            <p:cNvCxnSpPr/>
            <p:nvPr/>
          </p:nvCxnSpPr>
          <p:spPr>
            <a:xfrm>
              <a:off x="7602227" y="2087692"/>
              <a:ext cx="755547"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a:off x="7611752" y="2646492"/>
              <a:ext cx="755547"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a:off x="7621277" y="3205292"/>
              <a:ext cx="755547"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a:off x="7630802" y="3764092"/>
              <a:ext cx="755547"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graphicFrame>
        <p:nvGraphicFramePr>
          <p:cNvPr id="74" name="Object 73"/>
          <p:cNvGraphicFramePr>
            <a:graphicFrameLocks noChangeAspect="1"/>
          </p:cNvGraphicFramePr>
          <p:nvPr/>
        </p:nvGraphicFramePr>
        <p:xfrm>
          <a:off x="4286251" y="5666482"/>
          <a:ext cx="2060575" cy="423863"/>
        </p:xfrm>
        <a:graphic>
          <a:graphicData uri="http://schemas.openxmlformats.org/presentationml/2006/ole">
            <mc:AlternateContent xmlns:mc="http://schemas.openxmlformats.org/markup-compatibility/2006">
              <mc:Choice xmlns:v="urn:schemas-microsoft-com:vml" Requires="v">
                <p:oleObj spid="_x0000_s21663" name="Equation" r:id="rId32" imgW="1231900" imgH="254000" progId="Equation.DSMT4">
                  <p:embed/>
                </p:oleObj>
              </mc:Choice>
              <mc:Fallback>
                <p:oleObj name="Equation" r:id="rId32" imgW="1231900" imgH="254000" progId="Equation.DSMT4">
                  <p:embed/>
                  <p:pic>
                    <p:nvPicPr>
                      <p:cNvPr id="74" name="Object 73"/>
                      <p:cNvPicPr/>
                      <p:nvPr/>
                    </p:nvPicPr>
                    <p:blipFill>
                      <a:blip r:embed="rId33"/>
                      <a:stretch>
                        <a:fillRect/>
                      </a:stretch>
                    </p:blipFill>
                    <p:spPr>
                      <a:xfrm>
                        <a:off x="4286251" y="5666482"/>
                        <a:ext cx="2060575" cy="423863"/>
                      </a:xfrm>
                      <a:prstGeom prst="rect">
                        <a:avLst/>
                      </a:prstGeom>
                    </p:spPr>
                  </p:pic>
                </p:oleObj>
              </mc:Fallback>
            </mc:AlternateContent>
          </a:graphicData>
        </a:graphic>
      </p:graphicFrame>
      <p:sp>
        <p:nvSpPr>
          <p:cNvPr id="75" name="TextBox 74"/>
          <p:cNvSpPr txBox="1"/>
          <p:nvPr/>
        </p:nvSpPr>
        <p:spPr>
          <a:xfrm>
            <a:off x="1973486" y="6101595"/>
            <a:ext cx="6668760" cy="400110"/>
          </a:xfrm>
          <a:prstGeom prst="rect">
            <a:avLst/>
          </a:prstGeom>
          <a:noFill/>
        </p:spPr>
        <p:txBody>
          <a:bodyPr wrap="square" rtlCol="0">
            <a:spAutoFit/>
          </a:bodyPr>
          <a:lstStyle/>
          <a:p>
            <a:r>
              <a:rPr lang="en-US" sz="2000" dirty="0">
                <a:latin typeface="Times New Roman"/>
                <a:cs typeface="Times New Roman"/>
              </a:rPr>
              <a:t>This observation is going to be important shortly!</a:t>
            </a:r>
            <a:endParaRPr lang="en-US" sz="2000" i="1" dirty="0">
              <a:solidFill>
                <a:srgbClr val="0000FF"/>
              </a:solidFill>
              <a:latin typeface="Times New Roman"/>
              <a:cs typeface="Times New Roman"/>
            </a:endParaRPr>
          </a:p>
        </p:txBody>
      </p:sp>
      <p:graphicFrame>
        <p:nvGraphicFramePr>
          <p:cNvPr id="77" name="Object 76"/>
          <p:cNvGraphicFramePr>
            <a:graphicFrameLocks noChangeAspect="1"/>
          </p:cNvGraphicFramePr>
          <p:nvPr/>
        </p:nvGraphicFramePr>
        <p:xfrm>
          <a:off x="3238500" y="4968875"/>
          <a:ext cx="1042988" cy="382588"/>
        </p:xfrm>
        <a:graphic>
          <a:graphicData uri="http://schemas.openxmlformats.org/presentationml/2006/ole">
            <mc:AlternateContent xmlns:mc="http://schemas.openxmlformats.org/markup-compatibility/2006">
              <mc:Choice xmlns:v="urn:schemas-microsoft-com:vml" Requires="v">
                <p:oleObj spid="_x0000_s21664" name="Equation" r:id="rId34" imgW="622300" imgH="228600" progId="Equation.DSMT4">
                  <p:embed/>
                </p:oleObj>
              </mc:Choice>
              <mc:Fallback>
                <p:oleObj name="Equation" r:id="rId34" imgW="622300" imgH="228600" progId="Equation.DSMT4">
                  <p:embed/>
                  <p:pic>
                    <p:nvPicPr>
                      <p:cNvPr id="77" name="Object 76"/>
                      <p:cNvPicPr/>
                      <p:nvPr/>
                    </p:nvPicPr>
                    <p:blipFill>
                      <a:blip r:embed="rId35"/>
                      <a:stretch>
                        <a:fillRect/>
                      </a:stretch>
                    </p:blipFill>
                    <p:spPr>
                      <a:xfrm>
                        <a:off x="3238500" y="4968875"/>
                        <a:ext cx="1042988" cy="382588"/>
                      </a:xfrm>
                      <a:prstGeom prst="rect">
                        <a:avLst/>
                      </a:prstGeom>
                    </p:spPr>
                  </p:pic>
                </p:oleObj>
              </mc:Fallback>
            </mc:AlternateContent>
          </a:graphicData>
        </a:graphic>
      </p:graphicFrame>
    </p:spTree>
    <p:extLst>
      <p:ext uri="{BB962C8B-B14F-4D97-AF65-F5344CB8AC3E}">
        <p14:creationId xmlns:p14="http://schemas.microsoft.com/office/powerpoint/2010/main" val="88010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dissolve">
                                      <p:cBhvr>
                                        <p:cTn id="7" dur="500"/>
                                        <p:tgtEl>
                                          <p:spTgt spid="5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dissolve">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dissolve">
                                      <p:cBhvr>
                                        <p:cTn id="15" dur="500"/>
                                        <p:tgtEl>
                                          <p:spTgt spid="64"/>
                                        </p:tgtEl>
                                      </p:cBhvr>
                                    </p:animEffect>
                                  </p:childTnLst>
                                </p:cTn>
                              </p:par>
                              <p:par>
                                <p:cTn id="16" presetID="9" presetClass="entr" presetSubtype="0" fill="hold"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dissolve">
                                      <p:cBhvr>
                                        <p:cTn id="18" dur="500"/>
                                        <p:tgtEl>
                                          <p:spTgt spid="63"/>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dissolve">
                                      <p:cBhvr>
                                        <p:cTn id="21" dur="500"/>
                                        <p:tgtEl>
                                          <p:spTgt spid="56"/>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dissolve">
                                      <p:cBhvr>
                                        <p:cTn id="26" dur="500"/>
                                        <p:tgtEl>
                                          <p:spTgt spid="66"/>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dissolve">
                                      <p:cBhvr>
                                        <p:cTn id="29" dur="500"/>
                                        <p:tgtEl>
                                          <p:spTgt spid="65"/>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dissolve">
                                      <p:cBhvr>
                                        <p:cTn id="34" dur="500"/>
                                        <p:tgtEl>
                                          <p:spTgt spid="68"/>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dissolve">
                                      <p:cBhvr>
                                        <p:cTn id="37" dur="500"/>
                                        <p:tgtEl>
                                          <p:spTgt spid="6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dissolve">
                                      <p:cBhvr>
                                        <p:cTn id="42" dur="500"/>
                                        <p:tgtEl>
                                          <p:spTgt spid="55"/>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dissolve">
                                      <p:cBhvr>
                                        <p:cTn id="45" dur="500"/>
                                        <p:tgtEl>
                                          <p:spTgt spid="3"/>
                                        </p:tgtEl>
                                      </p:cBhvr>
                                    </p:animEffect>
                                  </p:childTnLst>
                                </p:cTn>
                              </p:par>
                              <p:par>
                                <p:cTn id="46" presetID="9" presetClass="entr" presetSubtype="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dissolve">
                                      <p:cBhvr>
                                        <p:cTn id="48" dur="500"/>
                                        <p:tgtEl>
                                          <p:spTgt spid="7"/>
                                        </p:tgtEl>
                                      </p:cBhvr>
                                    </p:animEffect>
                                  </p:childTnLst>
                                </p:cTn>
                              </p:par>
                              <p:par>
                                <p:cTn id="49" presetID="9" presetClass="entr" presetSubtype="0" fill="hold" nodeType="with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dissolve">
                                      <p:cBhvr>
                                        <p:cTn id="51" dur="500"/>
                                        <p:tgtEl>
                                          <p:spTgt spid="45"/>
                                        </p:tgtEl>
                                      </p:cBhvr>
                                    </p:animEffect>
                                  </p:childTnLst>
                                </p:cTn>
                              </p:par>
                              <p:par>
                                <p:cTn id="52" presetID="9" presetClass="entr" presetSubtype="0" fill="hold" nodeType="with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dissolve">
                                      <p:cBhvr>
                                        <p:cTn id="54" dur="500"/>
                                        <p:tgtEl>
                                          <p:spTgt spid="53"/>
                                        </p:tgtEl>
                                      </p:cBhvr>
                                    </p:animEffect>
                                  </p:childTnLst>
                                </p:cTn>
                              </p:par>
                              <p:par>
                                <p:cTn id="55" presetID="9" presetClass="entr" presetSubtype="0" fill="hold"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dissolve">
                                      <p:cBhvr>
                                        <p:cTn id="57" dur="500"/>
                                        <p:tgtEl>
                                          <p:spTgt spid="54"/>
                                        </p:tgtEl>
                                      </p:cBhvr>
                                    </p:animEffect>
                                  </p:childTnLst>
                                </p:cTn>
                              </p:par>
                              <p:par>
                                <p:cTn id="58" presetID="9" presetClass="entr" presetSubtype="0" fill="hold" nodeType="with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dissolve">
                                      <p:cBhvr>
                                        <p:cTn id="60" dur="500"/>
                                        <p:tgtEl>
                                          <p:spTgt spid="46"/>
                                        </p:tgtEl>
                                      </p:cBhvr>
                                    </p:animEffect>
                                  </p:childTnLst>
                                </p:cTn>
                              </p:par>
                              <p:par>
                                <p:cTn id="61" presetID="9" presetClass="entr" presetSubtype="0" fill="hold" nodeType="with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dissolve">
                                      <p:cBhvr>
                                        <p:cTn id="63" dur="500"/>
                                        <p:tgtEl>
                                          <p:spTgt spid="6"/>
                                        </p:tgtEl>
                                      </p:cBhvr>
                                    </p:animEffect>
                                  </p:childTnLst>
                                </p:cTn>
                              </p:par>
                              <p:par>
                                <p:cTn id="64" presetID="9" presetClass="entr" presetSubtype="0" fill="hold" nodeType="with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dissolve">
                                      <p:cBhvr>
                                        <p:cTn id="66" dur="500"/>
                                        <p:tgtEl>
                                          <p:spTgt spid="11"/>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58"/>
                                        </p:tgtEl>
                                        <p:attrNameLst>
                                          <p:attrName>style.visibility</p:attrName>
                                        </p:attrNameLst>
                                      </p:cBhvr>
                                      <p:to>
                                        <p:strVal val="visible"/>
                                      </p:to>
                                    </p:set>
                                    <p:animEffect transition="in" filter="dissolve">
                                      <p:cBhvr>
                                        <p:cTn id="71" dur="500"/>
                                        <p:tgtEl>
                                          <p:spTgt spid="58"/>
                                        </p:tgtEl>
                                      </p:cBhvr>
                                    </p:animEffect>
                                  </p:childTnLst>
                                </p:cTn>
                              </p:par>
                              <p:par>
                                <p:cTn id="72" presetID="9" presetClass="entr" presetSubtype="0" fill="hold" nodeType="withEffect">
                                  <p:stCondLst>
                                    <p:cond delay="0"/>
                                  </p:stCondLst>
                                  <p:childTnLst>
                                    <p:set>
                                      <p:cBhvr>
                                        <p:cTn id="73" dur="1" fill="hold">
                                          <p:stCondLst>
                                            <p:cond delay="0"/>
                                          </p:stCondLst>
                                        </p:cTn>
                                        <p:tgtEl>
                                          <p:spTgt spid="60"/>
                                        </p:tgtEl>
                                        <p:attrNameLst>
                                          <p:attrName>style.visibility</p:attrName>
                                        </p:attrNameLst>
                                      </p:cBhvr>
                                      <p:to>
                                        <p:strVal val="visible"/>
                                      </p:to>
                                    </p:set>
                                    <p:animEffect transition="in" filter="dissolve">
                                      <p:cBhvr>
                                        <p:cTn id="74" dur="500"/>
                                        <p:tgtEl>
                                          <p:spTgt spid="60"/>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nodeType="clickEffect">
                                  <p:stCondLst>
                                    <p:cond delay="0"/>
                                  </p:stCondLst>
                                  <p:childTnLst>
                                    <p:set>
                                      <p:cBhvr>
                                        <p:cTn id="78" dur="1" fill="hold">
                                          <p:stCondLst>
                                            <p:cond delay="0"/>
                                          </p:stCondLst>
                                        </p:cTn>
                                        <p:tgtEl>
                                          <p:spTgt spid="77"/>
                                        </p:tgtEl>
                                        <p:attrNameLst>
                                          <p:attrName>style.visibility</p:attrName>
                                        </p:attrNameLst>
                                      </p:cBhvr>
                                      <p:to>
                                        <p:strVal val="visible"/>
                                      </p:to>
                                    </p:set>
                                    <p:animEffect transition="in" filter="dissolve">
                                      <p:cBhvr>
                                        <p:cTn id="79" dur="500"/>
                                        <p:tgtEl>
                                          <p:spTgt spid="77"/>
                                        </p:tgtEl>
                                      </p:cBhvr>
                                    </p:animEffect>
                                  </p:childTnLst>
                                </p:cTn>
                              </p:par>
                              <p:par>
                                <p:cTn id="80" presetID="9" presetClass="entr" presetSubtype="0" fill="hold" nodeType="with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dissolve">
                                      <p:cBhvr>
                                        <p:cTn id="82" dur="500"/>
                                        <p:tgtEl>
                                          <p:spTgt spid="62"/>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72"/>
                                        </p:tgtEl>
                                        <p:attrNameLst>
                                          <p:attrName>style.visibility</p:attrName>
                                        </p:attrNameLst>
                                      </p:cBhvr>
                                      <p:to>
                                        <p:strVal val="visible"/>
                                      </p:to>
                                    </p:set>
                                    <p:animEffect transition="in" filter="dissolve">
                                      <p:cBhvr>
                                        <p:cTn id="85" dur="500"/>
                                        <p:tgtEl>
                                          <p:spTgt spid="72"/>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nodeType="clickEffect">
                                  <p:stCondLst>
                                    <p:cond delay="0"/>
                                  </p:stCondLst>
                                  <p:childTnLst>
                                    <p:set>
                                      <p:cBhvr>
                                        <p:cTn id="89" dur="1" fill="hold">
                                          <p:stCondLst>
                                            <p:cond delay="0"/>
                                          </p:stCondLst>
                                        </p:cTn>
                                        <p:tgtEl>
                                          <p:spTgt spid="74"/>
                                        </p:tgtEl>
                                        <p:attrNameLst>
                                          <p:attrName>style.visibility</p:attrName>
                                        </p:attrNameLst>
                                      </p:cBhvr>
                                      <p:to>
                                        <p:strVal val="visible"/>
                                      </p:to>
                                    </p:set>
                                    <p:animEffect transition="in" filter="dissolve">
                                      <p:cBhvr>
                                        <p:cTn id="90" dur="500"/>
                                        <p:tgtEl>
                                          <p:spTgt spid="74"/>
                                        </p:tgtEl>
                                      </p:cBhvr>
                                    </p:animEffect>
                                  </p:childTnLst>
                                </p:cTn>
                              </p:par>
                              <p:par>
                                <p:cTn id="91" presetID="9" presetClass="entr" presetSubtype="0" fill="hold" nodeType="with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dissolve">
                                      <p:cBhvr>
                                        <p:cTn id="93" dur="500"/>
                                        <p:tgtEl>
                                          <p:spTgt spid="76"/>
                                        </p:tgtEl>
                                      </p:cBhvr>
                                    </p:animEffect>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75"/>
                                        </p:tgtEl>
                                        <p:attrNameLst>
                                          <p:attrName>style.visibility</p:attrName>
                                        </p:attrNameLst>
                                      </p:cBhvr>
                                      <p:to>
                                        <p:strVal val="visible"/>
                                      </p:to>
                                    </p:set>
                                    <p:animEffect transition="in" filter="dissolve">
                                      <p:cBhvr>
                                        <p:cTn id="98"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56" grpId="0"/>
      <p:bldP spid="48" grpId="0"/>
      <p:bldP spid="3" grpId="0" animBg="1"/>
      <p:bldP spid="58" grpId="0"/>
      <p:bldP spid="65" grpId="0"/>
      <p:bldP spid="67" grpId="0"/>
      <p:bldP spid="7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17" descr="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2000" y="663576"/>
            <a:ext cx="5308600" cy="5254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8" name="Rectangle 7"/>
          <p:cNvSpPr>
            <a:spLocks noChangeArrowheads="1"/>
          </p:cNvSpPr>
          <p:nvPr/>
        </p:nvSpPr>
        <p:spPr bwMode="auto">
          <a:xfrm>
            <a:off x="1524001" y="0"/>
            <a:ext cx="9140825" cy="6858000"/>
          </a:xfrm>
          <a:prstGeom prst="rect">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 name="Rectangle 9"/>
          <p:cNvSpPr>
            <a:spLocks noGrp="1" noChangeArrowheads="1"/>
          </p:cNvSpPr>
          <p:nvPr>
            <p:ph type="title"/>
          </p:nvPr>
        </p:nvSpPr>
        <p:spPr>
          <a:xfrm>
            <a:off x="1676400" y="76200"/>
            <a:ext cx="8458200" cy="685800"/>
          </a:xfrm>
          <a:noFill/>
        </p:spPr>
        <p:txBody>
          <a:bodyPr>
            <a:normAutofit/>
          </a:bodyPr>
          <a:lstStyle/>
          <a:p>
            <a:pPr algn="l" eaLnBrk="1" hangingPunct="1"/>
            <a:r>
              <a:rPr lang="en-US" sz="2800" dirty="0">
                <a:solidFill>
                  <a:srgbClr val="FF0000"/>
                </a:solidFill>
                <a:latin typeface="Apple Chancery"/>
                <a:ea typeface="ＭＳ Ｐゴシック" charset="0"/>
                <a:cs typeface="Apple Chancery"/>
              </a:rPr>
              <a:t>Example 1</a:t>
            </a:r>
            <a:r>
              <a:rPr lang="en-US" sz="2000" dirty="0">
                <a:latin typeface="Times New Roman"/>
                <a:ea typeface="ＭＳ Ｐゴシック" charset="0"/>
                <a:cs typeface="Times New Roman"/>
              </a:rPr>
              <a:t>  (courtesy of Mr. White)</a:t>
            </a:r>
            <a:endParaRPr lang="en-US" sz="2800" dirty="0">
              <a:solidFill>
                <a:srgbClr val="FF0000"/>
              </a:solidFill>
              <a:latin typeface="Apple Chancery"/>
              <a:ea typeface="ＭＳ Ｐゴシック" charset="0"/>
              <a:cs typeface="Apple Chancery"/>
            </a:endParaRPr>
          </a:p>
        </p:txBody>
      </p:sp>
      <p:sp>
        <p:nvSpPr>
          <p:cNvPr id="12" name="Rectangle 10"/>
          <p:cNvSpPr>
            <a:spLocks noChangeArrowheads="1"/>
          </p:cNvSpPr>
          <p:nvPr/>
        </p:nvSpPr>
        <p:spPr bwMode="auto">
          <a:xfrm>
            <a:off x="1892300" y="762000"/>
            <a:ext cx="4051300"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2000" dirty="0">
                <a:solidFill>
                  <a:srgbClr val="FF0000"/>
                </a:solidFill>
                <a:latin typeface="Apple Chancery"/>
                <a:cs typeface="Apple Chancery"/>
              </a:rPr>
              <a:t>What is </a:t>
            </a:r>
            <a:r>
              <a:rPr lang="en-US" sz="2000" dirty="0">
                <a:latin typeface="Times New Roman"/>
                <a:cs typeface="Times New Roman"/>
              </a:rPr>
              <a:t>the </a:t>
            </a:r>
            <a:r>
              <a:rPr lang="en-US" sz="2000" dirty="0">
                <a:solidFill>
                  <a:srgbClr val="0000FF"/>
                </a:solidFill>
                <a:latin typeface="Times New Roman"/>
                <a:cs typeface="Times New Roman"/>
              </a:rPr>
              <a:t>capacitance</a:t>
            </a:r>
            <a:r>
              <a:rPr lang="en-US" sz="2000" dirty="0">
                <a:latin typeface="Times New Roman"/>
                <a:cs typeface="Times New Roman"/>
              </a:rPr>
              <a:t> of this system, where </a:t>
            </a:r>
            <a:r>
              <a:rPr lang="en-US" sz="2000" dirty="0">
                <a:solidFill>
                  <a:srgbClr val="0000FF"/>
                </a:solidFill>
                <a:latin typeface="Times New Roman"/>
                <a:cs typeface="Times New Roman"/>
              </a:rPr>
              <a:t>each conductor </a:t>
            </a:r>
            <a:r>
              <a:rPr lang="en-US" sz="2000" dirty="0">
                <a:latin typeface="Times New Roman"/>
                <a:cs typeface="Times New Roman"/>
              </a:rPr>
              <a:t>has a charge of </a:t>
            </a:r>
            <a:r>
              <a:rPr lang="en-US" sz="2000" dirty="0">
                <a:solidFill>
                  <a:srgbClr val="FF0000"/>
                </a:solidFill>
                <a:latin typeface="Times New Roman"/>
                <a:cs typeface="Times New Roman"/>
              </a:rPr>
              <a:t>+/- 3 Coulombs</a:t>
            </a:r>
            <a:r>
              <a:rPr lang="en-US" sz="2000" dirty="0">
                <a:latin typeface="Times New Roman"/>
                <a:cs typeface="Times New Roman"/>
              </a:rPr>
              <a:t>, and a </a:t>
            </a:r>
            <a:r>
              <a:rPr lang="en-US" sz="2000" dirty="0">
                <a:solidFill>
                  <a:srgbClr val="FF0000"/>
                </a:solidFill>
                <a:latin typeface="Times New Roman"/>
                <a:cs typeface="Times New Roman"/>
              </a:rPr>
              <a:t>9-Volt potential</a:t>
            </a:r>
            <a:r>
              <a:rPr lang="en-US" sz="2000" dirty="0">
                <a:latin typeface="Times New Roman"/>
                <a:cs typeface="Times New Roman"/>
              </a:rPr>
              <a:t> exists between the two conductors?</a:t>
            </a:r>
          </a:p>
        </p:txBody>
      </p:sp>
      <p:sp>
        <p:nvSpPr>
          <p:cNvPr id="13" name="Rectangle 42"/>
          <p:cNvSpPr>
            <a:spLocks noChangeArrowheads="1"/>
          </p:cNvSpPr>
          <p:nvPr/>
        </p:nvSpPr>
        <p:spPr bwMode="auto">
          <a:xfrm>
            <a:off x="152400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4" name="TextBox 43"/>
          <p:cNvSpPr txBox="1">
            <a:spLocks noChangeArrowheads="1"/>
          </p:cNvSpPr>
          <p:nvPr/>
        </p:nvSpPr>
        <p:spPr bwMode="auto">
          <a:xfrm>
            <a:off x="10243663" y="6472239"/>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24.)</a:t>
            </a:r>
          </a:p>
        </p:txBody>
      </p:sp>
      <p:graphicFrame>
        <p:nvGraphicFramePr>
          <p:cNvPr id="16" name="Object 15"/>
          <p:cNvGraphicFramePr>
            <a:graphicFrameLocks noChangeAspect="1"/>
          </p:cNvGraphicFramePr>
          <p:nvPr/>
        </p:nvGraphicFramePr>
        <p:xfrm>
          <a:off x="2828926" y="2595564"/>
          <a:ext cx="1533525" cy="1652587"/>
        </p:xfrm>
        <a:graphic>
          <a:graphicData uri="http://schemas.openxmlformats.org/presentationml/2006/ole">
            <mc:AlternateContent xmlns:mc="http://schemas.openxmlformats.org/markup-compatibility/2006">
              <mc:Choice xmlns:v="urn:schemas-microsoft-com:vml" Requires="v">
                <p:oleObj spid="_x0000_s22538" name="Equation" r:id="rId5" imgW="914400" imgH="990600" progId="Equation.DSMT4">
                  <p:embed/>
                </p:oleObj>
              </mc:Choice>
              <mc:Fallback>
                <p:oleObj name="Equation" r:id="rId5" imgW="914400" imgH="990600" progId="Equation.DSMT4">
                  <p:embed/>
                  <p:pic>
                    <p:nvPicPr>
                      <p:cNvPr id="16" name="Object 15"/>
                      <p:cNvPicPr/>
                      <p:nvPr/>
                    </p:nvPicPr>
                    <p:blipFill>
                      <a:blip r:embed="rId6"/>
                      <a:stretch>
                        <a:fillRect/>
                      </a:stretch>
                    </p:blipFill>
                    <p:spPr>
                      <a:xfrm>
                        <a:off x="2828926" y="2595564"/>
                        <a:ext cx="1533525" cy="1652587"/>
                      </a:xfrm>
                      <a:prstGeom prst="rect">
                        <a:avLst/>
                      </a:prstGeom>
                    </p:spPr>
                  </p:pic>
                </p:oleObj>
              </mc:Fallback>
            </mc:AlternateContent>
          </a:graphicData>
        </a:graphic>
      </p:graphicFrame>
    </p:spTree>
    <p:extLst>
      <p:ext uri="{BB962C8B-B14F-4D97-AF65-F5344CB8AC3E}">
        <p14:creationId xmlns:p14="http://schemas.microsoft.com/office/powerpoint/2010/main" val="12936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Rectangle 7"/>
          <p:cNvSpPr>
            <a:spLocks noChangeArrowheads="1"/>
          </p:cNvSpPr>
          <p:nvPr/>
        </p:nvSpPr>
        <p:spPr bwMode="auto">
          <a:xfrm>
            <a:off x="1524001" y="0"/>
            <a:ext cx="9140825" cy="6858000"/>
          </a:xfrm>
          <a:prstGeom prst="rect">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 name="Rectangle 9"/>
          <p:cNvSpPr>
            <a:spLocks noGrp="1" noChangeArrowheads="1"/>
          </p:cNvSpPr>
          <p:nvPr>
            <p:ph type="title"/>
          </p:nvPr>
        </p:nvSpPr>
        <p:spPr>
          <a:xfrm>
            <a:off x="1676400" y="76200"/>
            <a:ext cx="8458200" cy="685800"/>
          </a:xfrm>
          <a:noFill/>
        </p:spPr>
        <p:txBody>
          <a:bodyPr>
            <a:normAutofit/>
          </a:bodyPr>
          <a:lstStyle/>
          <a:p>
            <a:pPr algn="l" eaLnBrk="1" hangingPunct="1"/>
            <a:r>
              <a:rPr lang="en-US" sz="2800" dirty="0">
                <a:solidFill>
                  <a:srgbClr val="FF0000"/>
                </a:solidFill>
                <a:latin typeface="Apple Chancery"/>
                <a:ea typeface="ＭＳ Ｐゴシック" charset="0"/>
                <a:cs typeface="Apple Chancery"/>
              </a:rPr>
              <a:t>Example 2</a:t>
            </a:r>
            <a:r>
              <a:rPr lang="en-US" sz="2000" dirty="0">
                <a:latin typeface="Times New Roman"/>
                <a:ea typeface="ＭＳ Ｐゴシック" charset="0"/>
                <a:cs typeface="Times New Roman"/>
              </a:rPr>
              <a:t>  (courtesy of Mr. White)</a:t>
            </a:r>
            <a:endParaRPr lang="en-US" sz="2800" dirty="0">
              <a:solidFill>
                <a:srgbClr val="FF0000"/>
              </a:solidFill>
              <a:latin typeface="Apple Chancery"/>
              <a:ea typeface="ＭＳ Ｐゴシック" charset="0"/>
              <a:cs typeface="Apple Chancery"/>
            </a:endParaRPr>
          </a:p>
        </p:txBody>
      </p:sp>
      <p:sp>
        <p:nvSpPr>
          <p:cNvPr id="10" name="Rectangle 3"/>
          <p:cNvSpPr>
            <a:spLocks noChangeArrowheads="1"/>
          </p:cNvSpPr>
          <p:nvPr/>
        </p:nvSpPr>
        <p:spPr bwMode="auto">
          <a:xfrm>
            <a:off x="1879600" y="762000"/>
            <a:ext cx="5473700" cy="135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2000" dirty="0">
                <a:solidFill>
                  <a:srgbClr val="FF0000"/>
                </a:solidFill>
                <a:latin typeface="Apple Chancery"/>
                <a:cs typeface="Apple Chancery"/>
              </a:rPr>
              <a:t>Two conducting plates </a:t>
            </a:r>
            <a:r>
              <a:rPr lang="en-US" sz="2000" dirty="0">
                <a:latin typeface="Times New Roman"/>
                <a:cs typeface="Times New Roman"/>
              </a:rPr>
              <a:t>have a charge of </a:t>
            </a:r>
            <a:r>
              <a:rPr lang="en-US" sz="2000" dirty="0">
                <a:solidFill>
                  <a:srgbClr val="FF0000"/>
                </a:solidFill>
                <a:latin typeface="Times New Roman"/>
                <a:cs typeface="Times New Roman"/>
              </a:rPr>
              <a:t>1.2 </a:t>
            </a:r>
            <a:r>
              <a:rPr lang="en-US" altLang="ja-JP" sz="2000" dirty="0" err="1">
                <a:solidFill>
                  <a:srgbClr val="FF0000"/>
                </a:solidFill>
                <a:latin typeface="Times New Roman"/>
                <a:cs typeface="Times New Roman"/>
              </a:rPr>
              <a:t>mC</a:t>
            </a:r>
            <a:r>
              <a:rPr lang="en-US" sz="2000" dirty="0">
                <a:solidFill>
                  <a:srgbClr val="FF0000"/>
                </a:solidFill>
                <a:latin typeface="Times New Roman"/>
                <a:cs typeface="Times New Roman"/>
              </a:rPr>
              <a:t> </a:t>
            </a:r>
            <a:r>
              <a:rPr lang="en-US" sz="2000" dirty="0">
                <a:latin typeface="Times New Roman"/>
                <a:cs typeface="Times New Roman"/>
              </a:rPr>
              <a:t>on each, with a </a:t>
            </a:r>
            <a:r>
              <a:rPr lang="en-US" sz="2000" dirty="0">
                <a:solidFill>
                  <a:srgbClr val="FF0000"/>
                </a:solidFill>
                <a:latin typeface="Times New Roman"/>
                <a:cs typeface="Times New Roman"/>
              </a:rPr>
              <a:t>6.00-V</a:t>
            </a:r>
            <a:r>
              <a:rPr lang="en-US" sz="2000" dirty="0">
                <a:latin typeface="Times New Roman"/>
                <a:cs typeface="Times New Roman"/>
              </a:rPr>
              <a:t> potential difference between the two of them. What is the capacitance of this system?</a:t>
            </a:r>
          </a:p>
        </p:txBody>
      </p:sp>
      <p:sp>
        <p:nvSpPr>
          <p:cNvPr id="14" name="Rectangle 42"/>
          <p:cNvSpPr>
            <a:spLocks noChangeArrowheads="1"/>
          </p:cNvSpPr>
          <p:nvPr/>
        </p:nvSpPr>
        <p:spPr bwMode="auto">
          <a:xfrm>
            <a:off x="152400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10243663" y="6472239"/>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25.)</a:t>
            </a:r>
          </a:p>
        </p:txBody>
      </p:sp>
      <p:graphicFrame>
        <p:nvGraphicFramePr>
          <p:cNvPr id="16" name="Object 15"/>
          <p:cNvGraphicFramePr>
            <a:graphicFrameLocks noChangeAspect="1"/>
          </p:cNvGraphicFramePr>
          <p:nvPr/>
        </p:nvGraphicFramePr>
        <p:xfrm>
          <a:off x="2641600" y="3327400"/>
          <a:ext cx="4324350" cy="1843088"/>
        </p:xfrm>
        <a:graphic>
          <a:graphicData uri="http://schemas.openxmlformats.org/presentationml/2006/ole">
            <mc:AlternateContent xmlns:mc="http://schemas.openxmlformats.org/markup-compatibility/2006">
              <mc:Choice xmlns:v="urn:schemas-microsoft-com:vml" Requires="v">
                <p:oleObj spid="_x0000_s23562" name="Equation" r:id="rId4" imgW="2578100" imgH="1104900" progId="Equation.DSMT4">
                  <p:embed/>
                </p:oleObj>
              </mc:Choice>
              <mc:Fallback>
                <p:oleObj name="Equation" r:id="rId4" imgW="2578100" imgH="1104900" progId="Equation.DSMT4">
                  <p:embed/>
                  <p:pic>
                    <p:nvPicPr>
                      <p:cNvPr id="16" name="Object 15"/>
                      <p:cNvPicPr/>
                      <p:nvPr/>
                    </p:nvPicPr>
                    <p:blipFill>
                      <a:blip r:embed="rId5"/>
                      <a:stretch>
                        <a:fillRect/>
                      </a:stretch>
                    </p:blipFill>
                    <p:spPr>
                      <a:xfrm>
                        <a:off x="2641600" y="3327400"/>
                        <a:ext cx="4324350" cy="1843088"/>
                      </a:xfrm>
                      <a:prstGeom prst="rect">
                        <a:avLst/>
                      </a:prstGeom>
                    </p:spPr>
                  </p:pic>
                </p:oleObj>
              </mc:Fallback>
            </mc:AlternateContent>
          </a:graphicData>
        </a:graphic>
      </p:graphicFrame>
      <p:sp>
        <p:nvSpPr>
          <p:cNvPr id="17" name="Rectangle 3"/>
          <p:cNvSpPr>
            <a:spLocks noChangeArrowheads="1"/>
          </p:cNvSpPr>
          <p:nvPr/>
        </p:nvSpPr>
        <p:spPr bwMode="auto">
          <a:xfrm>
            <a:off x="2159000" y="2133600"/>
            <a:ext cx="5473700" cy="135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2000" dirty="0">
                <a:solidFill>
                  <a:srgbClr val="FF0000"/>
                </a:solidFill>
                <a:latin typeface="Apple Chancery"/>
                <a:cs typeface="Apple Chancery"/>
              </a:rPr>
              <a:t>The only thing </a:t>
            </a:r>
            <a:r>
              <a:rPr lang="en-US" sz="2000" dirty="0">
                <a:latin typeface="Times New Roman"/>
                <a:cs typeface="Times New Roman"/>
              </a:rPr>
              <a:t>tricky about this problem is that everything has to be in MKS—electrical potential in </a:t>
            </a:r>
            <a:r>
              <a:rPr lang="en-US" sz="2000" i="1" dirty="0">
                <a:latin typeface="Times New Roman"/>
                <a:cs typeface="Times New Roman"/>
              </a:rPr>
              <a:t>volts </a:t>
            </a:r>
            <a:r>
              <a:rPr lang="en-US" sz="2000" dirty="0">
                <a:latin typeface="Times New Roman"/>
                <a:cs typeface="Times New Roman"/>
              </a:rPr>
              <a:t>and charge in </a:t>
            </a:r>
            <a:r>
              <a:rPr lang="en-US" sz="2000" i="1" dirty="0">
                <a:latin typeface="Times New Roman"/>
                <a:cs typeface="Times New Roman"/>
              </a:rPr>
              <a:t>coulombs</a:t>
            </a:r>
            <a:r>
              <a:rPr lang="en-US" sz="2000" dirty="0">
                <a:latin typeface="Times New Roman"/>
                <a:cs typeface="Times New Roman"/>
              </a:rPr>
              <a:t>.  </a:t>
            </a:r>
            <a:r>
              <a:rPr lang="en-US" sz="2000" dirty="0" err="1">
                <a:latin typeface="Times New Roman"/>
                <a:cs typeface="Times New Roman"/>
              </a:rPr>
              <a:t>Sooo</a:t>
            </a:r>
            <a:r>
              <a:rPr lang="en-US" sz="2000" dirty="0">
                <a:latin typeface="Times New Roman"/>
                <a:cs typeface="Times New Roman"/>
              </a:rPr>
              <a:t> . . . </a:t>
            </a:r>
          </a:p>
        </p:txBody>
      </p:sp>
      <p:sp>
        <p:nvSpPr>
          <p:cNvPr id="18" name="Rectangle 3"/>
          <p:cNvSpPr>
            <a:spLocks noChangeArrowheads="1"/>
          </p:cNvSpPr>
          <p:nvPr/>
        </p:nvSpPr>
        <p:spPr bwMode="auto">
          <a:xfrm>
            <a:off x="2159000" y="5381590"/>
            <a:ext cx="8204200" cy="841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2000" dirty="0">
                <a:solidFill>
                  <a:srgbClr val="FF0000"/>
                </a:solidFill>
                <a:latin typeface="Apple Chancery"/>
                <a:cs typeface="Apple Chancery"/>
              </a:rPr>
              <a:t>Note:  </a:t>
            </a:r>
            <a:r>
              <a:rPr lang="en-US" sz="2000" dirty="0">
                <a:latin typeface="Times New Roman"/>
                <a:cs typeface="Times New Roman"/>
              </a:rPr>
              <a:t>Clearly you need to become familiar with the prefixes (and symbols) for </a:t>
            </a:r>
            <a:r>
              <a:rPr lang="en-US" sz="2000" dirty="0" err="1">
                <a:solidFill>
                  <a:srgbClr val="FF0000"/>
                </a:solidFill>
                <a:latin typeface="Times New Roman"/>
                <a:cs typeface="Times New Roman"/>
              </a:rPr>
              <a:t>milli</a:t>
            </a:r>
            <a:r>
              <a:rPr lang="en-US" sz="2000" dirty="0">
                <a:latin typeface="Times New Roman"/>
                <a:cs typeface="Times New Roman"/>
              </a:rPr>
              <a:t>, </a:t>
            </a:r>
            <a:r>
              <a:rPr lang="en-US" sz="2000" dirty="0">
                <a:solidFill>
                  <a:srgbClr val="FF0000"/>
                </a:solidFill>
                <a:latin typeface="Times New Roman"/>
                <a:cs typeface="Times New Roman"/>
              </a:rPr>
              <a:t>micro</a:t>
            </a:r>
            <a:r>
              <a:rPr lang="en-US" sz="2000" dirty="0">
                <a:latin typeface="Times New Roman"/>
                <a:cs typeface="Times New Roman"/>
              </a:rPr>
              <a:t>, </a:t>
            </a:r>
            <a:r>
              <a:rPr lang="en-US" sz="2000" dirty="0" err="1">
                <a:solidFill>
                  <a:srgbClr val="FF0000"/>
                </a:solidFill>
                <a:latin typeface="Times New Roman"/>
                <a:cs typeface="Times New Roman"/>
              </a:rPr>
              <a:t>nano</a:t>
            </a:r>
            <a:r>
              <a:rPr lang="en-US" sz="2000" dirty="0">
                <a:latin typeface="Times New Roman"/>
                <a:cs typeface="Times New Roman"/>
              </a:rPr>
              <a:t> and </a:t>
            </a:r>
            <a:r>
              <a:rPr lang="en-US" sz="2000" dirty="0" err="1">
                <a:solidFill>
                  <a:srgbClr val="FF0000"/>
                </a:solidFill>
                <a:latin typeface="Times New Roman"/>
                <a:cs typeface="Times New Roman"/>
              </a:rPr>
              <a:t>picofarads</a:t>
            </a:r>
            <a:r>
              <a:rPr lang="en-US" sz="2000" dirty="0">
                <a:latin typeface="Times New Roman"/>
                <a:cs typeface="Times New Roman"/>
              </a:rPr>
              <a:t>.</a:t>
            </a:r>
          </a:p>
        </p:txBody>
      </p:sp>
      <p:pic>
        <p:nvPicPr>
          <p:cNvPr id="66" name="Picture 10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40713" y="444500"/>
            <a:ext cx="1460500"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7021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597025" y="381000"/>
            <a:ext cx="9067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1" hangingPunct="1"/>
            <a:r>
              <a:rPr lang="en-US" sz="2800" b="1" dirty="0">
                <a:solidFill>
                  <a:srgbClr val="FF0000"/>
                </a:solidFill>
                <a:latin typeface="Apple Chancery"/>
                <a:cs typeface="Apple Chancery"/>
              </a:rPr>
              <a:t>Demo :Parallel Plate Capacitor</a:t>
            </a:r>
            <a:endParaRPr lang="en-US" sz="2400" dirty="0">
              <a:solidFill>
                <a:srgbClr val="FF0000"/>
              </a:solidFill>
              <a:latin typeface="Apple Chancery"/>
              <a:cs typeface="Apple Chancery"/>
            </a:endParaRPr>
          </a:p>
        </p:txBody>
      </p:sp>
      <p:sp>
        <p:nvSpPr>
          <p:cNvPr id="29699" name="Text Box 3"/>
          <p:cNvSpPr txBox="1">
            <a:spLocks noChangeArrowheads="1"/>
          </p:cNvSpPr>
          <p:nvPr/>
        </p:nvSpPr>
        <p:spPr bwMode="auto">
          <a:xfrm>
            <a:off x="1524000" y="838201"/>
            <a:ext cx="66294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sz="2800">
              <a:latin typeface="Times" charset="0"/>
            </a:endParaRPr>
          </a:p>
        </p:txBody>
      </p:sp>
      <p:pic>
        <p:nvPicPr>
          <p:cNvPr id="29700" name="Picture 1031" descr="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790701"/>
            <a:ext cx="5029200" cy="432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01" name="Text Box 20"/>
          <p:cNvSpPr txBox="1">
            <a:spLocks noChangeArrowheads="1"/>
          </p:cNvSpPr>
          <p:nvPr/>
        </p:nvSpPr>
        <p:spPr bwMode="auto">
          <a:xfrm>
            <a:off x="3733800" y="1943101"/>
            <a:ext cx="14478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a:t>Physlet I.26.1</a:t>
            </a:r>
          </a:p>
        </p:txBody>
      </p:sp>
      <p:sp>
        <p:nvSpPr>
          <p:cNvPr id="6" name="Rectangle 42"/>
          <p:cNvSpPr>
            <a:spLocks noChangeArrowheads="1"/>
          </p:cNvSpPr>
          <p:nvPr/>
        </p:nvSpPr>
        <p:spPr bwMode="auto">
          <a:xfrm>
            <a:off x="152400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7" name="TextBox 43"/>
          <p:cNvSpPr txBox="1">
            <a:spLocks noChangeArrowheads="1"/>
          </p:cNvSpPr>
          <p:nvPr/>
        </p:nvSpPr>
        <p:spPr bwMode="auto">
          <a:xfrm>
            <a:off x="10243663" y="6472239"/>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26.)</a:t>
            </a:r>
          </a:p>
        </p:txBody>
      </p:sp>
    </p:spTree>
    <p:extLst>
      <p:ext uri="{BB962C8B-B14F-4D97-AF65-F5344CB8AC3E}">
        <p14:creationId xmlns:p14="http://schemas.microsoft.com/office/powerpoint/2010/main" val="3929588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594594" y="95588"/>
            <a:ext cx="899720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Series Combinations</a:t>
            </a:r>
            <a:endParaRPr lang="en-US" sz="2800" dirty="0">
              <a:latin typeface="Times New Roman"/>
              <a:cs typeface="Times New Roman"/>
            </a:endParaRPr>
          </a:p>
        </p:txBody>
      </p:sp>
      <p:sp>
        <p:nvSpPr>
          <p:cNvPr id="25608" name="Rectangle 7"/>
          <p:cNvSpPr>
            <a:spLocks noChangeArrowheads="1"/>
          </p:cNvSpPr>
          <p:nvPr/>
        </p:nvSpPr>
        <p:spPr bwMode="auto">
          <a:xfrm>
            <a:off x="1524001" y="0"/>
            <a:ext cx="9140825" cy="6858000"/>
          </a:xfrm>
          <a:prstGeom prst="rect">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 name="Rectangle 9"/>
          <p:cNvSpPr>
            <a:spLocks noGrp="1" noChangeArrowheads="1"/>
          </p:cNvSpPr>
          <p:nvPr>
            <p:ph type="title"/>
          </p:nvPr>
        </p:nvSpPr>
        <p:spPr>
          <a:xfrm>
            <a:off x="1676400" y="900668"/>
            <a:ext cx="5626100" cy="1766332"/>
          </a:xfrm>
          <a:noFill/>
        </p:spPr>
        <p:txBody>
          <a:bodyPr>
            <a:normAutofit fontScale="90000"/>
          </a:bodyPr>
          <a:lstStyle/>
          <a:p>
            <a:pPr algn="l"/>
            <a:r>
              <a:rPr lang="en-US" sz="3100" dirty="0">
                <a:solidFill>
                  <a:srgbClr val="FF0000"/>
                </a:solidFill>
                <a:latin typeface="Apple Chancery"/>
                <a:ea typeface="ＭＳ Ｐゴシック" charset="0"/>
                <a:cs typeface="Apple Chancery"/>
              </a:rPr>
              <a:t>In a series </a:t>
            </a:r>
            <a:r>
              <a:rPr lang="en-US" sz="2200" dirty="0">
                <a:latin typeface="Times New Roman"/>
                <a:cs typeface="Times New Roman"/>
              </a:rPr>
              <a:t>combination of circuit elements, each element is attached to its neighbor on one side only.  What is </a:t>
            </a:r>
            <a:r>
              <a:rPr lang="en-US" sz="2200" dirty="0">
                <a:solidFill>
                  <a:srgbClr val="0000FF"/>
                </a:solidFill>
                <a:latin typeface="Times New Roman"/>
                <a:cs typeface="Times New Roman"/>
              </a:rPr>
              <a:t>common to all series combinations </a:t>
            </a:r>
            <a:r>
              <a:rPr lang="en-US" sz="2200" dirty="0">
                <a:latin typeface="Times New Roman"/>
                <a:cs typeface="Times New Roman"/>
              </a:rPr>
              <a:t>is </a:t>
            </a:r>
            <a:r>
              <a:rPr lang="en-US" sz="2200" dirty="0">
                <a:solidFill>
                  <a:srgbClr val="FF0000"/>
                </a:solidFill>
                <a:latin typeface="Times New Roman"/>
                <a:cs typeface="Times New Roman"/>
              </a:rPr>
              <a:t>current</a:t>
            </a:r>
            <a:r>
              <a:rPr lang="en-US" sz="2200" dirty="0">
                <a:latin typeface="Times New Roman"/>
                <a:cs typeface="Times New Roman"/>
              </a:rPr>
              <a:t> (i.e., the </a:t>
            </a:r>
            <a:r>
              <a:rPr lang="en-US" sz="2200" dirty="0">
                <a:solidFill>
                  <a:srgbClr val="0000FF"/>
                </a:solidFill>
                <a:latin typeface="Times New Roman"/>
                <a:cs typeface="Times New Roman"/>
              </a:rPr>
              <a:t>amount of charge that passes through the element per unit time</a:t>
            </a:r>
            <a:r>
              <a:rPr lang="en-US" sz="2200" dirty="0">
                <a:latin typeface="Times New Roman"/>
                <a:cs typeface="Times New Roman"/>
              </a:rPr>
              <a:t>).</a:t>
            </a:r>
            <a:endParaRPr lang="en-US" sz="2200" dirty="0">
              <a:solidFill>
                <a:srgbClr val="FF0000"/>
              </a:solidFill>
              <a:latin typeface="Apple Chancery"/>
              <a:ea typeface="ＭＳ Ｐゴシック" charset="0"/>
              <a:cs typeface="Apple Chancery"/>
            </a:endParaRPr>
          </a:p>
        </p:txBody>
      </p:sp>
      <p:sp>
        <p:nvSpPr>
          <p:cNvPr id="14" name="Rectangle 42"/>
          <p:cNvSpPr>
            <a:spLocks noChangeArrowheads="1"/>
          </p:cNvSpPr>
          <p:nvPr/>
        </p:nvSpPr>
        <p:spPr bwMode="auto">
          <a:xfrm>
            <a:off x="152400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10243663" y="6472239"/>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27.)</a:t>
            </a:r>
          </a:p>
        </p:txBody>
      </p:sp>
      <p:sp>
        <p:nvSpPr>
          <p:cNvPr id="2" name="TextBox 1"/>
          <p:cNvSpPr txBox="1"/>
          <p:nvPr/>
        </p:nvSpPr>
        <p:spPr>
          <a:xfrm>
            <a:off x="1943100" y="2679700"/>
            <a:ext cx="6262878" cy="400110"/>
          </a:xfrm>
          <a:prstGeom prst="rect">
            <a:avLst/>
          </a:prstGeom>
          <a:noFill/>
        </p:spPr>
        <p:txBody>
          <a:bodyPr wrap="square" rtlCol="0">
            <a:spAutoFit/>
          </a:bodyPr>
          <a:lstStyle/>
          <a:p>
            <a:r>
              <a:rPr lang="en-US" sz="2000" dirty="0">
                <a:solidFill>
                  <a:srgbClr val="FF0000"/>
                </a:solidFill>
                <a:latin typeface="Apple Chancery"/>
                <a:cs typeface="Apple Chancery"/>
              </a:rPr>
              <a:t>Think back to how </a:t>
            </a:r>
            <a:r>
              <a:rPr lang="en-US" sz="2000" dirty="0">
                <a:latin typeface="Times New Roman"/>
                <a:cs typeface="Times New Roman"/>
              </a:rPr>
              <a:t>uncharged capacitors work in electrical</a:t>
            </a:r>
          </a:p>
        </p:txBody>
      </p:sp>
      <p:grpSp>
        <p:nvGrpSpPr>
          <p:cNvPr id="17" name="Group 2"/>
          <p:cNvGrpSpPr>
            <a:grpSpLocks/>
          </p:cNvGrpSpPr>
          <p:nvPr/>
        </p:nvGrpSpPr>
        <p:grpSpPr bwMode="auto">
          <a:xfrm>
            <a:off x="8205979" y="1135906"/>
            <a:ext cx="226907" cy="521715"/>
            <a:chOff x="960" y="1024"/>
            <a:chExt cx="160" cy="368"/>
          </a:xfrm>
        </p:grpSpPr>
        <p:sp>
          <p:nvSpPr>
            <p:cNvPr id="37" name="Rectangle 3"/>
            <p:cNvSpPr>
              <a:spLocks noChangeArrowheads="1"/>
            </p:cNvSpPr>
            <p:nvPr/>
          </p:nvSpPr>
          <p:spPr bwMode="auto">
            <a:xfrm>
              <a:off x="960" y="1024"/>
              <a:ext cx="16" cy="368"/>
            </a:xfrm>
            <a:prstGeom prst="rect">
              <a:avLst/>
            </a:prstGeom>
            <a:blipFill dpi="0" rotWithShape="0">
              <a:blip r:embed="rId4"/>
              <a:srcRect/>
              <a:tile tx="0" ty="0" sx="100000" sy="100000" flip="none" algn="tl"/>
            </a:blipFill>
            <a:ln w="12700" cmpd="sng">
              <a:solidFill>
                <a:schemeClr val="tx1"/>
              </a:solidFill>
              <a:miter lim="800000"/>
              <a:headEnd/>
              <a:tailEnd/>
            </a:ln>
          </p:spPr>
          <p:txBody>
            <a:bodyPr/>
            <a:lstStyle/>
            <a:p>
              <a:endParaRPr lang="en-US"/>
            </a:p>
          </p:txBody>
        </p:sp>
        <p:sp>
          <p:nvSpPr>
            <p:cNvPr id="38" name="Rectangle 4"/>
            <p:cNvSpPr>
              <a:spLocks noChangeArrowheads="1"/>
            </p:cNvSpPr>
            <p:nvPr/>
          </p:nvSpPr>
          <p:spPr bwMode="auto">
            <a:xfrm>
              <a:off x="1104" y="1024"/>
              <a:ext cx="16" cy="368"/>
            </a:xfrm>
            <a:prstGeom prst="rect">
              <a:avLst/>
            </a:prstGeom>
            <a:blipFill dpi="0" rotWithShape="0">
              <a:blip r:embed="rId4"/>
              <a:srcRect/>
              <a:tile tx="0" ty="0" sx="100000" sy="100000" flip="none" algn="tl"/>
            </a:blipFill>
            <a:ln w="12700" cmpd="sng">
              <a:solidFill>
                <a:schemeClr val="tx1"/>
              </a:solidFill>
              <a:miter lim="800000"/>
              <a:headEnd/>
              <a:tailEnd/>
            </a:ln>
          </p:spPr>
          <p:txBody>
            <a:bodyPr/>
            <a:lstStyle/>
            <a:p>
              <a:endParaRPr lang="en-US"/>
            </a:p>
          </p:txBody>
        </p:sp>
      </p:grpSp>
      <p:grpSp>
        <p:nvGrpSpPr>
          <p:cNvPr id="18" name="Group 5"/>
          <p:cNvGrpSpPr>
            <a:grpSpLocks/>
          </p:cNvGrpSpPr>
          <p:nvPr/>
        </p:nvGrpSpPr>
        <p:grpSpPr bwMode="auto">
          <a:xfrm>
            <a:off x="9000152" y="1135906"/>
            <a:ext cx="226907" cy="521715"/>
            <a:chOff x="1520" y="1024"/>
            <a:chExt cx="160" cy="368"/>
          </a:xfrm>
        </p:grpSpPr>
        <p:sp>
          <p:nvSpPr>
            <p:cNvPr id="35" name="Rectangle 6"/>
            <p:cNvSpPr>
              <a:spLocks noChangeArrowheads="1"/>
            </p:cNvSpPr>
            <p:nvPr/>
          </p:nvSpPr>
          <p:spPr bwMode="auto">
            <a:xfrm>
              <a:off x="1520" y="1024"/>
              <a:ext cx="16" cy="368"/>
            </a:xfrm>
            <a:prstGeom prst="rect">
              <a:avLst/>
            </a:prstGeom>
            <a:blipFill dpi="0" rotWithShape="0">
              <a:blip r:embed="rId4"/>
              <a:srcRect/>
              <a:tile tx="0" ty="0" sx="100000" sy="100000" flip="none" algn="tl"/>
            </a:blipFill>
            <a:ln w="12700" cmpd="sng">
              <a:solidFill>
                <a:schemeClr val="tx1"/>
              </a:solidFill>
              <a:miter lim="800000"/>
              <a:headEnd/>
              <a:tailEnd/>
            </a:ln>
          </p:spPr>
          <p:txBody>
            <a:bodyPr/>
            <a:lstStyle/>
            <a:p>
              <a:endParaRPr lang="en-US"/>
            </a:p>
          </p:txBody>
        </p:sp>
        <p:sp>
          <p:nvSpPr>
            <p:cNvPr id="36" name="Rectangle 7"/>
            <p:cNvSpPr>
              <a:spLocks noChangeArrowheads="1"/>
            </p:cNvSpPr>
            <p:nvPr/>
          </p:nvSpPr>
          <p:spPr bwMode="auto">
            <a:xfrm>
              <a:off x="1664" y="1024"/>
              <a:ext cx="16" cy="368"/>
            </a:xfrm>
            <a:prstGeom prst="rect">
              <a:avLst/>
            </a:prstGeom>
            <a:blipFill dpi="0" rotWithShape="0">
              <a:blip r:embed="rId4"/>
              <a:srcRect/>
              <a:tile tx="0" ty="0" sx="100000" sy="100000" flip="none" algn="tl"/>
            </a:blipFill>
            <a:ln w="12700" cmpd="sng">
              <a:solidFill>
                <a:schemeClr val="tx1"/>
              </a:solidFill>
              <a:miter lim="800000"/>
              <a:headEnd/>
              <a:tailEnd/>
            </a:ln>
          </p:spPr>
          <p:txBody>
            <a:bodyPr/>
            <a:lstStyle/>
            <a:p>
              <a:endParaRPr lang="en-US"/>
            </a:p>
          </p:txBody>
        </p:sp>
      </p:grpSp>
      <p:grpSp>
        <p:nvGrpSpPr>
          <p:cNvPr id="25" name="Group 8"/>
          <p:cNvGrpSpPr>
            <a:grpSpLocks/>
          </p:cNvGrpSpPr>
          <p:nvPr/>
        </p:nvGrpSpPr>
        <p:grpSpPr bwMode="auto">
          <a:xfrm>
            <a:off x="8661084" y="1963844"/>
            <a:ext cx="158835" cy="521715"/>
            <a:chOff x="2096" y="1024"/>
            <a:chExt cx="112" cy="368"/>
          </a:xfrm>
        </p:grpSpPr>
        <p:sp>
          <p:nvSpPr>
            <p:cNvPr id="33" name="Rectangle 9"/>
            <p:cNvSpPr>
              <a:spLocks noChangeArrowheads="1"/>
            </p:cNvSpPr>
            <p:nvPr/>
          </p:nvSpPr>
          <p:spPr bwMode="auto">
            <a:xfrm>
              <a:off x="2096" y="1024"/>
              <a:ext cx="16" cy="368"/>
            </a:xfrm>
            <a:prstGeom prst="rect">
              <a:avLst/>
            </a:prstGeom>
            <a:blipFill dpi="0" rotWithShape="0">
              <a:blip r:embed="rId4"/>
              <a:srcRect/>
              <a:tile tx="0" ty="0" sx="100000" sy="100000" flip="none" algn="tl"/>
            </a:blipFill>
            <a:ln w="12700" cmpd="sng">
              <a:solidFill>
                <a:schemeClr val="tx1"/>
              </a:solidFill>
              <a:miter lim="800000"/>
              <a:headEnd/>
              <a:tailEnd/>
            </a:ln>
          </p:spPr>
          <p:txBody>
            <a:bodyPr/>
            <a:lstStyle/>
            <a:p>
              <a:endParaRPr lang="en-US"/>
            </a:p>
          </p:txBody>
        </p:sp>
        <p:sp>
          <p:nvSpPr>
            <p:cNvPr id="34" name="Rectangle 10"/>
            <p:cNvSpPr>
              <a:spLocks noChangeArrowheads="1"/>
            </p:cNvSpPr>
            <p:nvPr/>
          </p:nvSpPr>
          <p:spPr bwMode="auto">
            <a:xfrm flipH="1">
              <a:off x="2200" y="1120"/>
              <a:ext cx="8" cy="168"/>
            </a:xfrm>
            <a:prstGeom prst="rect">
              <a:avLst/>
            </a:prstGeom>
            <a:blipFill dpi="0" rotWithShape="0">
              <a:blip r:embed="rId4"/>
              <a:srcRect/>
              <a:tile tx="0" ty="0" sx="100000" sy="100000" flip="none" algn="tl"/>
            </a:blipFill>
            <a:ln w="12700" cmpd="sng">
              <a:solidFill>
                <a:schemeClr val="tx1"/>
              </a:solidFill>
              <a:miter lim="800000"/>
              <a:headEnd/>
              <a:tailEnd/>
            </a:ln>
          </p:spPr>
          <p:txBody>
            <a:bodyPr/>
            <a:lstStyle/>
            <a:p>
              <a:endParaRPr lang="en-US"/>
            </a:p>
          </p:txBody>
        </p:sp>
      </p:grpSp>
      <p:sp>
        <p:nvSpPr>
          <p:cNvPr id="26" name="Line 11"/>
          <p:cNvSpPr>
            <a:spLocks noChangeShapeType="1"/>
          </p:cNvSpPr>
          <p:nvPr/>
        </p:nvSpPr>
        <p:spPr bwMode="auto">
          <a:xfrm flipV="1">
            <a:off x="7797548" y="1396763"/>
            <a:ext cx="408431" cy="0"/>
          </a:xfrm>
          <a:prstGeom prst="line">
            <a:avLst/>
          </a:prstGeom>
          <a:noFill/>
          <a:ln w="12700"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 name="Line 12"/>
          <p:cNvSpPr>
            <a:spLocks noChangeShapeType="1"/>
          </p:cNvSpPr>
          <p:nvPr/>
        </p:nvSpPr>
        <p:spPr bwMode="auto">
          <a:xfrm>
            <a:off x="8821274" y="2224701"/>
            <a:ext cx="984397" cy="0"/>
          </a:xfrm>
          <a:prstGeom prst="line">
            <a:avLst/>
          </a:prstGeom>
          <a:noFill/>
          <a:ln w="12700"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 name="Line 13"/>
          <p:cNvSpPr>
            <a:spLocks noChangeShapeType="1"/>
          </p:cNvSpPr>
          <p:nvPr/>
        </p:nvSpPr>
        <p:spPr bwMode="auto">
          <a:xfrm rot="10800000" flipH="1">
            <a:off x="9805670" y="1396763"/>
            <a:ext cx="0" cy="827938"/>
          </a:xfrm>
          <a:prstGeom prst="line">
            <a:avLst/>
          </a:prstGeom>
          <a:noFill/>
          <a:ln w="12700"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 name="Line 15"/>
          <p:cNvSpPr>
            <a:spLocks noChangeShapeType="1"/>
          </p:cNvSpPr>
          <p:nvPr/>
        </p:nvSpPr>
        <p:spPr bwMode="auto">
          <a:xfrm>
            <a:off x="8432885" y="1396763"/>
            <a:ext cx="567266" cy="0"/>
          </a:xfrm>
          <a:prstGeom prst="line">
            <a:avLst/>
          </a:prstGeom>
          <a:noFill/>
          <a:ln w="12700"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 name="Line 16"/>
          <p:cNvSpPr>
            <a:spLocks noChangeShapeType="1"/>
          </p:cNvSpPr>
          <p:nvPr/>
        </p:nvSpPr>
        <p:spPr bwMode="auto">
          <a:xfrm>
            <a:off x="9227058" y="1396763"/>
            <a:ext cx="578612" cy="0"/>
          </a:xfrm>
          <a:prstGeom prst="line">
            <a:avLst/>
          </a:prstGeom>
          <a:noFill/>
          <a:ln w="12700"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 name="Line 17"/>
          <p:cNvSpPr>
            <a:spLocks noChangeShapeType="1"/>
          </p:cNvSpPr>
          <p:nvPr/>
        </p:nvSpPr>
        <p:spPr bwMode="auto">
          <a:xfrm>
            <a:off x="7797547" y="2224701"/>
            <a:ext cx="886228" cy="0"/>
          </a:xfrm>
          <a:prstGeom prst="line">
            <a:avLst/>
          </a:prstGeom>
          <a:noFill/>
          <a:ln w="12700"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 name="Line 13"/>
          <p:cNvSpPr>
            <a:spLocks noChangeShapeType="1"/>
          </p:cNvSpPr>
          <p:nvPr/>
        </p:nvSpPr>
        <p:spPr bwMode="auto">
          <a:xfrm rot="10800000" flipH="1">
            <a:off x="7797547" y="1396763"/>
            <a:ext cx="0" cy="827938"/>
          </a:xfrm>
          <a:prstGeom prst="line">
            <a:avLst/>
          </a:prstGeom>
          <a:noFill/>
          <a:ln w="12700"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aphicFrame>
        <p:nvGraphicFramePr>
          <p:cNvPr id="40" name="Object 39"/>
          <p:cNvGraphicFramePr>
            <a:graphicFrameLocks noChangeAspect="1"/>
          </p:cNvGraphicFramePr>
          <p:nvPr/>
        </p:nvGraphicFramePr>
        <p:xfrm>
          <a:off x="8145611" y="721837"/>
          <a:ext cx="298450" cy="338137"/>
        </p:xfrm>
        <a:graphic>
          <a:graphicData uri="http://schemas.openxmlformats.org/presentationml/2006/ole">
            <mc:AlternateContent xmlns:mc="http://schemas.openxmlformats.org/markup-compatibility/2006">
              <mc:Choice xmlns:v="urn:schemas-microsoft-com:vml" Requires="v">
                <p:oleObj spid="_x0000_s24613" name="Equation" r:id="rId5" imgW="177800" imgH="203200" progId="Equation.DSMT4">
                  <p:embed/>
                </p:oleObj>
              </mc:Choice>
              <mc:Fallback>
                <p:oleObj name="Equation" r:id="rId5" imgW="177800" imgH="203200" progId="Equation.DSMT4">
                  <p:embed/>
                  <p:pic>
                    <p:nvPicPr>
                      <p:cNvPr id="40" name="Object 39"/>
                      <p:cNvPicPr/>
                      <p:nvPr/>
                    </p:nvPicPr>
                    <p:blipFill>
                      <a:blip r:embed="rId6"/>
                      <a:stretch>
                        <a:fillRect/>
                      </a:stretch>
                    </p:blipFill>
                    <p:spPr>
                      <a:xfrm>
                        <a:off x="8145611" y="721837"/>
                        <a:ext cx="298450" cy="338137"/>
                      </a:xfrm>
                      <a:prstGeom prst="rect">
                        <a:avLst/>
                      </a:prstGeom>
                    </p:spPr>
                  </p:pic>
                </p:oleObj>
              </mc:Fallback>
            </mc:AlternateContent>
          </a:graphicData>
        </a:graphic>
      </p:graphicFrame>
      <p:graphicFrame>
        <p:nvGraphicFramePr>
          <p:cNvPr id="41" name="Object 40"/>
          <p:cNvGraphicFramePr>
            <a:graphicFrameLocks noChangeAspect="1"/>
          </p:cNvGraphicFramePr>
          <p:nvPr/>
        </p:nvGraphicFramePr>
        <p:xfrm>
          <a:off x="8955089" y="722314"/>
          <a:ext cx="339725" cy="338137"/>
        </p:xfrm>
        <a:graphic>
          <a:graphicData uri="http://schemas.openxmlformats.org/presentationml/2006/ole">
            <mc:AlternateContent xmlns:mc="http://schemas.openxmlformats.org/markup-compatibility/2006">
              <mc:Choice xmlns:v="urn:schemas-microsoft-com:vml" Requires="v">
                <p:oleObj spid="_x0000_s24614" name="Equation" r:id="rId7" imgW="203200" imgH="203200" progId="Equation.DSMT4">
                  <p:embed/>
                </p:oleObj>
              </mc:Choice>
              <mc:Fallback>
                <p:oleObj name="Equation" r:id="rId7" imgW="203200" imgH="203200" progId="Equation.DSMT4">
                  <p:embed/>
                  <p:pic>
                    <p:nvPicPr>
                      <p:cNvPr id="41" name="Object 40"/>
                      <p:cNvPicPr/>
                      <p:nvPr/>
                    </p:nvPicPr>
                    <p:blipFill>
                      <a:blip r:embed="rId8"/>
                      <a:stretch>
                        <a:fillRect/>
                      </a:stretch>
                    </p:blipFill>
                    <p:spPr>
                      <a:xfrm>
                        <a:off x="8955089" y="722314"/>
                        <a:ext cx="339725" cy="338137"/>
                      </a:xfrm>
                      <a:prstGeom prst="rect">
                        <a:avLst/>
                      </a:prstGeom>
                    </p:spPr>
                  </p:pic>
                </p:oleObj>
              </mc:Fallback>
            </mc:AlternateContent>
          </a:graphicData>
        </a:graphic>
      </p:graphicFrame>
      <p:graphicFrame>
        <p:nvGraphicFramePr>
          <p:cNvPr id="42" name="Object 41"/>
          <p:cNvGraphicFramePr>
            <a:graphicFrameLocks noChangeAspect="1"/>
          </p:cNvGraphicFramePr>
          <p:nvPr/>
        </p:nvGraphicFramePr>
        <p:xfrm>
          <a:off x="8642351" y="2517775"/>
          <a:ext cx="423863" cy="274638"/>
        </p:xfrm>
        <a:graphic>
          <a:graphicData uri="http://schemas.openxmlformats.org/presentationml/2006/ole">
            <mc:AlternateContent xmlns:mc="http://schemas.openxmlformats.org/markup-compatibility/2006">
              <mc:Choice xmlns:v="urn:schemas-microsoft-com:vml" Requires="v">
                <p:oleObj spid="_x0000_s24615" name="Equation" r:id="rId9" imgW="254000" imgH="165100" progId="Equation.DSMT4">
                  <p:embed/>
                </p:oleObj>
              </mc:Choice>
              <mc:Fallback>
                <p:oleObj name="Equation" r:id="rId9" imgW="254000" imgH="165100" progId="Equation.DSMT4">
                  <p:embed/>
                  <p:pic>
                    <p:nvPicPr>
                      <p:cNvPr id="42" name="Object 41"/>
                      <p:cNvPicPr/>
                      <p:nvPr/>
                    </p:nvPicPr>
                    <p:blipFill>
                      <a:blip r:embed="rId10"/>
                      <a:stretch>
                        <a:fillRect/>
                      </a:stretch>
                    </p:blipFill>
                    <p:spPr>
                      <a:xfrm>
                        <a:off x="8642351" y="2517775"/>
                        <a:ext cx="423863" cy="274638"/>
                      </a:xfrm>
                      <a:prstGeom prst="rect">
                        <a:avLst/>
                      </a:prstGeom>
                    </p:spPr>
                  </p:pic>
                </p:oleObj>
              </mc:Fallback>
            </mc:AlternateContent>
          </a:graphicData>
        </a:graphic>
      </p:graphicFrame>
      <p:sp>
        <p:nvSpPr>
          <p:cNvPr id="43" name="TextBox 42"/>
          <p:cNvSpPr txBox="1"/>
          <p:nvPr/>
        </p:nvSpPr>
        <p:spPr>
          <a:xfrm>
            <a:off x="1940391" y="2985216"/>
            <a:ext cx="8448209" cy="1323439"/>
          </a:xfrm>
          <a:prstGeom prst="rect">
            <a:avLst/>
          </a:prstGeom>
          <a:noFill/>
        </p:spPr>
        <p:txBody>
          <a:bodyPr wrap="square" rtlCol="0">
            <a:spAutoFit/>
          </a:bodyPr>
          <a:lstStyle/>
          <a:p>
            <a:r>
              <a:rPr lang="en-US" sz="2000" dirty="0">
                <a:latin typeface="Times New Roman"/>
                <a:cs typeface="Times New Roman"/>
              </a:rPr>
              <a:t>circuits.  A battery provides a </a:t>
            </a:r>
            <a:r>
              <a:rPr lang="en-US" sz="2000" dirty="0">
                <a:solidFill>
                  <a:srgbClr val="0000FF"/>
                </a:solidFill>
                <a:latin typeface="Times New Roman"/>
                <a:cs typeface="Times New Roman"/>
              </a:rPr>
              <a:t>voltage difference </a:t>
            </a:r>
            <a:r>
              <a:rPr lang="en-US" sz="2000" dirty="0">
                <a:latin typeface="Times New Roman"/>
                <a:cs typeface="Times New Roman"/>
              </a:rPr>
              <a:t>across its terminals which generates a voltage difference between its </a:t>
            </a:r>
            <a:r>
              <a:rPr lang="en-US" sz="2000" dirty="0">
                <a:solidFill>
                  <a:srgbClr val="0000FF"/>
                </a:solidFill>
                <a:latin typeface="Times New Roman"/>
                <a:cs typeface="Times New Roman"/>
              </a:rPr>
              <a:t>+ terminal </a:t>
            </a:r>
            <a:r>
              <a:rPr lang="en-US" sz="2000" dirty="0">
                <a:latin typeface="Times New Roman"/>
                <a:cs typeface="Times New Roman"/>
              </a:rPr>
              <a:t>and the left plate (in the circuit above) of      .  As such, </a:t>
            </a:r>
            <a:r>
              <a:rPr lang="en-US" sz="2000" dirty="0">
                <a:solidFill>
                  <a:srgbClr val="0000FF"/>
                </a:solidFill>
                <a:latin typeface="Times New Roman"/>
                <a:cs typeface="Times New Roman"/>
              </a:rPr>
              <a:t>charge begins to accumulate </a:t>
            </a:r>
            <a:r>
              <a:rPr lang="en-US" sz="2000" dirty="0">
                <a:latin typeface="Times New Roman"/>
                <a:cs typeface="Times New Roman"/>
              </a:rPr>
              <a:t>on that plate </a:t>
            </a:r>
            <a:r>
              <a:rPr lang="en-US" sz="2000" dirty="0">
                <a:solidFill>
                  <a:srgbClr val="0000FF"/>
                </a:solidFill>
                <a:latin typeface="Times New Roman"/>
                <a:cs typeface="Times New Roman"/>
              </a:rPr>
              <a:t>electrostatically repulsing like charge off </a:t>
            </a:r>
            <a:r>
              <a:rPr lang="en-US" sz="2000" dirty="0">
                <a:latin typeface="Times New Roman"/>
                <a:cs typeface="Times New Roman"/>
              </a:rPr>
              <a:t>its </a:t>
            </a:r>
            <a:r>
              <a:rPr lang="en-US" sz="2000" dirty="0">
                <a:solidFill>
                  <a:srgbClr val="0000FF"/>
                </a:solidFill>
                <a:latin typeface="Times New Roman"/>
                <a:cs typeface="Times New Roman"/>
              </a:rPr>
              <a:t>right plate</a:t>
            </a:r>
            <a:r>
              <a:rPr lang="en-US" sz="2000" dirty="0">
                <a:latin typeface="Times New Roman"/>
                <a:cs typeface="Times New Roman"/>
              </a:rPr>
              <a:t>.</a:t>
            </a:r>
          </a:p>
        </p:txBody>
      </p:sp>
      <p:graphicFrame>
        <p:nvGraphicFramePr>
          <p:cNvPr id="44" name="Object 43"/>
          <p:cNvGraphicFramePr>
            <a:graphicFrameLocks noChangeAspect="1"/>
          </p:cNvGraphicFramePr>
          <p:nvPr/>
        </p:nvGraphicFramePr>
        <p:xfrm>
          <a:off x="3789511" y="3662742"/>
          <a:ext cx="298450" cy="338137"/>
        </p:xfrm>
        <a:graphic>
          <a:graphicData uri="http://schemas.openxmlformats.org/presentationml/2006/ole">
            <mc:AlternateContent xmlns:mc="http://schemas.openxmlformats.org/markup-compatibility/2006">
              <mc:Choice xmlns:v="urn:schemas-microsoft-com:vml" Requires="v">
                <p:oleObj spid="_x0000_s24616" name="Equation" r:id="rId11" imgW="177800" imgH="203200" progId="Equation.DSMT4">
                  <p:embed/>
                </p:oleObj>
              </mc:Choice>
              <mc:Fallback>
                <p:oleObj name="Equation" r:id="rId11" imgW="177800" imgH="203200" progId="Equation.DSMT4">
                  <p:embed/>
                  <p:pic>
                    <p:nvPicPr>
                      <p:cNvPr id="44" name="Object 43"/>
                      <p:cNvPicPr/>
                      <p:nvPr/>
                    </p:nvPicPr>
                    <p:blipFill>
                      <a:blip r:embed="rId6"/>
                      <a:stretch>
                        <a:fillRect/>
                      </a:stretch>
                    </p:blipFill>
                    <p:spPr>
                      <a:xfrm>
                        <a:off x="3789511" y="3662742"/>
                        <a:ext cx="298450" cy="338137"/>
                      </a:xfrm>
                      <a:prstGeom prst="rect">
                        <a:avLst/>
                      </a:prstGeom>
                    </p:spPr>
                  </p:pic>
                </p:oleObj>
              </mc:Fallback>
            </mc:AlternateContent>
          </a:graphicData>
        </a:graphic>
      </p:graphicFrame>
      <p:sp>
        <p:nvSpPr>
          <p:cNvPr id="45" name="TextBox 44"/>
          <p:cNvSpPr txBox="1"/>
          <p:nvPr/>
        </p:nvSpPr>
        <p:spPr>
          <a:xfrm>
            <a:off x="1943101" y="4324709"/>
            <a:ext cx="8448209" cy="1323439"/>
          </a:xfrm>
          <a:prstGeom prst="rect">
            <a:avLst/>
          </a:prstGeom>
          <a:noFill/>
        </p:spPr>
        <p:txBody>
          <a:bodyPr wrap="square" rtlCol="0">
            <a:spAutoFit/>
          </a:bodyPr>
          <a:lstStyle/>
          <a:p>
            <a:r>
              <a:rPr lang="en-US" sz="2000" dirty="0">
                <a:solidFill>
                  <a:srgbClr val="FF0000"/>
                </a:solidFill>
                <a:latin typeface="Apple Chancery"/>
                <a:cs typeface="Apple Chancery"/>
              </a:rPr>
              <a:t>In a series combination, </a:t>
            </a:r>
            <a:r>
              <a:rPr lang="en-US" sz="2000" dirty="0">
                <a:latin typeface="Times New Roman"/>
                <a:cs typeface="Times New Roman"/>
              </a:rPr>
              <a:t>the </a:t>
            </a:r>
            <a:r>
              <a:rPr lang="en-US" sz="2000" dirty="0">
                <a:solidFill>
                  <a:srgbClr val="0000FF"/>
                </a:solidFill>
                <a:latin typeface="Times New Roman"/>
                <a:cs typeface="Times New Roman"/>
              </a:rPr>
              <a:t>repulsed charge from the right plate moved to the next capacitor</a:t>
            </a:r>
            <a:r>
              <a:rPr lang="en-US" sz="2000" dirty="0">
                <a:latin typeface="Times New Roman"/>
                <a:cs typeface="Times New Roman"/>
              </a:rPr>
              <a:t>, depositing itself on that cap’s left plate, </a:t>
            </a:r>
            <a:r>
              <a:rPr lang="en-US" sz="2000" dirty="0">
                <a:solidFill>
                  <a:srgbClr val="0000FF"/>
                </a:solidFill>
                <a:latin typeface="Times New Roman"/>
                <a:cs typeface="Times New Roman"/>
              </a:rPr>
              <a:t>electrostatically repulsing like charge off its right plate </a:t>
            </a:r>
            <a:r>
              <a:rPr lang="en-US" sz="2000" dirty="0">
                <a:latin typeface="Times New Roman"/>
                <a:cs typeface="Times New Roman"/>
              </a:rPr>
              <a:t>. . . which proceeds back to the battery (hence a complete circuit).</a:t>
            </a:r>
          </a:p>
        </p:txBody>
      </p:sp>
      <p:sp>
        <p:nvSpPr>
          <p:cNvPr id="46" name="TextBox 45"/>
          <p:cNvSpPr txBox="1"/>
          <p:nvPr/>
        </p:nvSpPr>
        <p:spPr>
          <a:xfrm>
            <a:off x="1945811" y="5664201"/>
            <a:ext cx="8448209" cy="400110"/>
          </a:xfrm>
          <a:prstGeom prst="rect">
            <a:avLst/>
          </a:prstGeom>
          <a:noFill/>
        </p:spPr>
        <p:txBody>
          <a:bodyPr wrap="square" rtlCol="0">
            <a:spAutoFit/>
          </a:bodyPr>
          <a:lstStyle/>
          <a:p>
            <a:r>
              <a:rPr lang="en-US" sz="2000" dirty="0">
                <a:solidFill>
                  <a:srgbClr val="FF0000"/>
                </a:solidFill>
                <a:latin typeface="Apple Chancery"/>
                <a:cs typeface="Apple Chancery"/>
              </a:rPr>
              <a:t>What’s common </a:t>
            </a:r>
            <a:r>
              <a:rPr lang="en-US" sz="2000" dirty="0">
                <a:latin typeface="Times New Roman"/>
                <a:cs typeface="Times New Roman"/>
              </a:rPr>
              <a:t>in the </a:t>
            </a:r>
            <a:r>
              <a:rPr lang="en-US" sz="2000" dirty="0">
                <a:solidFill>
                  <a:srgbClr val="0000FF"/>
                </a:solidFill>
                <a:latin typeface="Times New Roman"/>
                <a:cs typeface="Times New Roman"/>
              </a:rPr>
              <a:t>series combo of caps</a:t>
            </a:r>
            <a:r>
              <a:rPr lang="en-US" sz="2000" dirty="0">
                <a:latin typeface="Times New Roman"/>
                <a:cs typeface="Times New Roman"/>
              </a:rPr>
              <a:t>, then, is “</a:t>
            </a:r>
            <a:r>
              <a:rPr lang="en-US" sz="2000" i="1" dirty="0">
                <a:solidFill>
                  <a:srgbClr val="FF0000"/>
                </a:solidFill>
                <a:latin typeface="Times New Roman"/>
                <a:cs typeface="Times New Roman"/>
              </a:rPr>
              <a:t>the charge</a:t>
            </a:r>
            <a:r>
              <a:rPr lang="en-US" sz="2000" dirty="0">
                <a:latin typeface="Times New Roman"/>
                <a:cs typeface="Times New Roman"/>
              </a:rPr>
              <a:t>” </a:t>
            </a:r>
            <a:r>
              <a:rPr lang="en-US" sz="2000" dirty="0">
                <a:solidFill>
                  <a:srgbClr val="FF0000"/>
                </a:solidFill>
                <a:latin typeface="Times New Roman"/>
                <a:cs typeface="Times New Roman"/>
              </a:rPr>
              <a:t>on each cap</a:t>
            </a:r>
            <a:r>
              <a:rPr lang="en-US" sz="2000" dirty="0">
                <a:latin typeface="Times New Roman"/>
                <a:cs typeface="Times New Roman"/>
              </a:rPr>
              <a:t>.</a:t>
            </a:r>
          </a:p>
        </p:txBody>
      </p:sp>
    </p:spTree>
    <p:extLst>
      <p:ext uri="{BB962C8B-B14F-4D97-AF65-F5344CB8AC3E}">
        <p14:creationId xmlns:p14="http://schemas.microsoft.com/office/powerpoint/2010/main" val="312158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dissolve">
                                      <p:cBhvr>
                                        <p:cTn id="10" dur="500"/>
                                        <p:tgtEl>
                                          <p:spTgt spid="4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dissolve">
                                      <p:cBhvr>
                                        <p:cTn id="13" dur="500"/>
                                        <p:tgtEl>
                                          <p:spTgt spid="43"/>
                                        </p:tgtEl>
                                      </p:cBhvr>
                                    </p:animEffect>
                                  </p:childTnLst>
                                </p:cTn>
                              </p:par>
                              <p:par>
                                <p:cTn id="14" presetID="9"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dissolve">
                                      <p:cBhvr>
                                        <p:cTn id="16" dur="500"/>
                                        <p:tgtEl>
                                          <p:spTgt spid="4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dissolve">
                                      <p:cBhvr>
                                        <p:cTn id="19" dur="500"/>
                                        <p:tgtEl>
                                          <p:spTgt spid="3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dissolve">
                                      <p:cBhvr>
                                        <p:cTn id="22" dur="500"/>
                                        <p:tgtEl>
                                          <p:spTgt spid="28"/>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dissolve">
                                      <p:cBhvr>
                                        <p:cTn id="25" dur="500"/>
                                        <p:tgtEl>
                                          <p:spTgt spid="27"/>
                                        </p:tgtEl>
                                      </p:cBhvr>
                                    </p:animEffect>
                                  </p:childTnLst>
                                </p:cTn>
                              </p:par>
                              <p:par>
                                <p:cTn id="26" presetID="9"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dissolve">
                                      <p:cBhvr>
                                        <p:cTn id="28" dur="500"/>
                                        <p:tgtEl>
                                          <p:spTgt spid="25"/>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dissolve">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dissolve">
                                      <p:cBhvr>
                                        <p:cTn id="36" dur="500"/>
                                        <p:tgtEl>
                                          <p:spTgt spid="45"/>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dissolve">
                                      <p:cBhvr>
                                        <p:cTn id="4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animBg="1"/>
      <p:bldP spid="28" grpId="0" animBg="1"/>
      <p:bldP spid="32" grpId="0" animBg="1"/>
      <p:bldP spid="39" grpId="0" animBg="1"/>
      <p:bldP spid="43" grpId="0"/>
      <p:bldP spid="45" grpId="0"/>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 name="TextBox 39"/>
          <p:cNvSpPr txBox="1"/>
          <p:nvPr/>
        </p:nvSpPr>
        <p:spPr>
          <a:xfrm>
            <a:off x="1787786" y="100719"/>
            <a:ext cx="863732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Some Definitions</a:t>
            </a:r>
            <a:endParaRPr lang="en-US" sz="2000" dirty="0">
              <a:latin typeface="Times New Roman"/>
              <a:cs typeface="Times New Roman"/>
            </a:endParaRPr>
          </a:p>
        </p:txBody>
      </p:sp>
      <p:sp>
        <p:nvSpPr>
          <p:cNvPr id="137250" name="Rectangle 42"/>
          <p:cNvSpPr>
            <a:spLocks noChangeArrowheads="1"/>
          </p:cNvSpPr>
          <p:nvPr/>
        </p:nvSpPr>
        <p:spPr bwMode="auto">
          <a:xfrm>
            <a:off x="152400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10243663" y="6472239"/>
            <a:ext cx="31848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a:t>
            </a:r>
          </a:p>
        </p:txBody>
      </p:sp>
      <p:sp>
        <p:nvSpPr>
          <p:cNvPr id="4" name="TextBox 3"/>
          <p:cNvSpPr txBox="1"/>
          <p:nvPr/>
        </p:nvSpPr>
        <p:spPr>
          <a:xfrm>
            <a:off x="1838587" y="1193801"/>
            <a:ext cx="4828913" cy="830997"/>
          </a:xfrm>
          <a:prstGeom prst="rect">
            <a:avLst/>
          </a:prstGeom>
          <a:noFill/>
        </p:spPr>
        <p:txBody>
          <a:bodyPr wrap="square" rtlCol="0">
            <a:spAutoFit/>
          </a:bodyPr>
          <a:lstStyle/>
          <a:p>
            <a:r>
              <a:rPr lang="en-US" sz="2800" dirty="0">
                <a:solidFill>
                  <a:srgbClr val="FF0000"/>
                </a:solidFill>
                <a:latin typeface="Apple Chancery"/>
                <a:cs typeface="Apple Chancery"/>
              </a:rPr>
              <a:t>A branch: </a:t>
            </a:r>
            <a:r>
              <a:rPr lang="en-US" sz="2000" dirty="0">
                <a:latin typeface="Times New Roman"/>
                <a:cs typeface="Times New Roman"/>
              </a:rPr>
              <a:t>A </a:t>
            </a:r>
            <a:r>
              <a:rPr lang="en-US" sz="2000" dirty="0">
                <a:solidFill>
                  <a:srgbClr val="0000FF"/>
                </a:solidFill>
                <a:latin typeface="Times New Roman"/>
                <a:cs typeface="Times New Roman"/>
              </a:rPr>
              <a:t>section</a:t>
            </a:r>
            <a:r>
              <a:rPr lang="en-US" sz="2000" dirty="0">
                <a:latin typeface="Times New Roman"/>
                <a:cs typeface="Times New Roman"/>
              </a:rPr>
              <a:t> </a:t>
            </a:r>
            <a:r>
              <a:rPr lang="en-US" sz="2000" dirty="0">
                <a:solidFill>
                  <a:srgbClr val="0000FF"/>
                </a:solidFill>
                <a:latin typeface="Times New Roman"/>
                <a:cs typeface="Times New Roman"/>
              </a:rPr>
              <a:t>of</a:t>
            </a:r>
            <a:r>
              <a:rPr lang="en-US" sz="2000" dirty="0">
                <a:latin typeface="Times New Roman"/>
                <a:cs typeface="Times New Roman"/>
              </a:rPr>
              <a:t> a </a:t>
            </a:r>
            <a:r>
              <a:rPr lang="en-US" sz="2000" dirty="0">
                <a:solidFill>
                  <a:srgbClr val="0000FF"/>
                </a:solidFill>
                <a:latin typeface="Times New Roman"/>
                <a:cs typeface="Times New Roman"/>
              </a:rPr>
              <a:t>circuit</a:t>
            </a:r>
            <a:r>
              <a:rPr lang="en-US" sz="2000" dirty="0">
                <a:latin typeface="Times New Roman"/>
                <a:cs typeface="Times New Roman"/>
              </a:rPr>
              <a:t> in which the </a:t>
            </a:r>
            <a:r>
              <a:rPr lang="en-US" sz="2000" dirty="0">
                <a:solidFill>
                  <a:srgbClr val="0000FF"/>
                </a:solidFill>
                <a:latin typeface="Times New Roman"/>
                <a:cs typeface="Times New Roman"/>
              </a:rPr>
              <a:t>current </a:t>
            </a:r>
            <a:r>
              <a:rPr lang="en-US" sz="2000" dirty="0">
                <a:latin typeface="Times New Roman"/>
                <a:cs typeface="Times New Roman"/>
              </a:rPr>
              <a:t>is the </a:t>
            </a:r>
            <a:r>
              <a:rPr lang="en-US" sz="2000" dirty="0">
                <a:solidFill>
                  <a:srgbClr val="0000FF"/>
                </a:solidFill>
                <a:latin typeface="Times New Roman"/>
                <a:cs typeface="Times New Roman"/>
              </a:rPr>
              <a:t>same everywhere</a:t>
            </a:r>
            <a:r>
              <a:rPr lang="en-US" sz="2000" dirty="0">
                <a:latin typeface="Times New Roman"/>
                <a:cs typeface="Times New Roman"/>
              </a:rPr>
              <a:t>.</a:t>
            </a:r>
            <a:endParaRPr lang="en-US" sz="2800" dirty="0">
              <a:solidFill>
                <a:srgbClr val="FF0000"/>
              </a:solidFill>
              <a:latin typeface="Apple Chancery"/>
              <a:cs typeface="Apple Chancery"/>
            </a:endParaRPr>
          </a:p>
        </p:txBody>
      </p:sp>
      <p:grpSp>
        <p:nvGrpSpPr>
          <p:cNvPr id="88" name="Group 40"/>
          <p:cNvGrpSpPr>
            <a:grpSpLocks/>
          </p:cNvGrpSpPr>
          <p:nvPr/>
        </p:nvGrpSpPr>
        <p:grpSpPr bwMode="auto">
          <a:xfrm>
            <a:off x="7642854" y="1117972"/>
            <a:ext cx="478466" cy="299762"/>
            <a:chOff x="4320" y="1536"/>
            <a:chExt cx="384" cy="240"/>
          </a:xfrm>
        </p:grpSpPr>
        <p:sp>
          <p:nvSpPr>
            <p:cNvPr id="126"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7"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8"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9"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0"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89" name="Line 41"/>
          <p:cNvSpPr>
            <a:spLocks noChangeShapeType="1"/>
          </p:cNvSpPr>
          <p:nvPr/>
        </p:nvSpPr>
        <p:spPr bwMode="auto">
          <a:xfrm>
            <a:off x="7164388" y="1297637"/>
            <a:ext cx="47846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0" name="Line 42"/>
          <p:cNvSpPr>
            <a:spLocks noChangeShapeType="1"/>
          </p:cNvSpPr>
          <p:nvPr/>
        </p:nvSpPr>
        <p:spPr bwMode="auto">
          <a:xfrm>
            <a:off x="8121320" y="1238069"/>
            <a:ext cx="1127949"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1" name="Line 43"/>
          <p:cNvSpPr>
            <a:spLocks noChangeShapeType="1"/>
          </p:cNvSpPr>
          <p:nvPr/>
        </p:nvSpPr>
        <p:spPr bwMode="auto">
          <a:xfrm>
            <a:off x="8718921" y="1238069"/>
            <a:ext cx="0" cy="53803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 name="Line 44"/>
          <p:cNvSpPr>
            <a:spLocks noChangeShapeType="1"/>
          </p:cNvSpPr>
          <p:nvPr/>
        </p:nvSpPr>
        <p:spPr bwMode="auto">
          <a:xfrm>
            <a:off x="8778489" y="2253608"/>
            <a:ext cx="0" cy="65813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3" name="Line 48"/>
          <p:cNvSpPr>
            <a:spLocks noChangeShapeType="1"/>
          </p:cNvSpPr>
          <p:nvPr/>
        </p:nvSpPr>
        <p:spPr bwMode="auto">
          <a:xfrm>
            <a:off x="10171611" y="1191953"/>
            <a:ext cx="0" cy="59952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94" name="Group 49"/>
          <p:cNvGrpSpPr>
            <a:grpSpLocks/>
          </p:cNvGrpSpPr>
          <p:nvPr/>
        </p:nvGrpSpPr>
        <p:grpSpPr bwMode="auto">
          <a:xfrm rot="5457964">
            <a:off x="8509953" y="1865935"/>
            <a:ext cx="477504" cy="297840"/>
            <a:chOff x="4320" y="1536"/>
            <a:chExt cx="384" cy="240"/>
          </a:xfrm>
        </p:grpSpPr>
        <p:sp>
          <p:nvSpPr>
            <p:cNvPr id="121" name="Line 50"/>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2" name="Line 51"/>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3" name="Line 52"/>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4" name="Line 53"/>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5" name="Line 54"/>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95" name="Line 74"/>
          <p:cNvSpPr>
            <a:spLocks noChangeShapeType="1"/>
          </p:cNvSpPr>
          <p:nvPr/>
        </p:nvSpPr>
        <p:spPr bwMode="auto">
          <a:xfrm>
            <a:off x="10211964" y="2252647"/>
            <a:ext cx="0" cy="65909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96" name="Group 87"/>
          <p:cNvGrpSpPr>
            <a:grpSpLocks/>
          </p:cNvGrpSpPr>
          <p:nvPr/>
        </p:nvGrpSpPr>
        <p:grpSpPr bwMode="auto">
          <a:xfrm rot="5457964">
            <a:off x="9943428" y="1864014"/>
            <a:ext cx="478466" cy="298801"/>
            <a:chOff x="4320" y="1536"/>
            <a:chExt cx="384" cy="240"/>
          </a:xfrm>
        </p:grpSpPr>
        <p:sp>
          <p:nvSpPr>
            <p:cNvPr id="116" name="Line 88"/>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7" name="Line 89"/>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8" name="Line 90"/>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9" name="Line 91"/>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0" name="Line 92"/>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97" name="Line 93"/>
          <p:cNvSpPr>
            <a:spLocks noChangeShapeType="1"/>
          </p:cNvSpPr>
          <p:nvPr/>
        </p:nvSpPr>
        <p:spPr bwMode="auto">
          <a:xfrm flipH="1">
            <a:off x="7164388" y="2911737"/>
            <a:ext cx="304757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8" name="Line 101"/>
          <p:cNvSpPr>
            <a:spLocks noChangeShapeType="1"/>
          </p:cNvSpPr>
          <p:nvPr/>
        </p:nvSpPr>
        <p:spPr bwMode="auto">
          <a:xfrm>
            <a:off x="7164388" y="1297637"/>
            <a:ext cx="0" cy="71769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9" name="Line 102"/>
          <p:cNvSpPr>
            <a:spLocks noChangeShapeType="1"/>
          </p:cNvSpPr>
          <p:nvPr/>
        </p:nvSpPr>
        <p:spPr bwMode="auto">
          <a:xfrm>
            <a:off x="6866548" y="2015335"/>
            <a:ext cx="59760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0" name="Line 103"/>
          <p:cNvSpPr>
            <a:spLocks noChangeShapeType="1"/>
          </p:cNvSpPr>
          <p:nvPr/>
        </p:nvSpPr>
        <p:spPr bwMode="auto">
          <a:xfrm>
            <a:off x="7104820" y="2134471"/>
            <a:ext cx="11913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1" name="Line 104"/>
          <p:cNvSpPr>
            <a:spLocks noChangeShapeType="1"/>
          </p:cNvSpPr>
          <p:nvPr/>
        </p:nvSpPr>
        <p:spPr bwMode="auto">
          <a:xfrm>
            <a:off x="7164388" y="2134472"/>
            <a:ext cx="0" cy="77726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02" name="Group 108"/>
          <p:cNvGrpSpPr>
            <a:grpSpLocks/>
          </p:cNvGrpSpPr>
          <p:nvPr/>
        </p:nvGrpSpPr>
        <p:grpSpPr bwMode="auto">
          <a:xfrm>
            <a:off x="9249268" y="1053600"/>
            <a:ext cx="478466" cy="299762"/>
            <a:chOff x="4320" y="1536"/>
            <a:chExt cx="384" cy="240"/>
          </a:xfrm>
        </p:grpSpPr>
        <p:sp>
          <p:nvSpPr>
            <p:cNvPr id="111"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2"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3"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4"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5"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03" name="Line 114"/>
          <p:cNvSpPr>
            <a:spLocks noChangeShapeType="1"/>
          </p:cNvSpPr>
          <p:nvPr/>
        </p:nvSpPr>
        <p:spPr bwMode="auto">
          <a:xfrm>
            <a:off x="9710440" y="1191952"/>
            <a:ext cx="46117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5" name="TextBox 74"/>
          <p:cNvSpPr txBox="1"/>
          <p:nvPr/>
        </p:nvSpPr>
        <p:spPr>
          <a:xfrm>
            <a:off x="2056276" y="2011502"/>
            <a:ext cx="4828913" cy="707886"/>
          </a:xfrm>
          <a:prstGeom prst="rect">
            <a:avLst/>
          </a:prstGeom>
          <a:noFill/>
        </p:spPr>
        <p:txBody>
          <a:bodyPr wrap="square" rtlCol="0">
            <a:spAutoFit/>
          </a:bodyPr>
          <a:lstStyle/>
          <a:p>
            <a:r>
              <a:rPr lang="en-US" sz="2000" dirty="0">
                <a:solidFill>
                  <a:srgbClr val="FF0000"/>
                </a:solidFill>
                <a:latin typeface="Apple Chancery"/>
                <a:cs typeface="Apple Chancery"/>
              </a:rPr>
              <a:t>--elements </a:t>
            </a:r>
            <a:r>
              <a:rPr lang="en-US" sz="2000" i="1" dirty="0">
                <a:solidFill>
                  <a:srgbClr val="0000FF"/>
                </a:solidFill>
                <a:latin typeface="Times New Roman"/>
                <a:cs typeface="Times New Roman"/>
              </a:rPr>
              <a:t>in series </a:t>
            </a:r>
            <a:r>
              <a:rPr lang="en-US" sz="2000" dirty="0">
                <a:latin typeface="Times New Roman"/>
                <a:cs typeface="Times New Roman"/>
              </a:rPr>
              <a:t>are a part of a </a:t>
            </a:r>
            <a:r>
              <a:rPr lang="en-US" sz="2000" dirty="0">
                <a:solidFill>
                  <a:srgbClr val="0000FF"/>
                </a:solidFill>
                <a:latin typeface="Times New Roman"/>
                <a:cs typeface="Times New Roman"/>
              </a:rPr>
              <a:t>single branch </a:t>
            </a:r>
            <a:r>
              <a:rPr lang="en-US" sz="2000" dirty="0">
                <a:latin typeface="Times New Roman"/>
                <a:cs typeface="Times New Roman"/>
              </a:rPr>
              <a:t>(look at sketch).</a:t>
            </a:r>
            <a:endParaRPr lang="en-US" sz="2800" dirty="0">
              <a:solidFill>
                <a:srgbClr val="FF0000"/>
              </a:solidFill>
              <a:latin typeface="Apple Chancery"/>
              <a:cs typeface="Apple Chancery"/>
            </a:endParaRPr>
          </a:p>
        </p:txBody>
      </p:sp>
      <p:sp>
        <p:nvSpPr>
          <p:cNvPr id="78" name="TextBox 77"/>
          <p:cNvSpPr txBox="1"/>
          <p:nvPr/>
        </p:nvSpPr>
        <p:spPr>
          <a:xfrm>
            <a:off x="2056276" y="2664366"/>
            <a:ext cx="4828913" cy="707886"/>
          </a:xfrm>
          <a:prstGeom prst="rect">
            <a:avLst/>
          </a:prstGeom>
          <a:noFill/>
        </p:spPr>
        <p:txBody>
          <a:bodyPr wrap="square" rtlCol="0">
            <a:spAutoFit/>
          </a:bodyPr>
          <a:lstStyle/>
          <a:p>
            <a:r>
              <a:rPr lang="en-US" sz="2000" dirty="0">
                <a:solidFill>
                  <a:srgbClr val="FF0000"/>
                </a:solidFill>
                <a:latin typeface="Apple Chancery"/>
                <a:cs typeface="Apple Chancery"/>
              </a:rPr>
              <a:t>--in the circuit </a:t>
            </a:r>
            <a:r>
              <a:rPr lang="en-US" sz="2000" dirty="0">
                <a:latin typeface="Times New Roman"/>
                <a:cs typeface="Times New Roman"/>
              </a:rPr>
              <a:t>to the right, there are </a:t>
            </a:r>
            <a:r>
              <a:rPr lang="en-US" sz="2000" dirty="0">
                <a:solidFill>
                  <a:srgbClr val="0000FF"/>
                </a:solidFill>
                <a:latin typeface="Times New Roman"/>
                <a:cs typeface="Times New Roman"/>
              </a:rPr>
              <a:t>three branches</a:t>
            </a:r>
            <a:r>
              <a:rPr lang="en-US" sz="2000" dirty="0">
                <a:latin typeface="Times New Roman"/>
                <a:cs typeface="Times New Roman"/>
              </a:rPr>
              <a:t>.</a:t>
            </a:r>
            <a:endParaRPr lang="en-US" sz="2800" dirty="0">
              <a:solidFill>
                <a:srgbClr val="FF0000"/>
              </a:solidFill>
              <a:latin typeface="Apple Chancery"/>
              <a:cs typeface="Apple Chancery"/>
            </a:endParaRPr>
          </a:p>
        </p:txBody>
      </p:sp>
      <p:sp>
        <p:nvSpPr>
          <p:cNvPr id="79" name="TextBox 78"/>
          <p:cNvSpPr txBox="1"/>
          <p:nvPr/>
        </p:nvSpPr>
        <p:spPr>
          <a:xfrm>
            <a:off x="1838586" y="3429804"/>
            <a:ext cx="8586526" cy="523220"/>
          </a:xfrm>
          <a:prstGeom prst="rect">
            <a:avLst/>
          </a:prstGeom>
          <a:noFill/>
        </p:spPr>
        <p:txBody>
          <a:bodyPr wrap="square" rtlCol="0">
            <a:spAutoFit/>
          </a:bodyPr>
          <a:lstStyle/>
          <a:p>
            <a:r>
              <a:rPr lang="en-US" sz="2800" dirty="0">
                <a:solidFill>
                  <a:srgbClr val="FF0000"/>
                </a:solidFill>
                <a:latin typeface="Apple Chancery"/>
                <a:cs typeface="Apple Chancery"/>
              </a:rPr>
              <a:t>A node: </a:t>
            </a:r>
            <a:r>
              <a:rPr lang="en-US" sz="2000" dirty="0">
                <a:latin typeface="Times New Roman"/>
                <a:cs typeface="Times New Roman"/>
              </a:rPr>
              <a:t>A </a:t>
            </a:r>
            <a:r>
              <a:rPr lang="en-US" sz="2000" i="1" dirty="0">
                <a:solidFill>
                  <a:srgbClr val="0000FF"/>
                </a:solidFill>
                <a:latin typeface="Times New Roman"/>
                <a:cs typeface="Times New Roman"/>
              </a:rPr>
              <a:t>junction</a:t>
            </a:r>
            <a:r>
              <a:rPr lang="en-US" sz="2000" dirty="0">
                <a:latin typeface="Times New Roman"/>
                <a:cs typeface="Times New Roman"/>
              </a:rPr>
              <a:t> where </a:t>
            </a:r>
            <a:r>
              <a:rPr lang="en-US" sz="2000" dirty="0">
                <a:solidFill>
                  <a:srgbClr val="0000FF"/>
                </a:solidFill>
                <a:latin typeface="Times New Roman"/>
                <a:cs typeface="Times New Roman"/>
              </a:rPr>
              <a:t>current can split up </a:t>
            </a:r>
            <a:r>
              <a:rPr lang="en-US" sz="2000" dirty="0">
                <a:latin typeface="Times New Roman"/>
                <a:cs typeface="Times New Roman"/>
              </a:rPr>
              <a:t>or </a:t>
            </a:r>
            <a:r>
              <a:rPr lang="en-US" sz="2000" dirty="0">
                <a:solidFill>
                  <a:srgbClr val="0000FF"/>
                </a:solidFill>
                <a:latin typeface="Times New Roman"/>
                <a:cs typeface="Times New Roman"/>
              </a:rPr>
              <a:t>be added to</a:t>
            </a:r>
            <a:r>
              <a:rPr lang="en-US" sz="2000" dirty="0">
                <a:latin typeface="Times New Roman"/>
                <a:cs typeface="Times New Roman"/>
              </a:rPr>
              <a:t>.</a:t>
            </a:r>
            <a:endParaRPr lang="en-US" sz="2800" dirty="0">
              <a:solidFill>
                <a:srgbClr val="FF0000"/>
              </a:solidFill>
              <a:latin typeface="Apple Chancery"/>
              <a:cs typeface="Apple Chancery"/>
            </a:endParaRPr>
          </a:p>
        </p:txBody>
      </p:sp>
      <p:sp>
        <p:nvSpPr>
          <p:cNvPr id="80" name="TextBox 79"/>
          <p:cNvSpPr txBox="1"/>
          <p:nvPr/>
        </p:nvSpPr>
        <p:spPr>
          <a:xfrm>
            <a:off x="2056276" y="3955406"/>
            <a:ext cx="8368837" cy="400110"/>
          </a:xfrm>
          <a:prstGeom prst="rect">
            <a:avLst/>
          </a:prstGeom>
          <a:noFill/>
        </p:spPr>
        <p:txBody>
          <a:bodyPr wrap="square" rtlCol="0">
            <a:spAutoFit/>
          </a:bodyPr>
          <a:lstStyle/>
          <a:p>
            <a:r>
              <a:rPr lang="en-US" sz="2000" dirty="0">
                <a:solidFill>
                  <a:srgbClr val="FF0000"/>
                </a:solidFill>
                <a:latin typeface="Apple Chancery"/>
                <a:cs typeface="Apple Chancery"/>
              </a:rPr>
              <a:t>--elements </a:t>
            </a:r>
            <a:r>
              <a:rPr lang="en-US" sz="2000" dirty="0">
                <a:latin typeface="Times New Roman"/>
                <a:cs typeface="Times New Roman"/>
              </a:rPr>
              <a:t>in parallel have nodes internal to the combination.</a:t>
            </a:r>
            <a:endParaRPr lang="en-US" sz="2800" dirty="0">
              <a:solidFill>
                <a:srgbClr val="FF0000"/>
              </a:solidFill>
              <a:latin typeface="Apple Chancery"/>
              <a:cs typeface="Apple Chancery"/>
            </a:endParaRPr>
          </a:p>
        </p:txBody>
      </p:sp>
      <p:sp>
        <p:nvSpPr>
          <p:cNvPr id="81" name="TextBox 80"/>
          <p:cNvSpPr txBox="1"/>
          <p:nvPr/>
        </p:nvSpPr>
        <p:spPr>
          <a:xfrm>
            <a:off x="2056275" y="4355516"/>
            <a:ext cx="8506360" cy="400110"/>
          </a:xfrm>
          <a:prstGeom prst="rect">
            <a:avLst/>
          </a:prstGeom>
          <a:noFill/>
        </p:spPr>
        <p:txBody>
          <a:bodyPr wrap="square" rtlCol="0">
            <a:spAutoFit/>
          </a:bodyPr>
          <a:lstStyle/>
          <a:p>
            <a:r>
              <a:rPr lang="en-US" sz="2000" dirty="0">
                <a:solidFill>
                  <a:srgbClr val="FF0000"/>
                </a:solidFill>
                <a:latin typeface="Apple Chancery"/>
                <a:cs typeface="Apple Chancery"/>
              </a:rPr>
              <a:t>--in the circuit </a:t>
            </a:r>
            <a:r>
              <a:rPr lang="en-US" sz="2000" dirty="0">
                <a:latin typeface="Times New Roman"/>
                <a:cs typeface="Times New Roman"/>
              </a:rPr>
              <a:t>above, there are </a:t>
            </a:r>
            <a:r>
              <a:rPr lang="en-US" sz="2000" dirty="0">
                <a:solidFill>
                  <a:srgbClr val="0000FF"/>
                </a:solidFill>
                <a:latin typeface="Times New Roman"/>
                <a:cs typeface="Times New Roman"/>
              </a:rPr>
              <a:t>two nodes</a:t>
            </a:r>
            <a:r>
              <a:rPr lang="en-US" sz="2000" dirty="0">
                <a:latin typeface="Times New Roman"/>
                <a:cs typeface="Times New Roman"/>
              </a:rPr>
              <a:t>.</a:t>
            </a:r>
            <a:endParaRPr lang="en-US" sz="2800" dirty="0">
              <a:solidFill>
                <a:srgbClr val="FF0000"/>
              </a:solidFill>
              <a:latin typeface="Apple Chancery"/>
              <a:cs typeface="Apple Chancery"/>
            </a:endParaRPr>
          </a:p>
        </p:txBody>
      </p:sp>
      <p:sp>
        <p:nvSpPr>
          <p:cNvPr id="82" name="TextBox 81"/>
          <p:cNvSpPr txBox="1"/>
          <p:nvPr/>
        </p:nvSpPr>
        <p:spPr>
          <a:xfrm>
            <a:off x="1787786" y="4786852"/>
            <a:ext cx="8586526" cy="523220"/>
          </a:xfrm>
          <a:prstGeom prst="rect">
            <a:avLst/>
          </a:prstGeom>
          <a:noFill/>
        </p:spPr>
        <p:txBody>
          <a:bodyPr wrap="square" rtlCol="0">
            <a:spAutoFit/>
          </a:bodyPr>
          <a:lstStyle/>
          <a:p>
            <a:r>
              <a:rPr lang="en-US" sz="2800" dirty="0">
                <a:solidFill>
                  <a:srgbClr val="FF0000"/>
                </a:solidFill>
                <a:latin typeface="Apple Chancery"/>
                <a:cs typeface="Apple Chancery"/>
              </a:rPr>
              <a:t>A loop: </a:t>
            </a:r>
            <a:r>
              <a:rPr lang="en-US" sz="2000" dirty="0">
                <a:latin typeface="Times New Roman"/>
                <a:cs typeface="Times New Roman"/>
              </a:rPr>
              <a:t>Any </a:t>
            </a:r>
            <a:r>
              <a:rPr lang="en-US" sz="2000" dirty="0">
                <a:solidFill>
                  <a:srgbClr val="0000FF"/>
                </a:solidFill>
                <a:latin typeface="Times New Roman"/>
                <a:cs typeface="Times New Roman"/>
              </a:rPr>
              <a:t>closed path </a:t>
            </a:r>
            <a:r>
              <a:rPr lang="en-US" sz="2000" dirty="0">
                <a:latin typeface="Times New Roman"/>
                <a:cs typeface="Times New Roman"/>
              </a:rPr>
              <a:t>inside a circuit.</a:t>
            </a:r>
            <a:endParaRPr lang="en-US" sz="2800" dirty="0">
              <a:solidFill>
                <a:srgbClr val="FF0000"/>
              </a:solidFill>
              <a:latin typeface="Apple Chancery"/>
              <a:cs typeface="Apple Chancery"/>
            </a:endParaRPr>
          </a:p>
        </p:txBody>
      </p:sp>
      <p:sp>
        <p:nvSpPr>
          <p:cNvPr id="84" name="TextBox 83"/>
          <p:cNvSpPr txBox="1"/>
          <p:nvPr/>
        </p:nvSpPr>
        <p:spPr>
          <a:xfrm>
            <a:off x="2005475" y="5306164"/>
            <a:ext cx="8506360" cy="400110"/>
          </a:xfrm>
          <a:prstGeom prst="rect">
            <a:avLst/>
          </a:prstGeom>
          <a:noFill/>
        </p:spPr>
        <p:txBody>
          <a:bodyPr wrap="square" rtlCol="0">
            <a:spAutoFit/>
          </a:bodyPr>
          <a:lstStyle/>
          <a:p>
            <a:r>
              <a:rPr lang="en-US" sz="2000" dirty="0">
                <a:solidFill>
                  <a:srgbClr val="FF0000"/>
                </a:solidFill>
                <a:latin typeface="Apple Chancery"/>
                <a:cs typeface="Apple Chancery"/>
              </a:rPr>
              <a:t>--in a circuit</a:t>
            </a:r>
            <a:r>
              <a:rPr lang="en-US" sz="2000" dirty="0">
                <a:latin typeface="Times New Roman"/>
                <a:cs typeface="Times New Roman"/>
              </a:rPr>
              <a:t>, </a:t>
            </a:r>
            <a:r>
              <a:rPr lang="en-US" sz="2000" dirty="0">
                <a:solidFill>
                  <a:srgbClr val="0000FF"/>
                </a:solidFill>
                <a:latin typeface="Times New Roman"/>
                <a:cs typeface="Times New Roman"/>
              </a:rPr>
              <a:t>loops </a:t>
            </a:r>
            <a:r>
              <a:rPr lang="en-US" sz="2000" dirty="0">
                <a:latin typeface="Times New Roman"/>
                <a:cs typeface="Times New Roman"/>
              </a:rPr>
              <a:t>can be traverse in a clockwise or counterclockwise direction.</a:t>
            </a:r>
            <a:endParaRPr lang="en-US" sz="2800" dirty="0">
              <a:solidFill>
                <a:srgbClr val="FF0000"/>
              </a:solidFill>
              <a:latin typeface="Apple Chancery"/>
              <a:cs typeface="Apple Chancery"/>
            </a:endParaRPr>
          </a:p>
        </p:txBody>
      </p:sp>
      <p:grpSp>
        <p:nvGrpSpPr>
          <p:cNvPr id="9" name="Group 8"/>
          <p:cNvGrpSpPr/>
          <p:nvPr/>
        </p:nvGrpSpPr>
        <p:grpSpPr>
          <a:xfrm>
            <a:off x="7339656" y="1392337"/>
            <a:ext cx="2726286" cy="1418597"/>
            <a:chOff x="5815656" y="1392336"/>
            <a:chExt cx="2726286" cy="1418597"/>
          </a:xfrm>
        </p:grpSpPr>
        <p:sp>
          <p:nvSpPr>
            <p:cNvPr id="3" name="Freeform 2"/>
            <p:cNvSpPr/>
            <p:nvPr/>
          </p:nvSpPr>
          <p:spPr>
            <a:xfrm>
              <a:off x="5815656" y="1456267"/>
              <a:ext cx="1169344" cy="1317232"/>
            </a:xfrm>
            <a:custGeom>
              <a:avLst/>
              <a:gdLst>
                <a:gd name="connsiteX0" fmla="*/ 1131244 w 1169344"/>
                <a:gd name="connsiteY0" fmla="*/ 0 h 1317232"/>
                <a:gd name="connsiteX1" fmla="*/ 530111 w 1169344"/>
                <a:gd name="connsiteY1" fmla="*/ 0 h 1317232"/>
                <a:gd name="connsiteX2" fmla="*/ 216844 w 1169344"/>
                <a:gd name="connsiteY2" fmla="*/ 25400 h 1317232"/>
                <a:gd name="connsiteX3" fmla="*/ 68677 w 1169344"/>
                <a:gd name="connsiteY3" fmla="*/ 127000 h 1317232"/>
                <a:gd name="connsiteX4" fmla="*/ 9411 w 1169344"/>
                <a:gd name="connsiteY4" fmla="*/ 258233 h 1317232"/>
                <a:gd name="connsiteX5" fmla="*/ 5177 w 1169344"/>
                <a:gd name="connsiteY5" fmla="*/ 660400 h 1317232"/>
                <a:gd name="connsiteX6" fmla="*/ 5177 w 1169344"/>
                <a:gd name="connsiteY6" fmla="*/ 1045633 h 1317232"/>
                <a:gd name="connsiteX7" fmla="*/ 72911 w 1169344"/>
                <a:gd name="connsiteY7" fmla="*/ 1210733 h 1317232"/>
                <a:gd name="connsiteX8" fmla="*/ 221077 w 1169344"/>
                <a:gd name="connsiteY8" fmla="*/ 1295400 h 1317232"/>
                <a:gd name="connsiteX9" fmla="*/ 551277 w 1169344"/>
                <a:gd name="connsiteY9" fmla="*/ 1316566 h 1317232"/>
                <a:gd name="connsiteX10" fmla="*/ 1169344 w 1169344"/>
                <a:gd name="connsiteY10" fmla="*/ 1312333 h 131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9344" h="1317232">
                  <a:moveTo>
                    <a:pt x="1131244" y="0"/>
                  </a:moveTo>
                  <a:lnTo>
                    <a:pt x="530111" y="0"/>
                  </a:lnTo>
                  <a:cubicBezTo>
                    <a:pt x="377711" y="4233"/>
                    <a:pt x="293750" y="4233"/>
                    <a:pt x="216844" y="25400"/>
                  </a:cubicBezTo>
                  <a:cubicBezTo>
                    <a:pt x="139938" y="46567"/>
                    <a:pt x="103249" y="88194"/>
                    <a:pt x="68677" y="127000"/>
                  </a:cubicBezTo>
                  <a:cubicBezTo>
                    <a:pt x="34105" y="165806"/>
                    <a:pt x="19994" y="169333"/>
                    <a:pt x="9411" y="258233"/>
                  </a:cubicBezTo>
                  <a:cubicBezTo>
                    <a:pt x="-1172" y="347133"/>
                    <a:pt x="5883" y="529167"/>
                    <a:pt x="5177" y="660400"/>
                  </a:cubicBezTo>
                  <a:cubicBezTo>
                    <a:pt x="4471" y="791633"/>
                    <a:pt x="-6112" y="953911"/>
                    <a:pt x="5177" y="1045633"/>
                  </a:cubicBezTo>
                  <a:cubicBezTo>
                    <a:pt x="16466" y="1137355"/>
                    <a:pt x="36928" y="1169105"/>
                    <a:pt x="72911" y="1210733"/>
                  </a:cubicBezTo>
                  <a:cubicBezTo>
                    <a:pt x="108894" y="1252361"/>
                    <a:pt x="141349" y="1277761"/>
                    <a:pt x="221077" y="1295400"/>
                  </a:cubicBezTo>
                  <a:cubicBezTo>
                    <a:pt x="300805" y="1313039"/>
                    <a:pt x="393233" y="1313744"/>
                    <a:pt x="551277" y="1316566"/>
                  </a:cubicBezTo>
                  <a:cubicBezTo>
                    <a:pt x="709321" y="1319388"/>
                    <a:pt x="1169344" y="1312333"/>
                    <a:pt x="1169344" y="1312333"/>
                  </a:cubicBezTo>
                </a:path>
              </a:pathLst>
            </a:cu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5" name="Freeform 84"/>
            <p:cNvSpPr/>
            <p:nvPr/>
          </p:nvSpPr>
          <p:spPr>
            <a:xfrm flipH="1">
              <a:off x="7372598" y="1456267"/>
              <a:ext cx="1169344" cy="1317232"/>
            </a:xfrm>
            <a:custGeom>
              <a:avLst/>
              <a:gdLst>
                <a:gd name="connsiteX0" fmla="*/ 1131244 w 1169344"/>
                <a:gd name="connsiteY0" fmla="*/ 0 h 1317232"/>
                <a:gd name="connsiteX1" fmla="*/ 530111 w 1169344"/>
                <a:gd name="connsiteY1" fmla="*/ 0 h 1317232"/>
                <a:gd name="connsiteX2" fmla="*/ 216844 w 1169344"/>
                <a:gd name="connsiteY2" fmla="*/ 25400 h 1317232"/>
                <a:gd name="connsiteX3" fmla="*/ 68677 w 1169344"/>
                <a:gd name="connsiteY3" fmla="*/ 127000 h 1317232"/>
                <a:gd name="connsiteX4" fmla="*/ 9411 w 1169344"/>
                <a:gd name="connsiteY4" fmla="*/ 258233 h 1317232"/>
                <a:gd name="connsiteX5" fmla="*/ 5177 w 1169344"/>
                <a:gd name="connsiteY5" fmla="*/ 660400 h 1317232"/>
                <a:gd name="connsiteX6" fmla="*/ 5177 w 1169344"/>
                <a:gd name="connsiteY6" fmla="*/ 1045633 h 1317232"/>
                <a:gd name="connsiteX7" fmla="*/ 72911 w 1169344"/>
                <a:gd name="connsiteY7" fmla="*/ 1210733 h 1317232"/>
                <a:gd name="connsiteX8" fmla="*/ 221077 w 1169344"/>
                <a:gd name="connsiteY8" fmla="*/ 1295400 h 1317232"/>
                <a:gd name="connsiteX9" fmla="*/ 551277 w 1169344"/>
                <a:gd name="connsiteY9" fmla="*/ 1316566 h 1317232"/>
                <a:gd name="connsiteX10" fmla="*/ 1169344 w 1169344"/>
                <a:gd name="connsiteY10" fmla="*/ 1312333 h 131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9344" h="1317232">
                  <a:moveTo>
                    <a:pt x="1131244" y="0"/>
                  </a:moveTo>
                  <a:lnTo>
                    <a:pt x="530111" y="0"/>
                  </a:lnTo>
                  <a:cubicBezTo>
                    <a:pt x="377711" y="4233"/>
                    <a:pt x="293750" y="4233"/>
                    <a:pt x="216844" y="25400"/>
                  </a:cubicBezTo>
                  <a:cubicBezTo>
                    <a:pt x="139938" y="46567"/>
                    <a:pt x="103249" y="88194"/>
                    <a:pt x="68677" y="127000"/>
                  </a:cubicBezTo>
                  <a:cubicBezTo>
                    <a:pt x="34105" y="165806"/>
                    <a:pt x="19994" y="169333"/>
                    <a:pt x="9411" y="258233"/>
                  </a:cubicBezTo>
                  <a:cubicBezTo>
                    <a:pt x="-1172" y="347133"/>
                    <a:pt x="5883" y="529167"/>
                    <a:pt x="5177" y="660400"/>
                  </a:cubicBezTo>
                  <a:cubicBezTo>
                    <a:pt x="4471" y="791633"/>
                    <a:pt x="-6112" y="953911"/>
                    <a:pt x="5177" y="1045633"/>
                  </a:cubicBezTo>
                  <a:cubicBezTo>
                    <a:pt x="16466" y="1137355"/>
                    <a:pt x="36928" y="1169105"/>
                    <a:pt x="72911" y="1210733"/>
                  </a:cubicBezTo>
                  <a:cubicBezTo>
                    <a:pt x="108894" y="1252361"/>
                    <a:pt x="141349" y="1277761"/>
                    <a:pt x="221077" y="1295400"/>
                  </a:cubicBezTo>
                  <a:cubicBezTo>
                    <a:pt x="300805" y="1313039"/>
                    <a:pt x="393233" y="1313744"/>
                    <a:pt x="551277" y="1316566"/>
                  </a:cubicBezTo>
                  <a:cubicBezTo>
                    <a:pt x="709321" y="1319388"/>
                    <a:pt x="1169344" y="1312333"/>
                    <a:pt x="1169344" y="1312333"/>
                  </a:cubicBezTo>
                </a:path>
              </a:pathLst>
            </a:cu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 name="Straight Connector 5"/>
            <p:cNvCxnSpPr/>
            <p:nvPr/>
          </p:nvCxnSpPr>
          <p:spPr>
            <a:xfrm>
              <a:off x="7107767" y="1417734"/>
              <a:ext cx="0" cy="1393199"/>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109645" y="1392336"/>
              <a:ext cx="616500" cy="276999"/>
            </a:xfrm>
            <a:prstGeom prst="rect">
              <a:avLst/>
            </a:prstGeom>
            <a:noFill/>
          </p:spPr>
          <p:txBody>
            <a:bodyPr wrap="none" rtlCol="0">
              <a:spAutoFit/>
            </a:bodyPr>
            <a:lstStyle/>
            <a:p>
              <a:r>
                <a:rPr lang="en-US" sz="1200" dirty="0">
                  <a:solidFill>
                    <a:srgbClr val="0000FF"/>
                  </a:solidFill>
                </a:rPr>
                <a:t>branch</a:t>
              </a:r>
            </a:p>
          </p:txBody>
        </p:sp>
        <p:sp>
          <p:nvSpPr>
            <p:cNvPr id="104" name="TextBox 103"/>
            <p:cNvSpPr txBox="1"/>
            <p:nvPr/>
          </p:nvSpPr>
          <p:spPr>
            <a:xfrm>
              <a:off x="7642112" y="1406236"/>
              <a:ext cx="616500" cy="276999"/>
            </a:xfrm>
            <a:prstGeom prst="rect">
              <a:avLst/>
            </a:prstGeom>
            <a:noFill/>
          </p:spPr>
          <p:txBody>
            <a:bodyPr wrap="none" rtlCol="0">
              <a:spAutoFit/>
            </a:bodyPr>
            <a:lstStyle/>
            <a:p>
              <a:r>
                <a:rPr lang="en-US" sz="1200" dirty="0">
                  <a:solidFill>
                    <a:srgbClr val="0000FF"/>
                  </a:solidFill>
                </a:rPr>
                <a:t>branch</a:t>
              </a:r>
            </a:p>
          </p:txBody>
        </p:sp>
        <p:sp>
          <p:nvSpPr>
            <p:cNvPr id="105" name="TextBox 104"/>
            <p:cNvSpPr txBox="1"/>
            <p:nvPr/>
          </p:nvSpPr>
          <p:spPr>
            <a:xfrm rot="16200000">
              <a:off x="6661018" y="1961225"/>
              <a:ext cx="616500" cy="276999"/>
            </a:xfrm>
            <a:prstGeom prst="rect">
              <a:avLst/>
            </a:prstGeom>
            <a:noFill/>
          </p:spPr>
          <p:txBody>
            <a:bodyPr wrap="none" rtlCol="0">
              <a:spAutoFit/>
            </a:bodyPr>
            <a:lstStyle/>
            <a:p>
              <a:r>
                <a:rPr lang="en-US" sz="1200" dirty="0">
                  <a:solidFill>
                    <a:srgbClr val="0000FF"/>
                  </a:solidFill>
                </a:rPr>
                <a:t>branch</a:t>
              </a:r>
            </a:p>
          </p:txBody>
        </p:sp>
      </p:grpSp>
      <p:grpSp>
        <p:nvGrpSpPr>
          <p:cNvPr id="10" name="Group 9"/>
          <p:cNvGrpSpPr/>
          <p:nvPr/>
        </p:nvGrpSpPr>
        <p:grpSpPr>
          <a:xfrm>
            <a:off x="7223957" y="1210130"/>
            <a:ext cx="2902177" cy="1651605"/>
            <a:chOff x="5699956" y="1222828"/>
            <a:chExt cx="2902177" cy="1651605"/>
          </a:xfrm>
        </p:grpSpPr>
        <p:sp>
          <p:nvSpPr>
            <p:cNvPr id="8" name="Rounded Rectangle 7"/>
            <p:cNvSpPr/>
            <p:nvPr/>
          </p:nvSpPr>
          <p:spPr>
            <a:xfrm>
              <a:off x="6053667" y="1683235"/>
              <a:ext cx="777101" cy="981131"/>
            </a:xfrm>
            <a:prstGeom prst="round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TextBox 107"/>
            <p:cNvSpPr txBox="1"/>
            <p:nvPr/>
          </p:nvSpPr>
          <p:spPr>
            <a:xfrm>
              <a:off x="6109646" y="2407975"/>
              <a:ext cx="607859" cy="276999"/>
            </a:xfrm>
            <a:prstGeom prst="rect">
              <a:avLst/>
            </a:prstGeom>
            <a:noFill/>
          </p:spPr>
          <p:txBody>
            <a:bodyPr wrap="none" rtlCol="0">
              <a:spAutoFit/>
            </a:bodyPr>
            <a:lstStyle/>
            <a:p>
              <a:r>
                <a:rPr lang="en-US" sz="1200" dirty="0">
                  <a:solidFill>
                    <a:srgbClr val="FF0000"/>
                  </a:solidFill>
                </a:rPr>
                <a:t>Loop 1</a:t>
              </a:r>
            </a:p>
          </p:txBody>
        </p:sp>
        <p:sp>
          <p:nvSpPr>
            <p:cNvPr id="134" name="Rounded Rectangle 133"/>
            <p:cNvSpPr/>
            <p:nvPr/>
          </p:nvSpPr>
          <p:spPr>
            <a:xfrm>
              <a:off x="7516142" y="1683235"/>
              <a:ext cx="777101" cy="981131"/>
            </a:xfrm>
            <a:prstGeom prst="round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TextBox 135"/>
            <p:cNvSpPr txBox="1"/>
            <p:nvPr/>
          </p:nvSpPr>
          <p:spPr>
            <a:xfrm>
              <a:off x="7572121" y="2407975"/>
              <a:ext cx="607859" cy="276999"/>
            </a:xfrm>
            <a:prstGeom prst="rect">
              <a:avLst/>
            </a:prstGeom>
            <a:noFill/>
          </p:spPr>
          <p:txBody>
            <a:bodyPr wrap="none" rtlCol="0">
              <a:spAutoFit/>
            </a:bodyPr>
            <a:lstStyle/>
            <a:p>
              <a:r>
                <a:rPr lang="en-US" sz="1200" dirty="0">
                  <a:solidFill>
                    <a:srgbClr val="FF0000"/>
                  </a:solidFill>
                </a:rPr>
                <a:t>Loop 2</a:t>
              </a:r>
            </a:p>
          </p:txBody>
        </p:sp>
        <p:sp>
          <p:nvSpPr>
            <p:cNvPr id="137" name="Rounded Rectangle 136"/>
            <p:cNvSpPr/>
            <p:nvPr/>
          </p:nvSpPr>
          <p:spPr>
            <a:xfrm>
              <a:off x="5699956" y="1297637"/>
              <a:ext cx="2902177" cy="1576796"/>
            </a:xfrm>
            <a:prstGeom prst="round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TextBox 138"/>
            <p:cNvSpPr txBox="1"/>
            <p:nvPr/>
          </p:nvSpPr>
          <p:spPr>
            <a:xfrm>
              <a:off x="7302670" y="1222828"/>
              <a:ext cx="607859" cy="276999"/>
            </a:xfrm>
            <a:prstGeom prst="rect">
              <a:avLst/>
            </a:prstGeom>
            <a:noFill/>
          </p:spPr>
          <p:txBody>
            <a:bodyPr wrap="none" rtlCol="0">
              <a:spAutoFit/>
            </a:bodyPr>
            <a:lstStyle/>
            <a:p>
              <a:r>
                <a:rPr lang="en-US" sz="1200" dirty="0">
                  <a:solidFill>
                    <a:srgbClr val="FF0000"/>
                  </a:solidFill>
                </a:rPr>
                <a:t>Loop 3</a:t>
              </a:r>
            </a:p>
          </p:txBody>
        </p:sp>
      </p:grpSp>
      <p:sp>
        <p:nvSpPr>
          <p:cNvPr id="140" name="TextBox 139"/>
          <p:cNvSpPr txBox="1"/>
          <p:nvPr/>
        </p:nvSpPr>
        <p:spPr>
          <a:xfrm>
            <a:off x="2005475" y="5706274"/>
            <a:ext cx="8506360" cy="400110"/>
          </a:xfrm>
          <a:prstGeom prst="rect">
            <a:avLst/>
          </a:prstGeom>
          <a:noFill/>
        </p:spPr>
        <p:txBody>
          <a:bodyPr wrap="square" rtlCol="0">
            <a:spAutoFit/>
          </a:bodyPr>
          <a:lstStyle/>
          <a:p>
            <a:r>
              <a:rPr lang="en-US" sz="2000" dirty="0">
                <a:solidFill>
                  <a:srgbClr val="FF0000"/>
                </a:solidFill>
                <a:latin typeface="Apple Chancery"/>
                <a:cs typeface="Apple Chancery"/>
              </a:rPr>
              <a:t>--in the circuit </a:t>
            </a:r>
            <a:r>
              <a:rPr lang="en-US" sz="2000" dirty="0">
                <a:latin typeface="Times New Roman"/>
                <a:cs typeface="Times New Roman"/>
              </a:rPr>
              <a:t>above, there are </a:t>
            </a:r>
            <a:r>
              <a:rPr lang="en-US" sz="2000" dirty="0">
                <a:solidFill>
                  <a:srgbClr val="0000FF"/>
                </a:solidFill>
                <a:latin typeface="Times New Roman"/>
                <a:cs typeface="Times New Roman"/>
              </a:rPr>
              <a:t>three loops</a:t>
            </a:r>
            <a:r>
              <a:rPr lang="en-US" sz="2000" dirty="0">
                <a:latin typeface="Times New Roman"/>
                <a:cs typeface="Times New Roman"/>
              </a:rPr>
              <a:t>.</a:t>
            </a:r>
            <a:endParaRPr lang="en-US" sz="2800" dirty="0">
              <a:solidFill>
                <a:srgbClr val="FF0000"/>
              </a:solidFill>
              <a:latin typeface="Apple Chancery"/>
              <a:cs typeface="Apple Chancery"/>
            </a:endParaRPr>
          </a:p>
        </p:txBody>
      </p:sp>
      <p:grpSp>
        <p:nvGrpSpPr>
          <p:cNvPr id="11" name="Group 10"/>
          <p:cNvGrpSpPr/>
          <p:nvPr/>
        </p:nvGrpSpPr>
        <p:grpSpPr>
          <a:xfrm>
            <a:off x="8520113" y="996951"/>
            <a:ext cx="469368" cy="2087297"/>
            <a:chOff x="6996113" y="996950"/>
            <a:chExt cx="469368" cy="2087297"/>
          </a:xfrm>
        </p:grpSpPr>
        <p:graphicFrame>
          <p:nvGraphicFramePr>
            <p:cNvPr id="144" name="Object 2"/>
            <p:cNvGraphicFramePr>
              <a:graphicFrameLocks noChangeAspect="1"/>
            </p:cNvGraphicFramePr>
            <p:nvPr/>
          </p:nvGraphicFramePr>
          <p:xfrm>
            <a:off x="7059081" y="2890572"/>
            <a:ext cx="406400" cy="193675"/>
          </p:xfrm>
          <a:graphic>
            <a:graphicData uri="http://schemas.openxmlformats.org/presentationml/2006/ole">
              <mc:AlternateContent xmlns:mc="http://schemas.openxmlformats.org/markup-compatibility/2006">
                <mc:Choice xmlns:v="urn:schemas-microsoft-com:vml" Requires="v">
                  <p:oleObj spid="_x0000_s91157" name="Equation" r:id="rId4" imgW="342900" imgH="165100" progId="Equation.DSMT4">
                    <p:embed/>
                  </p:oleObj>
                </mc:Choice>
                <mc:Fallback>
                  <p:oleObj name="Equation" r:id="rId4" imgW="342900" imgH="165100" progId="Equation.DSMT4">
                    <p:embed/>
                    <p:pic>
                      <p:nvPicPr>
                        <p:cNvPr id="144" name="Object 2"/>
                        <p:cNvPicPr>
                          <a:picLocks noChangeAspect="1" noChangeArrowheads="1"/>
                        </p:cNvPicPr>
                        <p:nvPr/>
                      </p:nvPicPr>
                      <p:blipFill>
                        <a:blip r:embed="rId5"/>
                        <a:srcRect/>
                        <a:stretch>
                          <a:fillRect/>
                        </a:stretch>
                      </p:blipFill>
                      <p:spPr bwMode="auto">
                        <a:xfrm>
                          <a:off x="7059081" y="2890572"/>
                          <a:ext cx="406400" cy="193675"/>
                        </a:xfrm>
                        <a:prstGeom prst="rect">
                          <a:avLst/>
                        </a:prstGeom>
                        <a:noFill/>
                        <a:ln>
                          <a:noFill/>
                        </a:ln>
                        <a:effectLst/>
                      </p:spPr>
                    </p:pic>
                  </p:oleObj>
                </mc:Fallback>
              </mc:AlternateContent>
            </a:graphicData>
          </a:graphic>
        </p:graphicFrame>
        <p:graphicFrame>
          <p:nvGraphicFramePr>
            <p:cNvPr id="141" name="Object 2"/>
            <p:cNvGraphicFramePr>
              <a:graphicFrameLocks noChangeAspect="1"/>
            </p:cNvGraphicFramePr>
            <p:nvPr/>
          </p:nvGraphicFramePr>
          <p:xfrm>
            <a:off x="6996113" y="996950"/>
            <a:ext cx="406400" cy="193675"/>
          </p:xfrm>
          <a:graphic>
            <a:graphicData uri="http://schemas.openxmlformats.org/presentationml/2006/ole">
              <mc:AlternateContent xmlns:mc="http://schemas.openxmlformats.org/markup-compatibility/2006">
                <mc:Choice xmlns:v="urn:schemas-microsoft-com:vml" Requires="v">
                  <p:oleObj spid="_x0000_s91158" name="Equation" r:id="rId6" imgW="342900" imgH="165100" progId="Equation.DSMT4">
                    <p:embed/>
                  </p:oleObj>
                </mc:Choice>
                <mc:Fallback>
                  <p:oleObj name="Equation" r:id="rId6" imgW="342900" imgH="165100" progId="Equation.DSMT4">
                    <p:embed/>
                    <p:pic>
                      <p:nvPicPr>
                        <p:cNvPr id="141" name="Object 2"/>
                        <p:cNvPicPr>
                          <a:picLocks noChangeAspect="1" noChangeArrowheads="1"/>
                        </p:cNvPicPr>
                        <p:nvPr/>
                      </p:nvPicPr>
                      <p:blipFill>
                        <a:blip r:embed="rId7"/>
                        <a:srcRect/>
                        <a:stretch>
                          <a:fillRect/>
                        </a:stretch>
                      </p:blipFill>
                      <p:spPr bwMode="auto">
                        <a:xfrm>
                          <a:off x="6996113" y="996950"/>
                          <a:ext cx="406400" cy="193675"/>
                        </a:xfrm>
                        <a:prstGeom prst="rect">
                          <a:avLst/>
                        </a:prstGeom>
                        <a:noFill/>
                        <a:ln>
                          <a:noFill/>
                        </a:ln>
                        <a:effectLst/>
                      </p:spPr>
                    </p:pic>
                  </p:oleObj>
                </mc:Fallback>
              </mc:AlternateContent>
            </a:graphicData>
          </a:graphic>
        </p:graphicFrame>
        <p:graphicFrame>
          <p:nvGraphicFramePr>
            <p:cNvPr id="142" name="Object 2"/>
            <p:cNvGraphicFramePr>
              <a:graphicFrameLocks noChangeAspect="1"/>
            </p:cNvGraphicFramePr>
            <p:nvPr/>
          </p:nvGraphicFramePr>
          <p:xfrm>
            <a:off x="7123256" y="1139079"/>
            <a:ext cx="152400" cy="196850"/>
          </p:xfrm>
          <a:graphic>
            <a:graphicData uri="http://schemas.openxmlformats.org/presentationml/2006/ole">
              <mc:AlternateContent xmlns:mc="http://schemas.openxmlformats.org/markup-compatibility/2006">
                <mc:Choice xmlns:v="urn:schemas-microsoft-com:vml" Requires="v">
                  <p:oleObj spid="_x0000_s91159" name="Equation" r:id="rId8" imgW="88900" imgH="114300" progId="Equation.DSMT4">
                    <p:embed/>
                  </p:oleObj>
                </mc:Choice>
                <mc:Fallback>
                  <p:oleObj name="Equation" r:id="rId8" imgW="88900" imgH="114300" progId="Equation.DSMT4">
                    <p:embed/>
                    <p:pic>
                      <p:nvPicPr>
                        <p:cNvPr id="142" name="Object 2"/>
                        <p:cNvPicPr>
                          <a:picLocks noChangeAspect="1" noChangeArrowheads="1"/>
                        </p:cNvPicPr>
                        <p:nvPr/>
                      </p:nvPicPr>
                      <p:blipFill>
                        <a:blip r:embed="rId9"/>
                        <a:srcRect/>
                        <a:stretch>
                          <a:fillRect/>
                        </a:stretch>
                      </p:blipFill>
                      <p:spPr bwMode="auto">
                        <a:xfrm>
                          <a:off x="7123256" y="1139079"/>
                          <a:ext cx="152400" cy="196850"/>
                        </a:xfrm>
                        <a:prstGeom prst="rect">
                          <a:avLst/>
                        </a:prstGeom>
                        <a:noFill/>
                        <a:ln>
                          <a:noFill/>
                        </a:ln>
                        <a:effectLst/>
                      </p:spPr>
                    </p:pic>
                  </p:oleObj>
                </mc:Fallback>
              </mc:AlternateContent>
            </a:graphicData>
          </a:graphic>
        </p:graphicFrame>
        <p:graphicFrame>
          <p:nvGraphicFramePr>
            <p:cNvPr id="143" name="Object 2"/>
            <p:cNvGraphicFramePr>
              <a:graphicFrameLocks noChangeAspect="1"/>
            </p:cNvGraphicFramePr>
            <p:nvPr/>
          </p:nvGraphicFramePr>
          <p:xfrm>
            <a:off x="7182522" y="2830245"/>
            <a:ext cx="152400" cy="196850"/>
          </p:xfrm>
          <a:graphic>
            <a:graphicData uri="http://schemas.openxmlformats.org/presentationml/2006/ole">
              <mc:AlternateContent xmlns:mc="http://schemas.openxmlformats.org/markup-compatibility/2006">
                <mc:Choice xmlns:v="urn:schemas-microsoft-com:vml" Requires="v">
                  <p:oleObj spid="_x0000_s91160" name="Equation" r:id="rId10" imgW="88900" imgH="114300" progId="Equation.DSMT4">
                    <p:embed/>
                  </p:oleObj>
                </mc:Choice>
                <mc:Fallback>
                  <p:oleObj name="Equation" r:id="rId10" imgW="88900" imgH="114300" progId="Equation.DSMT4">
                    <p:embed/>
                    <p:pic>
                      <p:nvPicPr>
                        <p:cNvPr id="143" name="Object 2"/>
                        <p:cNvPicPr>
                          <a:picLocks noChangeAspect="1" noChangeArrowheads="1"/>
                        </p:cNvPicPr>
                        <p:nvPr/>
                      </p:nvPicPr>
                      <p:blipFill>
                        <a:blip r:embed="rId11"/>
                        <a:srcRect/>
                        <a:stretch>
                          <a:fillRect/>
                        </a:stretch>
                      </p:blipFill>
                      <p:spPr bwMode="auto">
                        <a:xfrm>
                          <a:off x="7182522" y="2830245"/>
                          <a:ext cx="152400" cy="196850"/>
                        </a:xfrm>
                        <a:prstGeom prst="rect">
                          <a:avLst/>
                        </a:prstGeom>
                        <a:noFill/>
                        <a:ln>
                          <a:noFill/>
                        </a:ln>
                        <a:effectLst/>
                      </p:spPr>
                    </p:pic>
                  </p:oleObj>
                </mc:Fallback>
              </mc:AlternateContent>
            </a:graphicData>
          </a:graphic>
        </p:graphicFrame>
      </p:grpSp>
    </p:spTree>
    <p:extLst>
      <p:ext uri="{BB962C8B-B14F-4D97-AF65-F5344CB8AC3E}">
        <p14:creationId xmlns:p14="http://schemas.microsoft.com/office/powerpoint/2010/main" val="114016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dissolve">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dissolve">
                                      <p:cBhvr>
                                        <p:cTn id="17" dur="500"/>
                                        <p:tgtEl>
                                          <p:spTgt spid="7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dissolve">
                                      <p:cBhvr>
                                        <p:cTn id="27" dur="500"/>
                                        <p:tgtEl>
                                          <p:spTgt spid="7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dissolve">
                                      <p:cBhvr>
                                        <p:cTn id="32" dur="500"/>
                                        <p:tgtEl>
                                          <p:spTgt spid="8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dissolve">
                                      <p:cBhvr>
                                        <p:cTn id="37" dur="500"/>
                                        <p:tgtEl>
                                          <p:spTgt spid="8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dissolv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dissolve">
                                      <p:cBhvr>
                                        <p:cTn id="47" dur="500"/>
                                        <p:tgtEl>
                                          <p:spTgt spid="82"/>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84"/>
                                        </p:tgtEl>
                                        <p:attrNameLst>
                                          <p:attrName>style.visibility</p:attrName>
                                        </p:attrNameLst>
                                      </p:cBhvr>
                                      <p:to>
                                        <p:strVal val="visible"/>
                                      </p:to>
                                    </p:set>
                                    <p:animEffect transition="in" filter="dissolve">
                                      <p:cBhvr>
                                        <p:cTn id="52" dur="500"/>
                                        <p:tgtEl>
                                          <p:spTgt spid="84"/>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40"/>
                                        </p:tgtEl>
                                        <p:attrNameLst>
                                          <p:attrName>style.visibility</p:attrName>
                                        </p:attrNameLst>
                                      </p:cBhvr>
                                      <p:to>
                                        <p:strVal val="visible"/>
                                      </p:to>
                                    </p:set>
                                    <p:animEffect transition="in" filter="dissolve">
                                      <p:cBhvr>
                                        <p:cTn id="57" dur="500"/>
                                        <p:tgtEl>
                                          <p:spTgt spid="140"/>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dissolve">
                                      <p:cBhvr>
                                        <p:cTn id="6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5" grpId="0"/>
      <p:bldP spid="78" grpId="0"/>
      <p:bldP spid="79" grpId="0"/>
      <p:bldP spid="80" grpId="0"/>
      <p:bldP spid="81" grpId="0"/>
      <p:bldP spid="82" grpId="0"/>
      <p:bldP spid="84" grpId="0"/>
      <p:bldP spid="14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594594" y="95588"/>
            <a:ext cx="899720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Capacitors in Series</a:t>
            </a:r>
            <a:endParaRPr lang="en-US" sz="2800" dirty="0">
              <a:latin typeface="Times New Roman"/>
              <a:cs typeface="Times New Roman"/>
            </a:endParaRPr>
          </a:p>
        </p:txBody>
      </p:sp>
      <p:sp>
        <p:nvSpPr>
          <p:cNvPr id="25608" name="Rectangle 7"/>
          <p:cNvSpPr>
            <a:spLocks noChangeArrowheads="1"/>
          </p:cNvSpPr>
          <p:nvPr/>
        </p:nvSpPr>
        <p:spPr bwMode="auto">
          <a:xfrm>
            <a:off x="1524001" y="0"/>
            <a:ext cx="9140825" cy="6858000"/>
          </a:xfrm>
          <a:prstGeom prst="rect">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 name="Rectangle 9"/>
          <p:cNvSpPr>
            <a:spLocks noGrp="1" noChangeArrowheads="1"/>
          </p:cNvSpPr>
          <p:nvPr>
            <p:ph type="title"/>
          </p:nvPr>
        </p:nvSpPr>
        <p:spPr>
          <a:xfrm>
            <a:off x="1676400" y="595868"/>
            <a:ext cx="5626100" cy="1766332"/>
          </a:xfrm>
          <a:noFill/>
        </p:spPr>
        <p:txBody>
          <a:bodyPr>
            <a:normAutofit/>
          </a:bodyPr>
          <a:lstStyle/>
          <a:p>
            <a:pPr algn="l"/>
            <a:r>
              <a:rPr lang="en-US" sz="3100" dirty="0">
                <a:solidFill>
                  <a:srgbClr val="FF0000"/>
                </a:solidFill>
                <a:latin typeface="Apple Chancery"/>
                <a:ea typeface="ＭＳ Ｐゴシック" charset="0"/>
                <a:cs typeface="Apple Chancery"/>
              </a:rPr>
              <a:t>We know </a:t>
            </a:r>
            <a:r>
              <a:rPr lang="en-US" sz="2200" dirty="0">
                <a:latin typeface="Times New Roman"/>
                <a:cs typeface="Times New Roman"/>
              </a:rPr>
              <a:t>the total </a:t>
            </a:r>
            <a:r>
              <a:rPr lang="en-US" sz="2200" dirty="0">
                <a:solidFill>
                  <a:srgbClr val="0000FF"/>
                </a:solidFill>
                <a:latin typeface="Times New Roman"/>
                <a:cs typeface="Times New Roman"/>
              </a:rPr>
              <a:t>voltage-change across the battery</a:t>
            </a:r>
            <a:r>
              <a:rPr lang="en-US" sz="2200" dirty="0">
                <a:latin typeface="Times New Roman"/>
                <a:cs typeface="Times New Roman"/>
              </a:rPr>
              <a:t>, and hence across the capacitors, is      . Logic additionally dictates that: </a:t>
            </a:r>
            <a:endParaRPr lang="en-US" sz="2200" dirty="0">
              <a:solidFill>
                <a:srgbClr val="FF0000"/>
              </a:solidFill>
              <a:latin typeface="Apple Chancery"/>
              <a:ea typeface="ＭＳ Ｐゴシック" charset="0"/>
              <a:cs typeface="Apple Chancery"/>
            </a:endParaRPr>
          </a:p>
        </p:txBody>
      </p:sp>
      <p:sp>
        <p:nvSpPr>
          <p:cNvPr id="14" name="Rectangle 42"/>
          <p:cNvSpPr>
            <a:spLocks noChangeArrowheads="1"/>
          </p:cNvSpPr>
          <p:nvPr/>
        </p:nvSpPr>
        <p:spPr bwMode="auto">
          <a:xfrm>
            <a:off x="152400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10243663" y="6472239"/>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28.)</a:t>
            </a:r>
          </a:p>
        </p:txBody>
      </p:sp>
      <p:grpSp>
        <p:nvGrpSpPr>
          <p:cNvPr id="17" name="Group 2"/>
          <p:cNvGrpSpPr>
            <a:grpSpLocks/>
          </p:cNvGrpSpPr>
          <p:nvPr/>
        </p:nvGrpSpPr>
        <p:grpSpPr bwMode="auto">
          <a:xfrm>
            <a:off x="8831992" y="818406"/>
            <a:ext cx="226907" cy="521715"/>
            <a:chOff x="960" y="1024"/>
            <a:chExt cx="160" cy="368"/>
          </a:xfrm>
        </p:grpSpPr>
        <p:sp>
          <p:nvSpPr>
            <p:cNvPr id="37" name="Rectangle 3"/>
            <p:cNvSpPr>
              <a:spLocks noChangeArrowheads="1"/>
            </p:cNvSpPr>
            <p:nvPr/>
          </p:nvSpPr>
          <p:spPr bwMode="auto">
            <a:xfrm>
              <a:off x="960" y="1024"/>
              <a:ext cx="16" cy="368"/>
            </a:xfrm>
            <a:prstGeom prst="rect">
              <a:avLst/>
            </a:prstGeom>
            <a:blipFill dpi="0" rotWithShape="0">
              <a:blip r:embed="rId4"/>
              <a:srcRect/>
              <a:tile tx="0" ty="0" sx="100000" sy="100000" flip="none" algn="tl"/>
            </a:blipFill>
            <a:ln w="12700" cmpd="sng">
              <a:solidFill>
                <a:schemeClr val="tx1"/>
              </a:solidFill>
              <a:miter lim="800000"/>
              <a:headEnd/>
              <a:tailEnd/>
            </a:ln>
          </p:spPr>
          <p:txBody>
            <a:bodyPr/>
            <a:lstStyle/>
            <a:p>
              <a:endParaRPr lang="en-US"/>
            </a:p>
          </p:txBody>
        </p:sp>
        <p:sp>
          <p:nvSpPr>
            <p:cNvPr id="38" name="Rectangle 4"/>
            <p:cNvSpPr>
              <a:spLocks noChangeArrowheads="1"/>
            </p:cNvSpPr>
            <p:nvPr/>
          </p:nvSpPr>
          <p:spPr bwMode="auto">
            <a:xfrm>
              <a:off x="1104" y="1024"/>
              <a:ext cx="16" cy="368"/>
            </a:xfrm>
            <a:prstGeom prst="rect">
              <a:avLst/>
            </a:prstGeom>
            <a:blipFill dpi="0" rotWithShape="0">
              <a:blip r:embed="rId4"/>
              <a:srcRect/>
              <a:tile tx="0" ty="0" sx="100000" sy="100000" flip="none" algn="tl"/>
            </a:blipFill>
            <a:ln w="12700" cmpd="sng">
              <a:solidFill>
                <a:schemeClr val="tx1"/>
              </a:solidFill>
              <a:miter lim="800000"/>
              <a:headEnd/>
              <a:tailEnd/>
            </a:ln>
          </p:spPr>
          <p:txBody>
            <a:bodyPr/>
            <a:lstStyle/>
            <a:p>
              <a:endParaRPr lang="en-US"/>
            </a:p>
          </p:txBody>
        </p:sp>
      </p:grpSp>
      <p:grpSp>
        <p:nvGrpSpPr>
          <p:cNvPr id="18" name="Group 5"/>
          <p:cNvGrpSpPr>
            <a:grpSpLocks/>
          </p:cNvGrpSpPr>
          <p:nvPr/>
        </p:nvGrpSpPr>
        <p:grpSpPr bwMode="auto">
          <a:xfrm>
            <a:off x="9626165" y="818406"/>
            <a:ext cx="226907" cy="521715"/>
            <a:chOff x="1520" y="1024"/>
            <a:chExt cx="160" cy="368"/>
          </a:xfrm>
        </p:grpSpPr>
        <p:sp>
          <p:nvSpPr>
            <p:cNvPr id="35" name="Rectangle 6"/>
            <p:cNvSpPr>
              <a:spLocks noChangeArrowheads="1"/>
            </p:cNvSpPr>
            <p:nvPr/>
          </p:nvSpPr>
          <p:spPr bwMode="auto">
            <a:xfrm>
              <a:off x="1520" y="1024"/>
              <a:ext cx="16" cy="368"/>
            </a:xfrm>
            <a:prstGeom prst="rect">
              <a:avLst/>
            </a:prstGeom>
            <a:blipFill dpi="0" rotWithShape="0">
              <a:blip r:embed="rId4"/>
              <a:srcRect/>
              <a:tile tx="0" ty="0" sx="100000" sy="100000" flip="none" algn="tl"/>
            </a:blipFill>
            <a:ln w="12700" cmpd="sng">
              <a:solidFill>
                <a:schemeClr val="tx1"/>
              </a:solidFill>
              <a:miter lim="800000"/>
              <a:headEnd/>
              <a:tailEnd/>
            </a:ln>
          </p:spPr>
          <p:txBody>
            <a:bodyPr/>
            <a:lstStyle/>
            <a:p>
              <a:endParaRPr lang="en-US"/>
            </a:p>
          </p:txBody>
        </p:sp>
        <p:sp>
          <p:nvSpPr>
            <p:cNvPr id="36" name="Rectangle 7"/>
            <p:cNvSpPr>
              <a:spLocks noChangeArrowheads="1"/>
            </p:cNvSpPr>
            <p:nvPr/>
          </p:nvSpPr>
          <p:spPr bwMode="auto">
            <a:xfrm>
              <a:off x="1664" y="1024"/>
              <a:ext cx="16" cy="368"/>
            </a:xfrm>
            <a:prstGeom prst="rect">
              <a:avLst/>
            </a:prstGeom>
            <a:blipFill dpi="0" rotWithShape="0">
              <a:blip r:embed="rId4"/>
              <a:srcRect/>
              <a:tile tx="0" ty="0" sx="100000" sy="100000" flip="none" algn="tl"/>
            </a:blipFill>
            <a:ln w="12700" cmpd="sng">
              <a:solidFill>
                <a:schemeClr val="tx1"/>
              </a:solidFill>
              <a:miter lim="800000"/>
              <a:headEnd/>
              <a:tailEnd/>
            </a:ln>
          </p:spPr>
          <p:txBody>
            <a:bodyPr/>
            <a:lstStyle/>
            <a:p>
              <a:endParaRPr lang="en-US"/>
            </a:p>
          </p:txBody>
        </p:sp>
      </p:grpSp>
      <p:grpSp>
        <p:nvGrpSpPr>
          <p:cNvPr id="25" name="Group 8"/>
          <p:cNvGrpSpPr>
            <a:grpSpLocks/>
          </p:cNvGrpSpPr>
          <p:nvPr/>
        </p:nvGrpSpPr>
        <p:grpSpPr bwMode="auto">
          <a:xfrm>
            <a:off x="9287097" y="2230544"/>
            <a:ext cx="158835" cy="521715"/>
            <a:chOff x="2096" y="1024"/>
            <a:chExt cx="112" cy="368"/>
          </a:xfrm>
        </p:grpSpPr>
        <p:sp>
          <p:nvSpPr>
            <p:cNvPr id="33" name="Rectangle 9"/>
            <p:cNvSpPr>
              <a:spLocks noChangeArrowheads="1"/>
            </p:cNvSpPr>
            <p:nvPr/>
          </p:nvSpPr>
          <p:spPr bwMode="auto">
            <a:xfrm>
              <a:off x="2096" y="1024"/>
              <a:ext cx="16" cy="368"/>
            </a:xfrm>
            <a:prstGeom prst="rect">
              <a:avLst/>
            </a:prstGeom>
            <a:blipFill dpi="0" rotWithShape="0">
              <a:blip r:embed="rId4"/>
              <a:srcRect/>
              <a:tile tx="0" ty="0" sx="100000" sy="100000" flip="none" algn="tl"/>
            </a:blipFill>
            <a:ln w="12700" cmpd="sng">
              <a:solidFill>
                <a:schemeClr val="tx1"/>
              </a:solidFill>
              <a:miter lim="800000"/>
              <a:headEnd/>
              <a:tailEnd/>
            </a:ln>
          </p:spPr>
          <p:txBody>
            <a:bodyPr/>
            <a:lstStyle/>
            <a:p>
              <a:endParaRPr lang="en-US"/>
            </a:p>
          </p:txBody>
        </p:sp>
        <p:sp>
          <p:nvSpPr>
            <p:cNvPr id="34" name="Rectangle 10"/>
            <p:cNvSpPr>
              <a:spLocks noChangeArrowheads="1"/>
            </p:cNvSpPr>
            <p:nvPr/>
          </p:nvSpPr>
          <p:spPr bwMode="auto">
            <a:xfrm flipH="1">
              <a:off x="2200" y="1120"/>
              <a:ext cx="8" cy="168"/>
            </a:xfrm>
            <a:prstGeom prst="rect">
              <a:avLst/>
            </a:prstGeom>
            <a:blipFill dpi="0" rotWithShape="0">
              <a:blip r:embed="rId4"/>
              <a:srcRect/>
              <a:tile tx="0" ty="0" sx="100000" sy="100000" flip="none" algn="tl"/>
            </a:blipFill>
            <a:ln w="12700" cmpd="sng">
              <a:solidFill>
                <a:schemeClr val="tx1"/>
              </a:solidFill>
              <a:miter lim="800000"/>
              <a:headEnd/>
              <a:tailEnd/>
            </a:ln>
          </p:spPr>
          <p:txBody>
            <a:bodyPr/>
            <a:lstStyle/>
            <a:p>
              <a:endParaRPr lang="en-US"/>
            </a:p>
          </p:txBody>
        </p:sp>
      </p:grpSp>
      <p:sp>
        <p:nvSpPr>
          <p:cNvPr id="26" name="Line 11"/>
          <p:cNvSpPr>
            <a:spLocks noChangeShapeType="1"/>
          </p:cNvSpPr>
          <p:nvPr/>
        </p:nvSpPr>
        <p:spPr bwMode="auto">
          <a:xfrm flipV="1">
            <a:off x="8423561" y="1079263"/>
            <a:ext cx="408431" cy="0"/>
          </a:xfrm>
          <a:prstGeom prst="line">
            <a:avLst/>
          </a:prstGeom>
          <a:noFill/>
          <a:ln w="12700"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 name="Line 12"/>
          <p:cNvSpPr>
            <a:spLocks noChangeShapeType="1"/>
          </p:cNvSpPr>
          <p:nvPr/>
        </p:nvSpPr>
        <p:spPr bwMode="auto">
          <a:xfrm>
            <a:off x="9447287" y="2491401"/>
            <a:ext cx="984397" cy="0"/>
          </a:xfrm>
          <a:prstGeom prst="line">
            <a:avLst/>
          </a:prstGeom>
          <a:noFill/>
          <a:ln w="12700"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 name="Line 13"/>
          <p:cNvSpPr>
            <a:spLocks noChangeShapeType="1"/>
          </p:cNvSpPr>
          <p:nvPr/>
        </p:nvSpPr>
        <p:spPr bwMode="auto">
          <a:xfrm rot="10800000" flipH="1">
            <a:off x="10431683" y="1079263"/>
            <a:ext cx="0" cy="1412138"/>
          </a:xfrm>
          <a:prstGeom prst="line">
            <a:avLst/>
          </a:prstGeom>
          <a:noFill/>
          <a:ln w="12700"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 name="Line 15"/>
          <p:cNvSpPr>
            <a:spLocks noChangeShapeType="1"/>
          </p:cNvSpPr>
          <p:nvPr/>
        </p:nvSpPr>
        <p:spPr bwMode="auto">
          <a:xfrm>
            <a:off x="9058898" y="1079263"/>
            <a:ext cx="567266" cy="0"/>
          </a:xfrm>
          <a:prstGeom prst="line">
            <a:avLst/>
          </a:prstGeom>
          <a:noFill/>
          <a:ln w="12700"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 name="Line 16"/>
          <p:cNvSpPr>
            <a:spLocks noChangeShapeType="1"/>
          </p:cNvSpPr>
          <p:nvPr/>
        </p:nvSpPr>
        <p:spPr bwMode="auto">
          <a:xfrm>
            <a:off x="9853071" y="1079263"/>
            <a:ext cx="578612" cy="0"/>
          </a:xfrm>
          <a:prstGeom prst="line">
            <a:avLst/>
          </a:prstGeom>
          <a:noFill/>
          <a:ln w="12700"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 name="Line 17"/>
          <p:cNvSpPr>
            <a:spLocks noChangeShapeType="1"/>
          </p:cNvSpPr>
          <p:nvPr/>
        </p:nvSpPr>
        <p:spPr bwMode="auto">
          <a:xfrm>
            <a:off x="8423560" y="2491401"/>
            <a:ext cx="886228" cy="0"/>
          </a:xfrm>
          <a:prstGeom prst="line">
            <a:avLst/>
          </a:prstGeom>
          <a:noFill/>
          <a:ln w="12700"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 name="Line 13"/>
          <p:cNvSpPr>
            <a:spLocks noChangeShapeType="1"/>
          </p:cNvSpPr>
          <p:nvPr/>
        </p:nvSpPr>
        <p:spPr bwMode="auto">
          <a:xfrm rot="10800000" flipH="1">
            <a:off x="8423560" y="1079263"/>
            <a:ext cx="0" cy="1412138"/>
          </a:xfrm>
          <a:prstGeom prst="line">
            <a:avLst/>
          </a:prstGeom>
          <a:noFill/>
          <a:ln w="12700"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aphicFrame>
        <p:nvGraphicFramePr>
          <p:cNvPr id="40" name="Object 39"/>
          <p:cNvGraphicFramePr>
            <a:graphicFrameLocks noChangeAspect="1"/>
          </p:cNvGraphicFramePr>
          <p:nvPr/>
        </p:nvGraphicFramePr>
        <p:xfrm>
          <a:off x="8771624" y="480537"/>
          <a:ext cx="298450" cy="338137"/>
        </p:xfrm>
        <a:graphic>
          <a:graphicData uri="http://schemas.openxmlformats.org/presentationml/2006/ole">
            <mc:AlternateContent xmlns:mc="http://schemas.openxmlformats.org/markup-compatibility/2006">
              <mc:Choice xmlns:v="urn:schemas-microsoft-com:vml" Requires="v">
                <p:oleObj spid="_x0000_s25736" name="Equation" r:id="rId5" imgW="177800" imgH="203200" progId="Equation.DSMT4">
                  <p:embed/>
                </p:oleObj>
              </mc:Choice>
              <mc:Fallback>
                <p:oleObj name="Equation" r:id="rId5" imgW="177800" imgH="203200" progId="Equation.DSMT4">
                  <p:embed/>
                  <p:pic>
                    <p:nvPicPr>
                      <p:cNvPr id="40" name="Object 39"/>
                      <p:cNvPicPr/>
                      <p:nvPr/>
                    </p:nvPicPr>
                    <p:blipFill>
                      <a:blip r:embed="rId6"/>
                      <a:stretch>
                        <a:fillRect/>
                      </a:stretch>
                    </p:blipFill>
                    <p:spPr>
                      <a:xfrm>
                        <a:off x="8771624" y="480537"/>
                        <a:ext cx="298450" cy="338137"/>
                      </a:xfrm>
                      <a:prstGeom prst="rect">
                        <a:avLst/>
                      </a:prstGeom>
                    </p:spPr>
                  </p:pic>
                </p:oleObj>
              </mc:Fallback>
            </mc:AlternateContent>
          </a:graphicData>
        </a:graphic>
      </p:graphicFrame>
      <p:graphicFrame>
        <p:nvGraphicFramePr>
          <p:cNvPr id="41" name="Object 40"/>
          <p:cNvGraphicFramePr>
            <a:graphicFrameLocks noChangeAspect="1"/>
          </p:cNvGraphicFramePr>
          <p:nvPr/>
        </p:nvGraphicFramePr>
        <p:xfrm>
          <a:off x="9581102" y="481014"/>
          <a:ext cx="339725" cy="338137"/>
        </p:xfrm>
        <a:graphic>
          <a:graphicData uri="http://schemas.openxmlformats.org/presentationml/2006/ole">
            <mc:AlternateContent xmlns:mc="http://schemas.openxmlformats.org/markup-compatibility/2006">
              <mc:Choice xmlns:v="urn:schemas-microsoft-com:vml" Requires="v">
                <p:oleObj spid="_x0000_s25737" name="Equation" r:id="rId7" imgW="203200" imgH="203200" progId="Equation.DSMT4">
                  <p:embed/>
                </p:oleObj>
              </mc:Choice>
              <mc:Fallback>
                <p:oleObj name="Equation" r:id="rId7" imgW="203200" imgH="203200" progId="Equation.DSMT4">
                  <p:embed/>
                  <p:pic>
                    <p:nvPicPr>
                      <p:cNvPr id="41" name="Object 40"/>
                      <p:cNvPicPr/>
                      <p:nvPr/>
                    </p:nvPicPr>
                    <p:blipFill>
                      <a:blip r:embed="rId8"/>
                      <a:stretch>
                        <a:fillRect/>
                      </a:stretch>
                    </p:blipFill>
                    <p:spPr>
                      <a:xfrm>
                        <a:off x="9581102" y="481014"/>
                        <a:ext cx="339725" cy="338137"/>
                      </a:xfrm>
                      <a:prstGeom prst="rect">
                        <a:avLst/>
                      </a:prstGeom>
                    </p:spPr>
                  </p:pic>
                </p:oleObj>
              </mc:Fallback>
            </mc:AlternateContent>
          </a:graphicData>
        </a:graphic>
      </p:graphicFrame>
      <p:graphicFrame>
        <p:nvGraphicFramePr>
          <p:cNvPr id="42" name="Object 41"/>
          <p:cNvGraphicFramePr>
            <a:graphicFrameLocks noChangeAspect="1"/>
          </p:cNvGraphicFramePr>
          <p:nvPr/>
        </p:nvGraphicFramePr>
        <p:xfrm>
          <a:off x="9268364" y="2708275"/>
          <a:ext cx="423863" cy="274638"/>
        </p:xfrm>
        <a:graphic>
          <a:graphicData uri="http://schemas.openxmlformats.org/presentationml/2006/ole">
            <mc:AlternateContent xmlns:mc="http://schemas.openxmlformats.org/markup-compatibility/2006">
              <mc:Choice xmlns:v="urn:schemas-microsoft-com:vml" Requires="v">
                <p:oleObj spid="_x0000_s25738" name="Equation" r:id="rId9" imgW="254000" imgH="165100" progId="Equation.DSMT4">
                  <p:embed/>
                </p:oleObj>
              </mc:Choice>
              <mc:Fallback>
                <p:oleObj name="Equation" r:id="rId9" imgW="254000" imgH="165100" progId="Equation.DSMT4">
                  <p:embed/>
                  <p:pic>
                    <p:nvPicPr>
                      <p:cNvPr id="42" name="Object 41"/>
                      <p:cNvPicPr/>
                      <p:nvPr/>
                    </p:nvPicPr>
                    <p:blipFill>
                      <a:blip r:embed="rId10"/>
                      <a:stretch>
                        <a:fillRect/>
                      </a:stretch>
                    </p:blipFill>
                    <p:spPr>
                      <a:xfrm>
                        <a:off x="9268364" y="2708275"/>
                        <a:ext cx="423863" cy="274638"/>
                      </a:xfrm>
                      <a:prstGeom prst="rect">
                        <a:avLst/>
                      </a:prstGeom>
                    </p:spPr>
                  </p:pic>
                </p:oleObj>
              </mc:Fallback>
            </mc:AlternateContent>
          </a:graphicData>
        </a:graphic>
      </p:graphicFrame>
      <p:sp>
        <p:nvSpPr>
          <p:cNvPr id="45" name="TextBox 44"/>
          <p:cNvSpPr txBox="1"/>
          <p:nvPr/>
        </p:nvSpPr>
        <p:spPr>
          <a:xfrm>
            <a:off x="1751162" y="2709754"/>
            <a:ext cx="5194152" cy="400110"/>
          </a:xfrm>
          <a:prstGeom prst="rect">
            <a:avLst/>
          </a:prstGeom>
          <a:noFill/>
        </p:spPr>
        <p:txBody>
          <a:bodyPr wrap="square" rtlCol="0">
            <a:spAutoFit/>
          </a:bodyPr>
          <a:lstStyle/>
          <a:p>
            <a:r>
              <a:rPr lang="en-US" sz="2000" dirty="0">
                <a:solidFill>
                  <a:srgbClr val="FF0000"/>
                </a:solidFill>
                <a:latin typeface="Apple Chancery"/>
                <a:cs typeface="Apple Chancery"/>
              </a:rPr>
              <a:t>We know, though, </a:t>
            </a:r>
            <a:r>
              <a:rPr lang="en-US" sz="2000" dirty="0">
                <a:latin typeface="Times New Roman"/>
                <a:cs typeface="Times New Roman"/>
              </a:rPr>
              <a:t>that:</a:t>
            </a:r>
          </a:p>
        </p:txBody>
      </p:sp>
      <p:sp>
        <p:nvSpPr>
          <p:cNvPr id="46" name="TextBox 45"/>
          <p:cNvSpPr txBox="1"/>
          <p:nvPr/>
        </p:nvSpPr>
        <p:spPr>
          <a:xfrm>
            <a:off x="1748072" y="5068305"/>
            <a:ext cx="4652729" cy="707886"/>
          </a:xfrm>
          <a:prstGeom prst="rect">
            <a:avLst/>
          </a:prstGeom>
          <a:noFill/>
        </p:spPr>
        <p:txBody>
          <a:bodyPr wrap="square" rtlCol="0">
            <a:spAutoFit/>
          </a:bodyPr>
          <a:lstStyle/>
          <a:p>
            <a:r>
              <a:rPr lang="en-US" sz="2000" dirty="0">
                <a:solidFill>
                  <a:srgbClr val="FF0000"/>
                </a:solidFill>
                <a:latin typeface="Apple Chancery"/>
                <a:cs typeface="Apple Chancery"/>
              </a:rPr>
              <a:t>In other words </a:t>
            </a:r>
            <a:r>
              <a:rPr lang="en-US" sz="2000" dirty="0">
                <a:latin typeface="Times New Roman"/>
                <a:cs typeface="Times New Roman"/>
              </a:rPr>
              <a:t>for a </a:t>
            </a:r>
            <a:r>
              <a:rPr lang="en-US" sz="2000" i="1" dirty="0">
                <a:solidFill>
                  <a:srgbClr val="0000FF"/>
                </a:solidFill>
                <a:latin typeface="Times New Roman"/>
                <a:cs typeface="Times New Roman"/>
              </a:rPr>
              <a:t>series combination </a:t>
            </a:r>
            <a:r>
              <a:rPr lang="en-US" sz="2000" dirty="0">
                <a:latin typeface="Times New Roman"/>
                <a:cs typeface="Times New Roman"/>
              </a:rPr>
              <a:t>of capacitors:</a:t>
            </a:r>
          </a:p>
        </p:txBody>
      </p:sp>
      <p:graphicFrame>
        <p:nvGraphicFramePr>
          <p:cNvPr id="47" name="Object 46"/>
          <p:cNvGraphicFramePr>
            <a:graphicFrameLocks noChangeAspect="1"/>
          </p:cNvGraphicFramePr>
          <p:nvPr/>
        </p:nvGraphicFramePr>
        <p:xfrm>
          <a:off x="6521451" y="1440476"/>
          <a:ext cx="423863" cy="274638"/>
        </p:xfrm>
        <a:graphic>
          <a:graphicData uri="http://schemas.openxmlformats.org/presentationml/2006/ole">
            <mc:AlternateContent xmlns:mc="http://schemas.openxmlformats.org/markup-compatibility/2006">
              <mc:Choice xmlns:v="urn:schemas-microsoft-com:vml" Requires="v">
                <p:oleObj spid="_x0000_s25739" name="Equation" r:id="rId11" imgW="254000" imgH="165100" progId="Equation.DSMT4">
                  <p:embed/>
                </p:oleObj>
              </mc:Choice>
              <mc:Fallback>
                <p:oleObj name="Equation" r:id="rId11" imgW="254000" imgH="165100" progId="Equation.DSMT4">
                  <p:embed/>
                  <p:pic>
                    <p:nvPicPr>
                      <p:cNvPr id="47" name="Object 46"/>
                      <p:cNvPicPr/>
                      <p:nvPr/>
                    </p:nvPicPr>
                    <p:blipFill>
                      <a:blip r:embed="rId10"/>
                      <a:stretch>
                        <a:fillRect/>
                      </a:stretch>
                    </p:blipFill>
                    <p:spPr>
                      <a:xfrm>
                        <a:off x="6521451" y="1440476"/>
                        <a:ext cx="423863" cy="274638"/>
                      </a:xfrm>
                      <a:prstGeom prst="rect">
                        <a:avLst/>
                      </a:prstGeom>
                    </p:spPr>
                  </p:pic>
                </p:oleObj>
              </mc:Fallback>
            </mc:AlternateContent>
          </a:graphicData>
        </a:graphic>
      </p:graphicFrame>
      <p:graphicFrame>
        <p:nvGraphicFramePr>
          <p:cNvPr id="48" name="Object 47"/>
          <p:cNvGraphicFramePr>
            <a:graphicFrameLocks noChangeAspect="1"/>
          </p:cNvGraphicFramePr>
          <p:nvPr/>
        </p:nvGraphicFramePr>
        <p:xfrm>
          <a:off x="3587751" y="2193458"/>
          <a:ext cx="1865313" cy="382588"/>
        </p:xfrm>
        <a:graphic>
          <a:graphicData uri="http://schemas.openxmlformats.org/presentationml/2006/ole">
            <mc:AlternateContent xmlns:mc="http://schemas.openxmlformats.org/markup-compatibility/2006">
              <mc:Choice xmlns:v="urn:schemas-microsoft-com:vml" Requires="v">
                <p:oleObj spid="_x0000_s25740" name="Equation" r:id="rId12" imgW="1117600" imgH="228600" progId="Equation.DSMT4">
                  <p:embed/>
                </p:oleObj>
              </mc:Choice>
              <mc:Fallback>
                <p:oleObj name="Equation" r:id="rId12" imgW="1117600" imgH="228600" progId="Equation.DSMT4">
                  <p:embed/>
                  <p:pic>
                    <p:nvPicPr>
                      <p:cNvPr id="48" name="Object 47"/>
                      <p:cNvPicPr/>
                      <p:nvPr/>
                    </p:nvPicPr>
                    <p:blipFill>
                      <a:blip r:embed="rId13"/>
                      <a:stretch>
                        <a:fillRect/>
                      </a:stretch>
                    </p:blipFill>
                    <p:spPr>
                      <a:xfrm>
                        <a:off x="3587751" y="2193458"/>
                        <a:ext cx="1865313" cy="382588"/>
                      </a:xfrm>
                      <a:prstGeom prst="rect">
                        <a:avLst/>
                      </a:prstGeom>
                    </p:spPr>
                  </p:pic>
                </p:oleObj>
              </mc:Fallback>
            </mc:AlternateContent>
          </a:graphicData>
        </a:graphic>
      </p:graphicFrame>
      <p:graphicFrame>
        <p:nvGraphicFramePr>
          <p:cNvPr id="49" name="Object 48"/>
          <p:cNvGraphicFramePr>
            <a:graphicFrameLocks noChangeAspect="1"/>
          </p:cNvGraphicFramePr>
          <p:nvPr/>
        </p:nvGraphicFramePr>
        <p:xfrm>
          <a:off x="4214812" y="2608263"/>
          <a:ext cx="2416175" cy="723900"/>
        </p:xfrm>
        <a:graphic>
          <a:graphicData uri="http://schemas.openxmlformats.org/presentationml/2006/ole">
            <mc:AlternateContent xmlns:mc="http://schemas.openxmlformats.org/markup-compatibility/2006">
              <mc:Choice xmlns:v="urn:schemas-microsoft-com:vml" Requires="v">
                <p:oleObj spid="_x0000_s25741" name="Equation" r:id="rId14" imgW="1447800" imgH="431800" progId="Equation.DSMT4">
                  <p:embed/>
                </p:oleObj>
              </mc:Choice>
              <mc:Fallback>
                <p:oleObj name="Equation" r:id="rId14" imgW="1447800" imgH="431800" progId="Equation.DSMT4">
                  <p:embed/>
                  <p:pic>
                    <p:nvPicPr>
                      <p:cNvPr id="49" name="Object 48"/>
                      <p:cNvPicPr/>
                      <p:nvPr/>
                    </p:nvPicPr>
                    <p:blipFill>
                      <a:blip r:embed="rId15"/>
                      <a:stretch>
                        <a:fillRect/>
                      </a:stretch>
                    </p:blipFill>
                    <p:spPr>
                      <a:xfrm>
                        <a:off x="4214812" y="2608263"/>
                        <a:ext cx="2416175" cy="723900"/>
                      </a:xfrm>
                      <a:prstGeom prst="rect">
                        <a:avLst/>
                      </a:prstGeom>
                    </p:spPr>
                  </p:pic>
                </p:oleObj>
              </mc:Fallback>
            </mc:AlternateContent>
          </a:graphicData>
        </a:graphic>
      </p:graphicFrame>
      <p:sp>
        <p:nvSpPr>
          <p:cNvPr id="50" name="TextBox 49"/>
          <p:cNvSpPr txBox="1"/>
          <p:nvPr/>
        </p:nvSpPr>
        <p:spPr>
          <a:xfrm>
            <a:off x="1751162" y="3344755"/>
            <a:ext cx="7020463" cy="1015663"/>
          </a:xfrm>
          <a:prstGeom prst="rect">
            <a:avLst/>
          </a:prstGeom>
          <a:noFill/>
        </p:spPr>
        <p:txBody>
          <a:bodyPr wrap="square" rtlCol="0">
            <a:spAutoFit/>
          </a:bodyPr>
          <a:lstStyle/>
          <a:p>
            <a:r>
              <a:rPr lang="en-US" sz="2000" dirty="0">
                <a:solidFill>
                  <a:srgbClr val="FF0000"/>
                </a:solidFill>
                <a:latin typeface="Apple Chancery"/>
                <a:cs typeface="Apple Chancery"/>
              </a:rPr>
              <a:t>If we had </a:t>
            </a:r>
            <a:r>
              <a:rPr lang="en-US" sz="2000" dirty="0">
                <a:latin typeface="Times New Roman"/>
                <a:cs typeface="Times New Roman"/>
              </a:rPr>
              <a:t>a single, </a:t>
            </a:r>
            <a:r>
              <a:rPr lang="en-US" sz="2000" i="1" dirty="0">
                <a:solidFill>
                  <a:srgbClr val="FF0000"/>
                </a:solidFill>
                <a:latin typeface="Times New Roman"/>
                <a:cs typeface="Times New Roman"/>
              </a:rPr>
              <a:t>equivalent capacitance       </a:t>
            </a:r>
            <a:r>
              <a:rPr lang="en-US" sz="2000" dirty="0">
                <a:latin typeface="Times New Roman"/>
                <a:cs typeface="Times New Roman"/>
              </a:rPr>
              <a:t>that could take the place of the series combination (i.e., a cap that would draw the same charge </a:t>
            </a:r>
            <a:r>
              <a:rPr lang="en-US" sz="2000" i="1" dirty="0">
                <a:solidFill>
                  <a:srgbClr val="FF0000"/>
                </a:solidFill>
                <a:latin typeface="Times New Roman"/>
                <a:cs typeface="Times New Roman"/>
              </a:rPr>
              <a:t>q</a:t>
            </a:r>
            <a:r>
              <a:rPr lang="en-US" sz="2000" dirty="0">
                <a:latin typeface="Times New Roman"/>
                <a:cs typeface="Times New Roman"/>
              </a:rPr>
              <a:t> for the same battery voltage       ), we could write:</a:t>
            </a:r>
          </a:p>
        </p:txBody>
      </p:sp>
      <p:grpSp>
        <p:nvGrpSpPr>
          <p:cNvPr id="54" name="Group 5"/>
          <p:cNvGrpSpPr>
            <a:grpSpLocks/>
          </p:cNvGrpSpPr>
          <p:nvPr/>
        </p:nvGrpSpPr>
        <p:grpSpPr bwMode="auto">
          <a:xfrm>
            <a:off x="9683177" y="3627307"/>
            <a:ext cx="226907" cy="521715"/>
            <a:chOff x="1520" y="1024"/>
            <a:chExt cx="160" cy="368"/>
          </a:xfrm>
        </p:grpSpPr>
        <p:sp>
          <p:nvSpPr>
            <p:cNvPr id="55" name="Rectangle 6"/>
            <p:cNvSpPr>
              <a:spLocks noChangeArrowheads="1"/>
            </p:cNvSpPr>
            <p:nvPr/>
          </p:nvSpPr>
          <p:spPr bwMode="auto">
            <a:xfrm>
              <a:off x="1520" y="1024"/>
              <a:ext cx="16" cy="368"/>
            </a:xfrm>
            <a:prstGeom prst="rect">
              <a:avLst/>
            </a:prstGeom>
            <a:blipFill dpi="0" rotWithShape="0">
              <a:blip r:embed="rId4"/>
              <a:srcRect/>
              <a:tile tx="0" ty="0" sx="100000" sy="100000" flip="none" algn="tl"/>
            </a:blipFill>
            <a:ln w="12700" cmpd="sng">
              <a:solidFill>
                <a:schemeClr val="tx1"/>
              </a:solidFill>
              <a:miter lim="800000"/>
              <a:headEnd/>
              <a:tailEnd/>
            </a:ln>
          </p:spPr>
          <p:txBody>
            <a:bodyPr/>
            <a:lstStyle/>
            <a:p>
              <a:endParaRPr lang="en-US"/>
            </a:p>
          </p:txBody>
        </p:sp>
        <p:sp>
          <p:nvSpPr>
            <p:cNvPr id="56" name="Rectangle 7"/>
            <p:cNvSpPr>
              <a:spLocks noChangeArrowheads="1"/>
            </p:cNvSpPr>
            <p:nvPr/>
          </p:nvSpPr>
          <p:spPr bwMode="auto">
            <a:xfrm>
              <a:off x="1664" y="1024"/>
              <a:ext cx="16" cy="368"/>
            </a:xfrm>
            <a:prstGeom prst="rect">
              <a:avLst/>
            </a:prstGeom>
            <a:blipFill dpi="0" rotWithShape="0">
              <a:blip r:embed="rId4"/>
              <a:srcRect/>
              <a:tile tx="0" ty="0" sx="100000" sy="100000" flip="none" algn="tl"/>
            </a:blipFill>
            <a:ln w="12700" cmpd="sng">
              <a:solidFill>
                <a:schemeClr val="tx1"/>
              </a:solidFill>
              <a:miter lim="800000"/>
              <a:headEnd/>
              <a:tailEnd/>
            </a:ln>
          </p:spPr>
          <p:txBody>
            <a:bodyPr/>
            <a:lstStyle/>
            <a:p>
              <a:endParaRPr lang="en-US"/>
            </a:p>
          </p:txBody>
        </p:sp>
      </p:grpSp>
      <p:grpSp>
        <p:nvGrpSpPr>
          <p:cNvPr id="57" name="Group 8"/>
          <p:cNvGrpSpPr>
            <a:grpSpLocks/>
          </p:cNvGrpSpPr>
          <p:nvPr/>
        </p:nvGrpSpPr>
        <p:grpSpPr bwMode="auto">
          <a:xfrm>
            <a:off x="9728558" y="4468115"/>
            <a:ext cx="158835" cy="521715"/>
            <a:chOff x="2096" y="1024"/>
            <a:chExt cx="112" cy="368"/>
          </a:xfrm>
        </p:grpSpPr>
        <p:sp>
          <p:nvSpPr>
            <p:cNvPr id="58" name="Rectangle 9"/>
            <p:cNvSpPr>
              <a:spLocks noChangeArrowheads="1"/>
            </p:cNvSpPr>
            <p:nvPr/>
          </p:nvSpPr>
          <p:spPr bwMode="auto">
            <a:xfrm>
              <a:off x="2096" y="1024"/>
              <a:ext cx="16" cy="368"/>
            </a:xfrm>
            <a:prstGeom prst="rect">
              <a:avLst/>
            </a:prstGeom>
            <a:blipFill dpi="0" rotWithShape="0">
              <a:blip r:embed="rId4"/>
              <a:srcRect/>
              <a:tile tx="0" ty="0" sx="100000" sy="100000" flip="none" algn="tl"/>
            </a:blipFill>
            <a:ln w="12700" cmpd="sng">
              <a:solidFill>
                <a:schemeClr val="tx1"/>
              </a:solidFill>
              <a:miter lim="800000"/>
              <a:headEnd/>
              <a:tailEnd/>
            </a:ln>
          </p:spPr>
          <p:txBody>
            <a:bodyPr/>
            <a:lstStyle/>
            <a:p>
              <a:endParaRPr lang="en-US"/>
            </a:p>
          </p:txBody>
        </p:sp>
        <p:sp>
          <p:nvSpPr>
            <p:cNvPr id="59" name="Rectangle 10"/>
            <p:cNvSpPr>
              <a:spLocks noChangeArrowheads="1"/>
            </p:cNvSpPr>
            <p:nvPr/>
          </p:nvSpPr>
          <p:spPr bwMode="auto">
            <a:xfrm flipH="1">
              <a:off x="2200" y="1120"/>
              <a:ext cx="8" cy="168"/>
            </a:xfrm>
            <a:prstGeom prst="rect">
              <a:avLst/>
            </a:prstGeom>
            <a:blipFill dpi="0" rotWithShape="0">
              <a:blip r:embed="rId4"/>
              <a:srcRect/>
              <a:tile tx="0" ty="0" sx="100000" sy="100000" flip="none" algn="tl"/>
            </a:blipFill>
            <a:ln w="12700" cmpd="sng">
              <a:solidFill>
                <a:schemeClr val="tx1"/>
              </a:solidFill>
              <a:miter lim="800000"/>
              <a:headEnd/>
              <a:tailEnd/>
            </a:ln>
          </p:spPr>
          <p:txBody>
            <a:bodyPr/>
            <a:lstStyle/>
            <a:p>
              <a:endParaRPr lang="en-US"/>
            </a:p>
          </p:txBody>
        </p:sp>
      </p:grpSp>
      <p:sp>
        <p:nvSpPr>
          <p:cNvPr id="61" name="Line 12"/>
          <p:cNvSpPr>
            <a:spLocks noChangeShapeType="1"/>
          </p:cNvSpPr>
          <p:nvPr/>
        </p:nvSpPr>
        <p:spPr bwMode="auto">
          <a:xfrm>
            <a:off x="9887393" y="4716102"/>
            <a:ext cx="601303" cy="0"/>
          </a:xfrm>
          <a:prstGeom prst="line">
            <a:avLst/>
          </a:prstGeom>
          <a:noFill/>
          <a:ln w="12700"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2" name="Line 13"/>
          <p:cNvSpPr>
            <a:spLocks noChangeShapeType="1"/>
          </p:cNvSpPr>
          <p:nvPr/>
        </p:nvSpPr>
        <p:spPr bwMode="auto">
          <a:xfrm rot="10800000" flipH="1">
            <a:off x="10488695" y="3888164"/>
            <a:ext cx="0" cy="827938"/>
          </a:xfrm>
          <a:prstGeom prst="line">
            <a:avLst/>
          </a:prstGeom>
          <a:noFill/>
          <a:ln w="12700"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3" name="Line 15"/>
          <p:cNvSpPr>
            <a:spLocks noChangeShapeType="1"/>
          </p:cNvSpPr>
          <p:nvPr/>
        </p:nvSpPr>
        <p:spPr bwMode="auto">
          <a:xfrm>
            <a:off x="9173632" y="3888164"/>
            <a:ext cx="509544" cy="0"/>
          </a:xfrm>
          <a:prstGeom prst="line">
            <a:avLst/>
          </a:prstGeom>
          <a:noFill/>
          <a:ln w="12700"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4" name="Line 16"/>
          <p:cNvSpPr>
            <a:spLocks noChangeShapeType="1"/>
          </p:cNvSpPr>
          <p:nvPr/>
        </p:nvSpPr>
        <p:spPr bwMode="auto">
          <a:xfrm>
            <a:off x="9910083" y="3888164"/>
            <a:ext cx="578612" cy="0"/>
          </a:xfrm>
          <a:prstGeom prst="line">
            <a:avLst/>
          </a:prstGeom>
          <a:noFill/>
          <a:ln w="12700"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 name="Line 17"/>
          <p:cNvSpPr>
            <a:spLocks noChangeShapeType="1"/>
          </p:cNvSpPr>
          <p:nvPr/>
        </p:nvSpPr>
        <p:spPr bwMode="auto">
          <a:xfrm>
            <a:off x="9173633" y="4725077"/>
            <a:ext cx="556577" cy="0"/>
          </a:xfrm>
          <a:prstGeom prst="line">
            <a:avLst/>
          </a:prstGeom>
          <a:noFill/>
          <a:ln w="12700"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 name="Line 13"/>
          <p:cNvSpPr>
            <a:spLocks noChangeShapeType="1"/>
          </p:cNvSpPr>
          <p:nvPr/>
        </p:nvSpPr>
        <p:spPr bwMode="auto">
          <a:xfrm rot="10800000" flipH="1">
            <a:off x="9170604" y="3888164"/>
            <a:ext cx="0" cy="827938"/>
          </a:xfrm>
          <a:prstGeom prst="line">
            <a:avLst/>
          </a:prstGeom>
          <a:noFill/>
          <a:ln w="12700"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aphicFrame>
        <p:nvGraphicFramePr>
          <p:cNvPr id="68" name="Object 67"/>
          <p:cNvGraphicFramePr>
            <a:graphicFrameLocks noChangeAspect="1"/>
          </p:cNvGraphicFramePr>
          <p:nvPr/>
        </p:nvGraphicFramePr>
        <p:xfrm>
          <a:off x="9606502" y="3251200"/>
          <a:ext cx="403225" cy="381000"/>
        </p:xfrm>
        <a:graphic>
          <a:graphicData uri="http://schemas.openxmlformats.org/presentationml/2006/ole">
            <mc:AlternateContent xmlns:mc="http://schemas.openxmlformats.org/markup-compatibility/2006">
              <mc:Choice xmlns:v="urn:schemas-microsoft-com:vml" Requires="v">
                <p:oleObj spid="_x0000_s25742" name="Equation" r:id="rId16" imgW="241300" imgH="228600" progId="Equation.DSMT4">
                  <p:embed/>
                </p:oleObj>
              </mc:Choice>
              <mc:Fallback>
                <p:oleObj name="Equation" r:id="rId16" imgW="241300" imgH="228600" progId="Equation.DSMT4">
                  <p:embed/>
                  <p:pic>
                    <p:nvPicPr>
                      <p:cNvPr id="68" name="Object 67"/>
                      <p:cNvPicPr/>
                      <p:nvPr/>
                    </p:nvPicPr>
                    <p:blipFill>
                      <a:blip r:embed="rId17"/>
                      <a:stretch>
                        <a:fillRect/>
                      </a:stretch>
                    </p:blipFill>
                    <p:spPr>
                      <a:xfrm>
                        <a:off x="9606502" y="3251200"/>
                        <a:ext cx="403225" cy="381000"/>
                      </a:xfrm>
                      <a:prstGeom prst="rect">
                        <a:avLst/>
                      </a:prstGeom>
                    </p:spPr>
                  </p:pic>
                </p:oleObj>
              </mc:Fallback>
            </mc:AlternateContent>
          </a:graphicData>
        </a:graphic>
      </p:graphicFrame>
      <p:graphicFrame>
        <p:nvGraphicFramePr>
          <p:cNvPr id="69" name="Object 68"/>
          <p:cNvGraphicFramePr>
            <a:graphicFrameLocks noChangeAspect="1"/>
          </p:cNvGraphicFramePr>
          <p:nvPr/>
        </p:nvGraphicFramePr>
        <p:xfrm>
          <a:off x="9701178" y="4939029"/>
          <a:ext cx="423863" cy="274638"/>
        </p:xfrm>
        <a:graphic>
          <a:graphicData uri="http://schemas.openxmlformats.org/presentationml/2006/ole">
            <mc:AlternateContent xmlns:mc="http://schemas.openxmlformats.org/markup-compatibility/2006">
              <mc:Choice xmlns:v="urn:schemas-microsoft-com:vml" Requires="v">
                <p:oleObj spid="_x0000_s25743" name="Equation" r:id="rId18" imgW="254000" imgH="165100" progId="Equation.DSMT4">
                  <p:embed/>
                </p:oleObj>
              </mc:Choice>
              <mc:Fallback>
                <p:oleObj name="Equation" r:id="rId18" imgW="254000" imgH="165100" progId="Equation.DSMT4">
                  <p:embed/>
                  <p:pic>
                    <p:nvPicPr>
                      <p:cNvPr id="69" name="Object 68"/>
                      <p:cNvPicPr/>
                      <p:nvPr/>
                    </p:nvPicPr>
                    <p:blipFill>
                      <a:blip r:embed="rId10"/>
                      <a:stretch>
                        <a:fillRect/>
                      </a:stretch>
                    </p:blipFill>
                    <p:spPr>
                      <a:xfrm>
                        <a:off x="9701178" y="4939029"/>
                        <a:ext cx="423863" cy="274638"/>
                      </a:xfrm>
                      <a:prstGeom prst="rect">
                        <a:avLst/>
                      </a:prstGeom>
                    </p:spPr>
                  </p:pic>
                </p:oleObj>
              </mc:Fallback>
            </mc:AlternateContent>
          </a:graphicData>
        </a:graphic>
      </p:graphicFrame>
      <p:graphicFrame>
        <p:nvGraphicFramePr>
          <p:cNvPr id="70" name="Object 69"/>
          <p:cNvGraphicFramePr>
            <a:graphicFrameLocks noChangeAspect="1"/>
          </p:cNvGraphicFramePr>
          <p:nvPr/>
        </p:nvGraphicFramePr>
        <p:xfrm>
          <a:off x="6163214" y="3412421"/>
          <a:ext cx="403225" cy="381000"/>
        </p:xfrm>
        <a:graphic>
          <a:graphicData uri="http://schemas.openxmlformats.org/presentationml/2006/ole">
            <mc:AlternateContent xmlns:mc="http://schemas.openxmlformats.org/markup-compatibility/2006">
              <mc:Choice xmlns:v="urn:schemas-microsoft-com:vml" Requires="v">
                <p:oleObj spid="_x0000_s25744" name="Equation" r:id="rId19" imgW="241300" imgH="228600" progId="Equation.DSMT4">
                  <p:embed/>
                </p:oleObj>
              </mc:Choice>
              <mc:Fallback>
                <p:oleObj name="Equation" r:id="rId19" imgW="241300" imgH="228600" progId="Equation.DSMT4">
                  <p:embed/>
                  <p:pic>
                    <p:nvPicPr>
                      <p:cNvPr id="70" name="Object 69"/>
                      <p:cNvPicPr/>
                      <p:nvPr/>
                    </p:nvPicPr>
                    <p:blipFill>
                      <a:blip r:embed="rId17"/>
                      <a:stretch>
                        <a:fillRect/>
                      </a:stretch>
                    </p:blipFill>
                    <p:spPr>
                      <a:xfrm>
                        <a:off x="6163214" y="3412421"/>
                        <a:ext cx="403225" cy="381000"/>
                      </a:xfrm>
                      <a:prstGeom prst="rect">
                        <a:avLst/>
                      </a:prstGeom>
                    </p:spPr>
                  </p:pic>
                </p:oleObj>
              </mc:Fallback>
            </mc:AlternateContent>
          </a:graphicData>
        </a:graphic>
      </p:graphicFrame>
      <p:graphicFrame>
        <p:nvGraphicFramePr>
          <p:cNvPr id="71" name="Object 70"/>
          <p:cNvGraphicFramePr>
            <a:graphicFrameLocks noChangeAspect="1"/>
          </p:cNvGraphicFramePr>
          <p:nvPr/>
        </p:nvGraphicFramePr>
        <p:xfrm>
          <a:off x="6226174" y="4025856"/>
          <a:ext cx="423863" cy="274638"/>
        </p:xfrm>
        <a:graphic>
          <a:graphicData uri="http://schemas.openxmlformats.org/presentationml/2006/ole">
            <mc:AlternateContent xmlns:mc="http://schemas.openxmlformats.org/markup-compatibility/2006">
              <mc:Choice xmlns:v="urn:schemas-microsoft-com:vml" Requires="v">
                <p:oleObj spid="_x0000_s25745" name="Equation" r:id="rId20" imgW="254000" imgH="165100" progId="Equation.DSMT4">
                  <p:embed/>
                </p:oleObj>
              </mc:Choice>
              <mc:Fallback>
                <p:oleObj name="Equation" r:id="rId20" imgW="254000" imgH="165100" progId="Equation.DSMT4">
                  <p:embed/>
                  <p:pic>
                    <p:nvPicPr>
                      <p:cNvPr id="71" name="Object 70"/>
                      <p:cNvPicPr/>
                      <p:nvPr/>
                    </p:nvPicPr>
                    <p:blipFill>
                      <a:blip r:embed="rId10"/>
                      <a:stretch>
                        <a:fillRect/>
                      </a:stretch>
                    </p:blipFill>
                    <p:spPr>
                      <a:xfrm>
                        <a:off x="6226174" y="4025856"/>
                        <a:ext cx="423863" cy="274638"/>
                      </a:xfrm>
                      <a:prstGeom prst="rect">
                        <a:avLst/>
                      </a:prstGeom>
                    </p:spPr>
                  </p:pic>
                </p:oleObj>
              </mc:Fallback>
            </mc:AlternateContent>
          </a:graphicData>
        </a:graphic>
      </p:graphicFrame>
      <p:graphicFrame>
        <p:nvGraphicFramePr>
          <p:cNvPr id="72" name="Object 71"/>
          <p:cNvGraphicFramePr>
            <a:graphicFrameLocks noChangeAspect="1"/>
          </p:cNvGraphicFramePr>
          <p:nvPr/>
        </p:nvGraphicFramePr>
        <p:xfrm>
          <a:off x="4635501" y="4300494"/>
          <a:ext cx="1038225" cy="744538"/>
        </p:xfrm>
        <a:graphic>
          <a:graphicData uri="http://schemas.openxmlformats.org/presentationml/2006/ole">
            <mc:AlternateContent xmlns:mc="http://schemas.openxmlformats.org/markup-compatibility/2006">
              <mc:Choice xmlns:v="urn:schemas-microsoft-com:vml" Requires="v">
                <p:oleObj spid="_x0000_s25746" name="Equation" r:id="rId21" imgW="622300" imgH="444500" progId="Equation.DSMT4">
                  <p:embed/>
                </p:oleObj>
              </mc:Choice>
              <mc:Fallback>
                <p:oleObj name="Equation" r:id="rId21" imgW="622300" imgH="444500" progId="Equation.DSMT4">
                  <p:embed/>
                  <p:pic>
                    <p:nvPicPr>
                      <p:cNvPr id="72" name="Object 71"/>
                      <p:cNvPicPr/>
                      <p:nvPr/>
                    </p:nvPicPr>
                    <p:blipFill>
                      <a:blip r:embed="rId22"/>
                      <a:stretch>
                        <a:fillRect/>
                      </a:stretch>
                    </p:blipFill>
                    <p:spPr>
                      <a:xfrm>
                        <a:off x="4635501" y="4300494"/>
                        <a:ext cx="1038225" cy="744538"/>
                      </a:xfrm>
                      <a:prstGeom prst="rect">
                        <a:avLst/>
                      </a:prstGeom>
                    </p:spPr>
                  </p:pic>
                </p:oleObj>
              </mc:Fallback>
            </mc:AlternateContent>
          </a:graphicData>
        </a:graphic>
      </p:graphicFrame>
      <p:graphicFrame>
        <p:nvGraphicFramePr>
          <p:cNvPr id="73" name="Object 72"/>
          <p:cNvGraphicFramePr>
            <a:graphicFrameLocks noChangeAspect="1"/>
          </p:cNvGraphicFramePr>
          <p:nvPr/>
        </p:nvGraphicFramePr>
        <p:xfrm>
          <a:off x="6760114" y="4957835"/>
          <a:ext cx="2862263" cy="1636713"/>
        </p:xfrm>
        <a:graphic>
          <a:graphicData uri="http://schemas.openxmlformats.org/presentationml/2006/ole">
            <mc:AlternateContent xmlns:mc="http://schemas.openxmlformats.org/markup-compatibility/2006">
              <mc:Choice xmlns:v="urn:schemas-microsoft-com:vml" Requires="v">
                <p:oleObj spid="_x0000_s25747" name="Equation" r:id="rId23" imgW="1714500" imgH="977900" progId="Equation.DSMT4">
                  <p:embed/>
                </p:oleObj>
              </mc:Choice>
              <mc:Fallback>
                <p:oleObj name="Equation" r:id="rId23" imgW="1714500" imgH="977900" progId="Equation.DSMT4">
                  <p:embed/>
                  <p:pic>
                    <p:nvPicPr>
                      <p:cNvPr id="73" name="Object 72"/>
                      <p:cNvPicPr/>
                      <p:nvPr/>
                    </p:nvPicPr>
                    <p:blipFill>
                      <a:blip r:embed="rId24"/>
                      <a:stretch>
                        <a:fillRect/>
                      </a:stretch>
                    </p:blipFill>
                    <p:spPr>
                      <a:xfrm>
                        <a:off x="6760114" y="4957835"/>
                        <a:ext cx="2862263" cy="1636713"/>
                      </a:xfrm>
                      <a:prstGeom prst="rect">
                        <a:avLst/>
                      </a:prstGeom>
                    </p:spPr>
                  </p:pic>
                </p:oleObj>
              </mc:Fallback>
            </mc:AlternateContent>
          </a:graphicData>
        </a:graphic>
      </p:graphicFrame>
      <p:cxnSp>
        <p:nvCxnSpPr>
          <p:cNvPr id="51" name="Straight Connector 50"/>
          <p:cNvCxnSpPr/>
          <p:nvPr/>
        </p:nvCxnSpPr>
        <p:spPr>
          <a:xfrm flipV="1">
            <a:off x="6845838" y="5384800"/>
            <a:ext cx="203200" cy="2921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7542213" y="5384800"/>
            <a:ext cx="203200" cy="2921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8187788" y="5384800"/>
            <a:ext cx="203200" cy="2921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 name="Left Brace 1"/>
          <p:cNvSpPr/>
          <p:nvPr/>
        </p:nvSpPr>
        <p:spPr>
          <a:xfrm rot="16200000" flipV="1">
            <a:off x="8736800" y="1164818"/>
            <a:ext cx="397412" cy="703180"/>
          </a:xfrm>
          <a:prstGeom prst="leftBrac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Left Brace 59"/>
          <p:cNvSpPr/>
          <p:nvPr/>
        </p:nvSpPr>
        <p:spPr>
          <a:xfrm rot="16200000" flipV="1">
            <a:off x="9587470" y="1164818"/>
            <a:ext cx="397412" cy="703180"/>
          </a:xfrm>
          <a:prstGeom prst="leftBrac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67" name="Object 66"/>
          <p:cNvGraphicFramePr>
            <a:graphicFrameLocks noChangeAspect="1"/>
          </p:cNvGraphicFramePr>
          <p:nvPr/>
        </p:nvGraphicFramePr>
        <p:xfrm>
          <a:off x="8661401" y="1717675"/>
          <a:ext cx="555625" cy="381000"/>
        </p:xfrm>
        <a:graphic>
          <a:graphicData uri="http://schemas.openxmlformats.org/presentationml/2006/ole">
            <mc:AlternateContent xmlns:mc="http://schemas.openxmlformats.org/markup-compatibility/2006">
              <mc:Choice xmlns:v="urn:schemas-microsoft-com:vml" Requires="v">
                <p:oleObj spid="_x0000_s25748" name="Equation" r:id="rId25" imgW="330200" imgH="228600" progId="Equation.DSMT4">
                  <p:embed/>
                </p:oleObj>
              </mc:Choice>
              <mc:Fallback>
                <p:oleObj name="Equation" r:id="rId25" imgW="330200" imgH="228600" progId="Equation.DSMT4">
                  <p:embed/>
                  <p:pic>
                    <p:nvPicPr>
                      <p:cNvPr id="67" name="Object 66"/>
                      <p:cNvPicPr/>
                      <p:nvPr/>
                    </p:nvPicPr>
                    <p:blipFill>
                      <a:blip r:embed="rId26"/>
                      <a:stretch>
                        <a:fillRect/>
                      </a:stretch>
                    </p:blipFill>
                    <p:spPr>
                      <a:xfrm>
                        <a:off x="8661401" y="1717675"/>
                        <a:ext cx="555625" cy="381000"/>
                      </a:xfrm>
                      <a:prstGeom prst="rect">
                        <a:avLst/>
                      </a:prstGeom>
                    </p:spPr>
                  </p:pic>
                </p:oleObj>
              </mc:Fallback>
            </mc:AlternateContent>
          </a:graphicData>
        </a:graphic>
      </p:graphicFrame>
      <p:graphicFrame>
        <p:nvGraphicFramePr>
          <p:cNvPr id="74" name="Object 73"/>
          <p:cNvGraphicFramePr>
            <a:graphicFrameLocks noChangeAspect="1"/>
          </p:cNvGraphicFramePr>
          <p:nvPr/>
        </p:nvGraphicFramePr>
        <p:xfrm>
          <a:off x="9544050" y="1716088"/>
          <a:ext cx="573088" cy="381000"/>
        </p:xfrm>
        <a:graphic>
          <a:graphicData uri="http://schemas.openxmlformats.org/presentationml/2006/ole">
            <mc:AlternateContent xmlns:mc="http://schemas.openxmlformats.org/markup-compatibility/2006">
              <mc:Choice xmlns:v="urn:schemas-microsoft-com:vml" Requires="v">
                <p:oleObj spid="_x0000_s25749" name="Equation" r:id="rId27" imgW="342900" imgH="228600" progId="Equation.DSMT4">
                  <p:embed/>
                </p:oleObj>
              </mc:Choice>
              <mc:Fallback>
                <p:oleObj name="Equation" r:id="rId27" imgW="342900" imgH="228600" progId="Equation.DSMT4">
                  <p:embed/>
                  <p:pic>
                    <p:nvPicPr>
                      <p:cNvPr id="74" name="Object 73"/>
                      <p:cNvPicPr/>
                      <p:nvPr/>
                    </p:nvPicPr>
                    <p:blipFill>
                      <a:blip r:embed="rId28"/>
                      <a:stretch>
                        <a:fillRect/>
                      </a:stretch>
                    </p:blipFill>
                    <p:spPr>
                      <a:xfrm>
                        <a:off x="9544050" y="1716088"/>
                        <a:ext cx="573088" cy="381000"/>
                      </a:xfrm>
                      <a:prstGeom prst="rect">
                        <a:avLst/>
                      </a:prstGeom>
                    </p:spPr>
                  </p:pic>
                </p:oleObj>
              </mc:Fallback>
            </mc:AlternateContent>
          </a:graphicData>
        </a:graphic>
      </p:graphicFrame>
      <p:sp>
        <p:nvSpPr>
          <p:cNvPr id="75" name="TextBox 74"/>
          <p:cNvSpPr txBox="1"/>
          <p:nvPr/>
        </p:nvSpPr>
        <p:spPr>
          <a:xfrm>
            <a:off x="1751162" y="5810461"/>
            <a:ext cx="1836588" cy="400110"/>
          </a:xfrm>
          <a:prstGeom prst="rect">
            <a:avLst/>
          </a:prstGeom>
          <a:noFill/>
        </p:spPr>
        <p:txBody>
          <a:bodyPr wrap="square" rtlCol="0">
            <a:spAutoFit/>
          </a:bodyPr>
          <a:lstStyle/>
          <a:p>
            <a:r>
              <a:rPr lang="en-US" sz="2000" dirty="0">
                <a:solidFill>
                  <a:srgbClr val="0000FF"/>
                </a:solidFill>
                <a:latin typeface="Apple Chancery"/>
                <a:cs typeface="Apple Chancery"/>
              </a:rPr>
              <a:t>Bottom line:</a:t>
            </a:r>
            <a:endParaRPr lang="en-US" sz="2000" dirty="0">
              <a:solidFill>
                <a:srgbClr val="0000FF"/>
              </a:solidFill>
              <a:latin typeface="Times New Roman"/>
              <a:cs typeface="Times New Roman"/>
            </a:endParaRPr>
          </a:p>
        </p:txBody>
      </p:sp>
      <p:graphicFrame>
        <p:nvGraphicFramePr>
          <p:cNvPr id="76" name="Object 75"/>
          <p:cNvGraphicFramePr>
            <a:graphicFrameLocks noChangeAspect="1"/>
          </p:cNvGraphicFramePr>
          <p:nvPr/>
        </p:nvGraphicFramePr>
        <p:xfrm>
          <a:off x="3243263" y="5746961"/>
          <a:ext cx="1930400" cy="742950"/>
        </p:xfrm>
        <a:graphic>
          <a:graphicData uri="http://schemas.openxmlformats.org/presentationml/2006/ole">
            <mc:AlternateContent xmlns:mc="http://schemas.openxmlformats.org/markup-compatibility/2006">
              <mc:Choice xmlns:v="urn:schemas-microsoft-com:vml" Requires="v">
                <p:oleObj spid="_x0000_s25750" name="Equation" r:id="rId29" imgW="1155700" imgH="444500" progId="Equation.DSMT4">
                  <p:embed/>
                </p:oleObj>
              </mc:Choice>
              <mc:Fallback>
                <p:oleObj name="Equation" r:id="rId29" imgW="1155700" imgH="444500" progId="Equation.DSMT4">
                  <p:embed/>
                  <p:pic>
                    <p:nvPicPr>
                      <p:cNvPr id="76" name="Object 75"/>
                      <p:cNvPicPr/>
                      <p:nvPr/>
                    </p:nvPicPr>
                    <p:blipFill>
                      <a:blip r:embed="rId30"/>
                      <a:stretch>
                        <a:fillRect/>
                      </a:stretch>
                    </p:blipFill>
                    <p:spPr>
                      <a:xfrm>
                        <a:off x="3243263" y="5746961"/>
                        <a:ext cx="1930400" cy="742950"/>
                      </a:xfrm>
                      <a:prstGeom prst="rect">
                        <a:avLst/>
                      </a:prstGeom>
                    </p:spPr>
                  </p:pic>
                </p:oleObj>
              </mc:Fallback>
            </mc:AlternateContent>
          </a:graphicData>
        </a:graphic>
      </p:graphicFrame>
    </p:spTree>
    <p:extLst>
      <p:ext uri="{BB962C8B-B14F-4D97-AF65-F5344CB8AC3E}">
        <p14:creationId xmlns:p14="http://schemas.microsoft.com/office/powerpoint/2010/main" val="62183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dissolve">
                                      <p:cBhvr>
                                        <p:cTn id="13" dur="500"/>
                                        <p:tgtEl>
                                          <p:spTgt spid="60"/>
                                        </p:tgtEl>
                                      </p:cBhvr>
                                    </p:animEffect>
                                  </p:childTnLst>
                                </p:cTn>
                              </p:par>
                              <p:par>
                                <p:cTn id="14" presetID="9" presetClass="entr" presetSubtype="0" fill="hold" nodeType="with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dissolve">
                                      <p:cBhvr>
                                        <p:cTn id="16" dur="500"/>
                                        <p:tgtEl>
                                          <p:spTgt spid="74"/>
                                        </p:tgtEl>
                                      </p:cBhvr>
                                    </p:animEffect>
                                  </p:childTnLst>
                                </p:cTn>
                              </p:par>
                              <p:par>
                                <p:cTn id="17" presetID="9" presetClass="entr" presetSubtype="0" fill="hold" nodeType="with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dissolve">
                                      <p:cBhvr>
                                        <p:cTn id="19" dur="500"/>
                                        <p:tgtEl>
                                          <p:spTgt spid="67"/>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dissolve">
                                      <p:cBhvr>
                                        <p:cTn id="24" dur="500"/>
                                        <p:tgtEl>
                                          <p:spTgt spid="45"/>
                                        </p:tgtEl>
                                      </p:cBhvr>
                                    </p:animEffect>
                                  </p:childTnLst>
                                </p:cTn>
                              </p:par>
                              <p:par>
                                <p:cTn id="25" presetID="9"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dissolve">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dissolve">
                                      <p:cBhvr>
                                        <p:cTn id="32" dur="500"/>
                                        <p:tgtEl>
                                          <p:spTgt spid="70"/>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dissolve">
                                      <p:cBhvr>
                                        <p:cTn id="35" dur="500"/>
                                        <p:tgtEl>
                                          <p:spTgt spid="50"/>
                                        </p:tgtEl>
                                      </p:cBhvr>
                                    </p:animEffect>
                                  </p:childTnLst>
                                </p:cTn>
                              </p:par>
                              <p:par>
                                <p:cTn id="36" presetID="9" presetClass="entr" presetSubtype="0" fill="hold" nodeType="with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dissolve">
                                      <p:cBhvr>
                                        <p:cTn id="38" dur="500"/>
                                        <p:tgtEl>
                                          <p:spTgt spid="71"/>
                                        </p:tgtEl>
                                      </p:cBhvr>
                                    </p:animEffect>
                                  </p:childTnLst>
                                </p:cTn>
                              </p:par>
                              <p:par>
                                <p:cTn id="39" presetID="9" presetClass="entr" presetSubtype="0" fill="hold" nodeType="with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dissolve">
                                      <p:cBhvr>
                                        <p:cTn id="41" dur="500"/>
                                        <p:tgtEl>
                                          <p:spTgt spid="54"/>
                                        </p:tgtEl>
                                      </p:cBhvr>
                                    </p:animEffect>
                                  </p:childTnLst>
                                </p:cTn>
                              </p:par>
                              <p:par>
                                <p:cTn id="42" presetID="9" presetClass="entr" presetSubtype="0" fill="hold" nodeType="with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dissolve">
                                      <p:cBhvr>
                                        <p:cTn id="44" dur="500"/>
                                        <p:tgtEl>
                                          <p:spTgt spid="57"/>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dissolve">
                                      <p:cBhvr>
                                        <p:cTn id="47" dur="500"/>
                                        <p:tgtEl>
                                          <p:spTgt spid="61"/>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62"/>
                                        </p:tgtEl>
                                        <p:attrNameLst>
                                          <p:attrName>style.visibility</p:attrName>
                                        </p:attrNameLst>
                                      </p:cBhvr>
                                      <p:to>
                                        <p:strVal val="visible"/>
                                      </p:to>
                                    </p:set>
                                    <p:animEffect transition="in" filter="dissolve">
                                      <p:cBhvr>
                                        <p:cTn id="50" dur="500"/>
                                        <p:tgtEl>
                                          <p:spTgt spid="62"/>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dissolve">
                                      <p:cBhvr>
                                        <p:cTn id="53" dur="500"/>
                                        <p:tgtEl>
                                          <p:spTgt spid="63"/>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dissolve">
                                      <p:cBhvr>
                                        <p:cTn id="56" dur="500"/>
                                        <p:tgtEl>
                                          <p:spTgt spid="64"/>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dissolve">
                                      <p:cBhvr>
                                        <p:cTn id="59" dur="500"/>
                                        <p:tgtEl>
                                          <p:spTgt spid="65"/>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dissolve">
                                      <p:cBhvr>
                                        <p:cTn id="62" dur="500"/>
                                        <p:tgtEl>
                                          <p:spTgt spid="66"/>
                                        </p:tgtEl>
                                      </p:cBhvr>
                                    </p:animEffect>
                                  </p:childTnLst>
                                </p:cTn>
                              </p:par>
                              <p:par>
                                <p:cTn id="63" presetID="9" presetClass="entr" presetSubtype="0" fill="hold" nodeType="withEffect">
                                  <p:stCondLst>
                                    <p:cond delay="0"/>
                                  </p:stCondLst>
                                  <p:childTnLst>
                                    <p:set>
                                      <p:cBhvr>
                                        <p:cTn id="64" dur="1" fill="hold">
                                          <p:stCondLst>
                                            <p:cond delay="0"/>
                                          </p:stCondLst>
                                        </p:cTn>
                                        <p:tgtEl>
                                          <p:spTgt spid="68"/>
                                        </p:tgtEl>
                                        <p:attrNameLst>
                                          <p:attrName>style.visibility</p:attrName>
                                        </p:attrNameLst>
                                      </p:cBhvr>
                                      <p:to>
                                        <p:strVal val="visible"/>
                                      </p:to>
                                    </p:set>
                                    <p:animEffect transition="in" filter="dissolve">
                                      <p:cBhvr>
                                        <p:cTn id="65" dur="500"/>
                                        <p:tgtEl>
                                          <p:spTgt spid="68"/>
                                        </p:tgtEl>
                                      </p:cBhvr>
                                    </p:animEffect>
                                  </p:childTnLst>
                                </p:cTn>
                              </p:par>
                              <p:par>
                                <p:cTn id="66" presetID="9" presetClass="entr" presetSubtype="0" fill="hold" nodeType="withEffect">
                                  <p:stCondLst>
                                    <p:cond delay="0"/>
                                  </p:stCondLst>
                                  <p:childTnLst>
                                    <p:set>
                                      <p:cBhvr>
                                        <p:cTn id="67" dur="1" fill="hold">
                                          <p:stCondLst>
                                            <p:cond delay="0"/>
                                          </p:stCondLst>
                                        </p:cTn>
                                        <p:tgtEl>
                                          <p:spTgt spid="69"/>
                                        </p:tgtEl>
                                        <p:attrNameLst>
                                          <p:attrName>style.visibility</p:attrName>
                                        </p:attrNameLst>
                                      </p:cBhvr>
                                      <p:to>
                                        <p:strVal val="visible"/>
                                      </p:to>
                                    </p:set>
                                    <p:animEffect transition="in" filter="dissolve">
                                      <p:cBhvr>
                                        <p:cTn id="68" dur="500"/>
                                        <p:tgtEl>
                                          <p:spTgt spid="69"/>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nodeType="clickEffect">
                                  <p:stCondLst>
                                    <p:cond delay="0"/>
                                  </p:stCondLst>
                                  <p:childTnLst>
                                    <p:set>
                                      <p:cBhvr>
                                        <p:cTn id="72" dur="1" fill="hold">
                                          <p:stCondLst>
                                            <p:cond delay="0"/>
                                          </p:stCondLst>
                                        </p:cTn>
                                        <p:tgtEl>
                                          <p:spTgt spid="72"/>
                                        </p:tgtEl>
                                        <p:attrNameLst>
                                          <p:attrName>style.visibility</p:attrName>
                                        </p:attrNameLst>
                                      </p:cBhvr>
                                      <p:to>
                                        <p:strVal val="visible"/>
                                      </p:to>
                                    </p:set>
                                    <p:animEffect transition="in" filter="dissolve">
                                      <p:cBhvr>
                                        <p:cTn id="73" dur="500"/>
                                        <p:tgtEl>
                                          <p:spTgt spid="72"/>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dissolve">
                                      <p:cBhvr>
                                        <p:cTn id="78" dur="500"/>
                                        <p:tgtEl>
                                          <p:spTgt spid="46"/>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nodeType="clickEffect">
                                  <p:stCondLst>
                                    <p:cond delay="0"/>
                                  </p:stCondLst>
                                  <p:childTnLst>
                                    <p:set>
                                      <p:cBhvr>
                                        <p:cTn id="82" dur="1" fill="hold">
                                          <p:stCondLst>
                                            <p:cond delay="0"/>
                                          </p:stCondLst>
                                        </p:cTn>
                                        <p:tgtEl>
                                          <p:spTgt spid="73"/>
                                        </p:tgtEl>
                                        <p:attrNameLst>
                                          <p:attrName>style.visibility</p:attrName>
                                        </p:attrNameLst>
                                      </p:cBhvr>
                                      <p:to>
                                        <p:strVal val="visible"/>
                                      </p:to>
                                    </p:set>
                                    <p:animEffect transition="in" filter="dissolve">
                                      <p:cBhvr>
                                        <p:cTn id="83" dur="500"/>
                                        <p:tgtEl>
                                          <p:spTgt spid="73"/>
                                        </p:tgtEl>
                                      </p:cBhvr>
                                    </p:animEffect>
                                  </p:childTnLst>
                                </p:cTn>
                              </p:par>
                              <p:par>
                                <p:cTn id="84" presetID="9" presetClass="entr" presetSubtype="0" fill="hold" nodeType="with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dissolve">
                                      <p:cBhvr>
                                        <p:cTn id="86" dur="500"/>
                                        <p:tgtEl>
                                          <p:spTgt spid="51"/>
                                        </p:tgtEl>
                                      </p:cBhvr>
                                    </p:animEffect>
                                  </p:childTnLst>
                                </p:cTn>
                              </p:par>
                              <p:par>
                                <p:cTn id="87" presetID="9" presetClass="entr" presetSubtype="0" fill="hold" nodeType="with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dissolve">
                                      <p:cBhvr>
                                        <p:cTn id="89" dur="500"/>
                                        <p:tgtEl>
                                          <p:spTgt spid="52"/>
                                        </p:tgtEl>
                                      </p:cBhvr>
                                    </p:animEffect>
                                  </p:childTnLst>
                                </p:cTn>
                              </p:par>
                              <p:par>
                                <p:cTn id="90" presetID="9" presetClass="entr" presetSubtype="0" fill="hold" nodeType="withEffect">
                                  <p:stCondLst>
                                    <p:cond delay="0"/>
                                  </p:stCondLst>
                                  <p:childTnLst>
                                    <p:set>
                                      <p:cBhvr>
                                        <p:cTn id="91" dur="1" fill="hold">
                                          <p:stCondLst>
                                            <p:cond delay="0"/>
                                          </p:stCondLst>
                                        </p:cTn>
                                        <p:tgtEl>
                                          <p:spTgt spid="53"/>
                                        </p:tgtEl>
                                        <p:attrNameLst>
                                          <p:attrName>style.visibility</p:attrName>
                                        </p:attrNameLst>
                                      </p:cBhvr>
                                      <p:to>
                                        <p:strVal val="visible"/>
                                      </p:to>
                                    </p:set>
                                    <p:animEffect transition="in" filter="dissolve">
                                      <p:cBhvr>
                                        <p:cTn id="92" dur="500"/>
                                        <p:tgtEl>
                                          <p:spTgt spid="53"/>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75"/>
                                        </p:tgtEl>
                                        <p:attrNameLst>
                                          <p:attrName>style.visibility</p:attrName>
                                        </p:attrNameLst>
                                      </p:cBhvr>
                                      <p:to>
                                        <p:strVal val="visible"/>
                                      </p:to>
                                    </p:set>
                                    <p:animEffect transition="in" filter="dissolve">
                                      <p:cBhvr>
                                        <p:cTn id="97" dur="500"/>
                                        <p:tgtEl>
                                          <p:spTgt spid="75"/>
                                        </p:tgtEl>
                                      </p:cBhvr>
                                    </p:animEffect>
                                  </p:childTnLst>
                                </p:cTn>
                              </p:par>
                              <p:par>
                                <p:cTn id="98" presetID="9" presetClass="entr" presetSubtype="0" fill="hold" nodeType="withEffect">
                                  <p:stCondLst>
                                    <p:cond delay="0"/>
                                  </p:stCondLst>
                                  <p:childTnLst>
                                    <p:set>
                                      <p:cBhvr>
                                        <p:cTn id="99" dur="1" fill="hold">
                                          <p:stCondLst>
                                            <p:cond delay="0"/>
                                          </p:stCondLst>
                                        </p:cTn>
                                        <p:tgtEl>
                                          <p:spTgt spid="76"/>
                                        </p:tgtEl>
                                        <p:attrNameLst>
                                          <p:attrName>style.visibility</p:attrName>
                                        </p:attrNameLst>
                                      </p:cBhvr>
                                      <p:to>
                                        <p:strVal val="visible"/>
                                      </p:to>
                                    </p:set>
                                    <p:animEffect transition="in" filter="dissolve">
                                      <p:cBhvr>
                                        <p:cTn id="100"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50" grpId="0"/>
      <p:bldP spid="61" grpId="0" animBg="1"/>
      <p:bldP spid="62" grpId="0" animBg="1"/>
      <p:bldP spid="63" grpId="0" animBg="1"/>
      <p:bldP spid="64" grpId="0" animBg="1"/>
      <p:bldP spid="65" grpId="0" animBg="1"/>
      <p:bldP spid="66" grpId="0" animBg="1"/>
      <p:bldP spid="2" grpId="0" animBg="1"/>
      <p:bldP spid="60" grpId="0" animBg="1"/>
      <p:bldP spid="7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594594" y="95588"/>
            <a:ext cx="899720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Capacitors in Parallel</a:t>
            </a:r>
            <a:endParaRPr lang="en-US" sz="2800" dirty="0">
              <a:latin typeface="Times New Roman"/>
              <a:cs typeface="Times New Roman"/>
            </a:endParaRPr>
          </a:p>
        </p:txBody>
      </p:sp>
      <p:sp>
        <p:nvSpPr>
          <p:cNvPr id="25608" name="Rectangle 7"/>
          <p:cNvSpPr>
            <a:spLocks noChangeArrowheads="1"/>
          </p:cNvSpPr>
          <p:nvPr/>
        </p:nvSpPr>
        <p:spPr bwMode="auto">
          <a:xfrm>
            <a:off x="1524001" y="0"/>
            <a:ext cx="9140825" cy="6858000"/>
          </a:xfrm>
          <a:prstGeom prst="rect">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 name="Rectangle 42"/>
          <p:cNvSpPr>
            <a:spLocks noChangeArrowheads="1"/>
          </p:cNvSpPr>
          <p:nvPr/>
        </p:nvSpPr>
        <p:spPr bwMode="auto">
          <a:xfrm>
            <a:off x="152400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10243663" y="6472239"/>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29.)</a:t>
            </a:r>
          </a:p>
        </p:txBody>
      </p:sp>
      <p:graphicFrame>
        <p:nvGraphicFramePr>
          <p:cNvPr id="40" name="Object 39"/>
          <p:cNvGraphicFramePr>
            <a:graphicFrameLocks noChangeAspect="1"/>
          </p:cNvGraphicFramePr>
          <p:nvPr/>
        </p:nvGraphicFramePr>
        <p:xfrm>
          <a:off x="9298450" y="1274453"/>
          <a:ext cx="298450" cy="338137"/>
        </p:xfrm>
        <a:graphic>
          <a:graphicData uri="http://schemas.openxmlformats.org/presentationml/2006/ole">
            <mc:AlternateContent xmlns:mc="http://schemas.openxmlformats.org/markup-compatibility/2006">
              <mc:Choice xmlns:v="urn:schemas-microsoft-com:vml" Requires="v">
                <p:oleObj spid="_x0000_s26715" name="Equation" r:id="rId4" imgW="177800" imgH="203200" progId="Equation.DSMT4">
                  <p:embed/>
                </p:oleObj>
              </mc:Choice>
              <mc:Fallback>
                <p:oleObj name="Equation" r:id="rId4" imgW="177800" imgH="203200" progId="Equation.DSMT4">
                  <p:embed/>
                  <p:pic>
                    <p:nvPicPr>
                      <p:cNvPr id="40" name="Object 39"/>
                      <p:cNvPicPr/>
                      <p:nvPr/>
                    </p:nvPicPr>
                    <p:blipFill>
                      <a:blip r:embed="rId5"/>
                      <a:stretch>
                        <a:fillRect/>
                      </a:stretch>
                    </p:blipFill>
                    <p:spPr>
                      <a:xfrm>
                        <a:off x="9298450" y="1274453"/>
                        <a:ext cx="298450" cy="338137"/>
                      </a:xfrm>
                      <a:prstGeom prst="rect">
                        <a:avLst/>
                      </a:prstGeom>
                    </p:spPr>
                  </p:pic>
                </p:oleObj>
              </mc:Fallback>
            </mc:AlternateContent>
          </a:graphicData>
        </a:graphic>
      </p:graphicFrame>
      <p:graphicFrame>
        <p:nvGraphicFramePr>
          <p:cNvPr id="41" name="Object 40"/>
          <p:cNvGraphicFramePr>
            <a:graphicFrameLocks noChangeAspect="1"/>
          </p:cNvGraphicFramePr>
          <p:nvPr/>
        </p:nvGraphicFramePr>
        <p:xfrm>
          <a:off x="9298451" y="572850"/>
          <a:ext cx="339725" cy="338137"/>
        </p:xfrm>
        <a:graphic>
          <a:graphicData uri="http://schemas.openxmlformats.org/presentationml/2006/ole">
            <mc:AlternateContent xmlns:mc="http://schemas.openxmlformats.org/markup-compatibility/2006">
              <mc:Choice xmlns:v="urn:schemas-microsoft-com:vml" Requires="v">
                <p:oleObj spid="_x0000_s26716" name="Equation" r:id="rId6" imgW="203200" imgH="203200" progId="Equation.DSMT4">
                  <p:embed/>
                </p:oleObj>
              </mc:Choice>
              <mc:Fallback>
                <p:oleObj name="Equation" r:id="rId6" imgW="203200" imgH="203200" progId="Equation.DSMT4">
                  <p:embed/>
                  <p:pic>
                    <p:nvPicPr>
                      <p:cNvPr id="41" name="Object 40"/>
                      <p:cNvPicPr/>
                      <p:nvPr/>
                    </p:nvPicPr>
                    <p:blipFill>
                      <a:blip r:embed="rId7"/>
                      <a:stretch>
                        <a:fillRect/>
                      </a:stretch>
                    </p:blipFill>
                    <p:spPr>
                      <a:xfrm>
                        <a:off x="9298451" y="572850"/>
                        <a:ext cx="339725" cy="338137"/>
                      </a:xfrm>
                      <a:prstGeom prst="rect">
                        <a:avLst/>
                      </a:prstGeom>
                    </p:spPr>
                  </p:pic>
                </p:oleObj>
              </mc:Fallback>
            </mc:AlternateContent>
          </a:graphicData>
        </a:graphic>
      </p:graphicFrame>
      <p:graphicFrame>
        <p:nvGraphicFramePr>
          <p:cNvPr id="42" name="Object 41"/>
          <p:cNvGraphicFramePr>
            <a:graphicFrameLocks noChangeAspect="1"/>
          </p:cNvGraphicFramePr>
          <p:nvPr/>
        </p:nvGraphicFramePr>
        <p:xfrm>
          <a:off x="9157239" y="2796094"/>
          <a:ext cx="423863" cy="274638"/>
        </p:xfrm>
        <a:graphic>
          <a:graphicData uri="http://schemas.openxmlformats.org/presentationml/2006/ole">
            <mc:AlternateContent xmlns:mc="http://schemas.openxmlformats.org/markup-compatibility/2006">
              <mc:Choice xmlns:v="urn:schemas-microsoft-com:vml" Requires="v">
                <p:oleObj spid="_x0000_s26717" name="Equation" r:id="rId8" imgW="254000" imgH="165100" progId="Equation.DSMT4">
                  <p:embed/>
                </p:oleObj>
              </mc:Choice>
              <mc:Fallback>
                <p:oleObj name="Equation" r:id="rId8" imgW="254000" imgH="165100" progId="Equation.DSMT4">
                  <p:embed/>
                  <p:pic>
                    <p:nvPicPr>
                      <p:cNvPr id="42" name="Object 41"/>
                      <p:cNvPicPr/>
                      <p:nvPr/>
                    </p:nvPicPr>
                    <p:blipFill>
                      <a:blip r:embed="rId9"/>
                      <a:stretch>
                        <a:fillRect/>
                      </a:stretch>
                    </p:blipFill>
                    <p:spPr>
                      <a:xfrm>
                        <a:off x="9157239" y="2796094"/>
                        <a:ext cx="423863" cy="274638"/>
                      </a:xfrm>
                      <a:prstGeom prst="rect">
                        <a:avLst/>
                      </a:prstGeom>
                    </p:spPr>
                  </p:pic>
                </p:oleObj>
              </mc:Fallback>
            </mc:AlternateContent>
          </a:graphicData>
        </a:graphic>
      </p:graphicFrame>
      <p:sp>
        <p:nvSpPr>
          <p:cNvPr id="45" name="TextBox 44"/>
          <p:cNvSpPr txBox="1"/>
          <p:nvPr/>
        </p:nvSpPr>
        <p:spPr>
          <a:xfrm>
            <a:off x="1751162" y="1998881"/>
            <a:ext cx="6351438" cy="707886"/>
          </a:xfrm>
          <a:prstGeom prst="rect">
            <a:avLst/>
          </a:prstGeom>
          <a:noFill/>
        </p:spPr>
        <p:txBody>
          <a:bodyPr wrap="square" rtlCol="0">
            <a:spAutoFit/>
          </a:bodyPr>
          <a:lstStyle/>
          <a:p>
            <a:r>
              <a:rPr lang="en-US" sz="2000" dirty="0">
                <a:solidFill>
                  <a:srgbClr val="FF0000"/>
                </a:solidFill>
                <a:latin typeface="Apple Chancery"/>
                <a:cs typeface="Apple Chancery"/>
              </a:rPr>
              <a:t>What is common </a:t>
            </a:r>
            <a:r>
              <a:rPr lang="en-US" sz="2000" dirty="0">
                <a:latin typeface="Times New Roman"/>
                <a:cs typeface="Times New Roman"/>
              </a:rPr>
              <a:t>in a parallel combination is the </a:t>
            </a:r>
            <a:r>
              <a:rPr lang="en-US" sz="2000" i="1" dirty="0">
                <a:solidFill>
                  <a:srgbClr val="0000FF"/>
                </a:solidFill>
                <a:latin typeface="Times New Roman"/>
                <a:cs typeface="Times New Roman"/>
              </a:rPr>
              <a:t>voltage drop </a:t>
            </a:r>
            <a:r>
              <a:rPr lang="en-US" sz="2000" dirty="0">
                <a:solidFill>
                  <a:srgbClr val="0000FF"/>
                </a:solidFill>
                <a:latin typeface="Times New Roman"/>
                <a:cs typeface="Times New Roman"/>
              </a:rPr>
              <a:t>across each element</a:t>
            </a:r>
            <a:r>
              <a:rPr lang="en-US" sz="2000" dirty="0">
                <a:latin typeface="Times New Roman"/>
                <a:cs typeface="Times New Roman"/>
              </a:rPr>
              <a:t>.</a:t>
            </a:r>
          </a:p>
        </p:txBody>
      </p:sp>
      <p:sp>
        <p:nvSpPr>
          <p:cNvPr id="46" name="TextBox 45"/>
          <p:cNvSpPr txBox="1"/>
          <p:nvPr/>
        </p:nvSpPr>
        <p:spPr>
          <a:xfrm>
            <a:off x="1748072" y="4695068"/>
            <a:ext cx="4335229" cy="1015663"/>
          </a:xfrm>
          <a:prstGeom prst="rect">
            <a:avLst/>
          </a:prstGeom>
          <a:noFill/>
        </p:spPr>
        <p:txBody>
          <a:bodyPr wrap="square" rtlCol="0">
            <a:spAutoFit/>
          </a:bodyPr>
          <a:lstStyle/>
          <a:p>
            <a:r>
              <a:rPr lang="en-US" sz="2000" dirty="0">
                <a:solidFill>
                  <a:srgbClr val="FF0000"/>
                </a:solidFill>
                <a:latin typeface="Apple Chancery"/>
                <a:cs typeface="Apple Chancery"/>
              </a:rPr>
              <a:t>Using                                 </a:t>
            </a:r>
            <a:r>
              <a:rPr lang="en-US" sz="2000" dirty="0">
                <a:latin typeface="Times New Roman"/>
                <a:cs typeface="Times New Roman"/>
              </a:rPr>
              <a:t> and our </a:t>
            </a:r>
            <a:r>
              <a:rPr lang="en-US" sz="2000" dirty="0">
                <a:solidFill>
                  <a:srgbClr val="0000FF"/>
                </a:solidFill>
                <a:latin typeface="Times New Roman"/>
                <a:cs typeface="Times New Roman"/>
              </a:rPr>
              <a:t>equivalent capacitance circuit</a:t>
            </a:r>
            <a:r>
              <a:rPr lang="en-US" sz="2000" dirty="0">
                <a:latin typeface="Times New Roman"/>
                <a:cs typeface="Times New Roman"/>
              </a:rPr>
              <a:t>, we can write:</a:t>
            </a:r>
          </a:p>
        </p:txBody>
      </p:sp>
      <p:graphicFrame>
        <p:nvGraphicFramePr>
          <p:cNvPr id="49" name="Object 48"/>
          <p:cNvGraphicFramePr>
            <a:graphicFrameLocks noChangeAspect="1"/>
          </p:cNvGraphicFramePr>
          <p:nvPr/>
        </p:nvGraphicFramePr>
        <p:xfrm>
          <a:off x="4054476" y="4210051"/>
          <a:ext cx="2841625" cy="403225"/>
        </p:xfrm>
        <a:graphic>
          <a:graphicData uri="http://schemas.openxmlformats.org/presentationml/2006/ole">
            <mc:AlternateContent xmlns:mc="http://schemas.openxmlformats.org/markup-compatibility/2006">
              <mc:Choice xmlns:v="urn:schemas-microsoft-com:vml" Requires="v">
                <p:oleObj spid="_x0000_s26718" name="Equation" r:id="rId10" imgW="1701800" imgH="241300" progId="Equation.DSMT4">
                  <p:embed/>
                </p:oleObj>
              </mc:Choice>
              <mc:Fallback>
                <p:oleObj name="Equation" r:id="rId10" imgW="1701800" imgH="241300" progId="Equation.DSMT4">
                  <p:embed/>
                  <p:pic>
                    <p:nvPicPr>
                      <p:cNvPr id="49" name="Object 48"/>
                      <p:cNvPicPr/>
                      <p:nvPr/>
                    </p:nvPicPr>
                    <p:blipFill>
                      <a:blip r:embed="rId11"/>
                      <a:stretch>
                        <a:fillRect/>
                      </a:stretch>
                    </p:blipFill>
                    <p:spPr>
                      <a:xfrm>
                        <a:off x="4054476" y="4210051"/>
                        <a:ext cx="2841625" cy="403225"/>
                      </a:xfrm>
                      <a:prstGeom prst="rect">
                        <a:avLst/>
                      </a:prstGeom>
                    </p:spPr>
                  </p:pic>
                </p:oleObj>
              </mc:Fallback>
            </mc:AlternateContent>
          </a:graphicData>
        </a:graphic>
      </p:graphicFrame>
      <p:sp>
        <p:nvSpPr>
          <p:cNvPr id="50" name="TextBox 49"/>
          <p:cNvSpPr txBox="1"/>
          <p:nvPr/>
        </p:nvSpPr>
        <p:spPr>
          <a:xfrm>
            <a:off x="1748071" y="2832394"/>
            <a:ext cx="7348342" cy="1323439"/>
          </a:xfrm>
          <a:prstGeom prst="rect">
            <a:avLst/>
          </a:prstGeom>
          <a:noFill/>
        </p:spPr>
        <p:txBody>
          <a:bodyPr wrap="square" rtlCol="0">
            <a:spAutoFit/>
          </a:bodyPr>
          <a:lstStyle/>
          <a:p>
            <a:r>
              <a:rPr lang="en-US" sz="2000" dirty="0">
                <a:solidFill>
                  <a:srgbClr val="FF0000"/>
                </a:solidFill>
                <a:latin typeface="Apple Chancery"/>
                <a:cs typeface="Apple Chancery"/>
              </a:rPr>
              <a:t>So in the parallel </a:t>
            </a:r>
            <a:r>
              <a:rPr lang="en-US" sz="2000" dirty="0">
                <a:solidFill>
                  <a:srgbClr val="0000FF"/>
                </a:solidFill>
                <a:latin typeface="Times New Roman"/>
                <a:cs typeface="Times New Roman"/>
              </a:rPr>
              <a:t>combination of capacitors </a:t>
            </a:r>
            <a:r>
              <a:rPr lang="en-US" sz="2000" dirty="0">
                <a:latin typeface="Times New Roman"/>
                <a:cs typeface="Times New Roman"/>
              </a:rPr>
              <a:t>shown, </a:t>
            </a:r>
            <a:r>
              <a:rPr lang="en-US" sz="2000" dirty="0">
                <a:solidFill>
                  <a:srgbClr val="0000FF"/>
                </a:solidFill>
                <a:latin typeface="Times New Roman"/>
                <a:cs typeface="Times New Roman"/>
              </a:rPr>
              <a:t>charge</a:t>
            </a:r>
            <a:r>
              <a:rPr lang="en-US" sz="2000" dirty="0">
                <a:latin typeface="Times New Roman"/>
                <a:cs typeface="Times New Roman"/>
              </a:rPr>
              <a:t> will leave the battery and </a:t>
            </a:r>
            <a:r>
              <a:rPr lang="en-US" sz="2000" dirty="0">
                <a:solidFill>
                  <a:srgbClr val="0000FF"/>
                </a:solidFill>
                <a:latin typeface="Times New Roman"/>
                <a:cs typeface="Times New Roman"/>
              </a:rPr>
              <a:t>distribute itself between the two initially uncharged capacitors </a:t>
            </a:r>
            <a:r>
              <a:rPr lang="en-US" sz="2000" dirty="0">
                <a:latin typeface="Times New Roman"/>
                <a:cs typeface="Times New Roman"/>
              </a:rPr>
              <a:t>in such a way that the </a:t>
            </a:r>
            <a:r>
              <a:rPr lang="en-US" sz="2000" dirty="0">
                <a:solidFill>
                  <a:srgbClr val="0000FF"/>
                </a:solidFill>
                <a:latin typeface="Times New Roman"/>
                <a:cs typeface="Times New Roman"/>
              </a:rPr>
              <a:t>voltage across each cap is the same</a:t>
            </a:r>
            <a:r>
              <a:rPr lang="en-US" sz="2000" dirty="0">
                <a:latin typeface="Times New Roman"/>
                <a:cs typeface="Times New Roman"/>
              </a:rPr>
              <a:t>.  If        is the total charge drawn from the battery over a period of time:</a:t>
            </a:r>
          </a:p>
        </p:txBody>
      </p:sp>
      <p:grpSp>
        <p:nvGrpSpPr>
          <p:cNvPr id="54" name="Group 5"/>
          <p:cNvGrpSpPr>
            <a:grpSpLocks/>
          </p:cNvGrpSpPr>
          <p:nvPr/>
        </p:nvGrpSpPr>
        <p:grpSpPr bwMode="auto">
          <a:xfrm>
            <a:off x="9683177" y="3627307"/>
            <a:ext cx="226907" cy="521715"/>
            <a:chOff x="1520" y="1024"/>
            <a:chExt cx="160" cy="368"/>
          </a:xfrm>
        </p:grpSpPr>
        <p:sp>
          <p:nvSpPr>
            <p:cNvPr id="55" name="Rectangle 6"/>
            <p:cNvSpPr>
              <a:spLocks noChangeArrowheads="1"/>
            </p:cNvSpPr>
            <p:nvPr/>
          </p:nvSpPr>
          <p:spPr bwMode="auto">
            <a:xfrm>
              <a:off x="1520" y="1024"/>
              <a:ext cx="16" cy="368"/>
            </a:xfrm>
            <a:prstGeom prst="rect">
              <a:avLst/>
            </a:prstGeom>
            <a:blipFill dpi="0" rotWithShape="0">
              <a:blip r:embed="rId12"/>
              <a:srcRect/>
              <a:tile tx="0" ty="0" sx="100000" sy="100000" flip="none" algn="tl"/>
            </a:blipFill>
            <a:ln w="12700" cmpd="sng">
              <a:solidFill>
                <a:schemeClr val="tx1"/>
              </a:solidFill>
              <a:miter lim="800000"/>
              <a:headEnd/>
              <a:tailEnd/>
            </a:ln>
          </p:spPr>
          <p:txBody>
            <a:bodyPr/>
            <a:lstStyle/>
            <a:p>
              <a:endParaRPr lang="en-US"/>
            </a:p>
          </p:txBody>
        </p:sp>
        <p:sp>
          <p:nvSpPr>
            <p:cNvPr id="56" name="Rectangle 7"/>
            <p:cNvSpPr>
              <a:spLocks noChangeArrowheads="1"/>
            </p:cNvSpPr>
            <p:nvPr/>
          </p:nvSpPr>
          <p:spPr bwMode="auto">
            <a:xfrm>
              <a:off x="1664" y="1024"/>
              <a:ext cx="16" cy="368"/>
            </a:xfrm>
            <a:prstGeom prst="rect">
              <a:avLst/>
            </a:prstGeom>
            <a:blipFill dpi="0" rotWithShape="0">
              <a:blip r:embed="rId12"/>
              <a:srcRect/>
              <a:tile tx="0" ty="0" sx="100000" sy="100000" flip="none" algn="tl"/>
            </a:blipFill>
            <a:ln w="12700" cmpd="sng">
              <a:solidFill>
                <a:schemeClr val="tx1"/>
              </a:solidFill>
              <a:miter lim="800000"/>
              <a:headEnd/>
              <a:tailEnd/>
            </a:ln>
          </p:spPr>
          <p:txBody>
            <a:bodyPr/>
            <a:lstStyle/>
            <a:p>
              <a:endParaRPr lang="en-US"/>
            </a:p>
          </p:txBody>
        </p:sp>
      </p:grpSp>
      <p:grpSp>
        <p:nvGrpSpPr>
          <p:cNvPr id="57" name="Group 8"/>
          <p:cNvGrpSpPr>
            <a:grpSpLocks/>
          </p:cNvGrpSpPr>
          <p:nvPr/>
        </p:nvGrpSpPr>
        <p:grpSpPr bwMode="auto">
          <a:xfrm>
            <a:off x="9728558" y="4468115"/>
            <a:ext cx="158835" cy="521715"/>
            <a:chOff x="2096" y="1024"/>
            <a:chExt cx="112" cy="368"/>
          </a:xfrm>
        </p:grpSpPr>
        <p:sp>
          <p:nvSpPr>
            <p:cNvPr id="58" name="Rectangle 9"/>
            <p:cNvSpPr>
              <a:spLocks noChangeArrowheads="1"/>
            </p:cNvSpPr>
            <p:nvPr/>
          </p:nvSpPr>
          <p:spPr bwMode="auto">
            <a:xfrm>
              <a:off x="2096" y="1024"/>
              <a:ext cx="16" cy="368"/>
            </a:xfrm>
            <a:prstGeom prst="rect">
              <a:avLst/>
            </a:prstGeom>
            <a:blipFill dpi="0" rotWithShape="0">
              <a:blip r:embed="rId12"/>
              <a:srcRect/>
              <a:tile tx="0" ty="0" sx="100000" sy="100000" flip="none" algn="tl"/>
            </a:blipFill>
            <a:ln w="12700" cmpd="sng">
              <a:solidFill>
                <a:schemeClr val="tx1"/>
              </a:solidFill>
              <a:miter lim="800000"/>
              <a:headEnd/>
              <a:tailEnd/>
            </a:ln>
          </p:spPr>
          <p:txBody>
            <a:bodyPr/>
            <a:lstStyle/>
            <a:p>
              <a:endParaRPr lang="en-US"/>
            </a:p>
          </p:txBody>
        </p:sp>
        <p:sp>
          <p:nvSpPr>
            <p:cNvPr id="59" name="Rectangle 10"/>
            <p:cNvSpPr>
              <a:spLocks noChangeArrowheads="1"/>
            </p:cNvSpPr>
            <p:nvPr/>
          </p:nvSpPr>
          <p:spPr bwMode="auto">
            <a:xfrm flipH="1">
              <a:off x="2200" y="1120"/>
              <a:ext cx="8" cy="168"/>
            </a:xfrm>
            <a:prstGeom prst="rect">
              <a:avLst/>
            </a:prstGeom>
            <a:blipFill dpi="0" rotWithShape="0">
              <a:blip r:embed="rId12"/>
              <a:srcRect/>
              <a:tile tx="0" ty="0" sx="100000" sy="100000" flip="none" algn="tl"/>
            </a:blipFill>
            <a:ln w="12700" cmpd="sng">
              <a:solidFill>
                <a:schemeClr val="tx1"/>
              </a:solidFill>
              <a:miter lim="800000"/>
              <a:headEnd/>
              <a:tailEnd/>
            </a:ln>
          </p:spPr>
          <p:txBody>
            <a:bodyPr/>
            <a:lstStyle/>
            <a:p>
              <a:endParaRPr lang="en-US"/>
            </a:p>
          </p:txBody>
        </p:sp>
      </p:grpSp>
      <p:sp>
        <p:nvSpPr>
          <p:cNvPr id="61" name="Line 12"/>
          <p:cNvSpPr>
            <a:spLocks noChangeShapeType="1"/>
          </p:cNvSpPr>
          <p:nvPr/>
        </p:nvSpPr>
        <p:spPr bwMode="auto">
          <a:xfrm>
            <a:off x="9887393" y="4716102"/>
            <a:ext cx="601303" cy="0"/>
          </a:xfrm>
          <a:prstGeom prst="line">
            <a:avLst/>
          </a:prstGeom>
          <a:noFill/>
          <a:ln w="12700"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2" name="Line 13"/>
          <p:cNvSpPr>
            <a:spLocks noChangeShapeType="1"/>
          </p:cNvSpPr>
          <p:nvPr/>
        </p:nvSpPr>
        <p:spPr bwMode="auto">
          <a:xfrm rot="10800000" flipH="1">
            <a:off x="10488695" y="3888164"/>
            <a:ext cx="0" cy="827938"/>
          </a:xfrm>
          <a:prstGeom prst="line">
            <a:avLst/>
          </a:prstGeom>
          <a:noFill/>
          <a:ln w="12700"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3" name="Line 15"/>
          <p:cNvSpPr>
            <a:spLocks noChangeShapeType="1"/>
          </p:cNvSpPr>
          <p:nvPr/>
        </p:nvSpPr>
        <p:spPr bwMode="auto">
          <a:xfrm>
            <a:off x="9173632" y="3888164"/>
            <a:ext cx="509544" cy="0"/>
          </a:xfrm>
          <a:prstGeom prst="line">
            <a:avLst/>
          </a:prstGeom>
          <a:noFill/>
          <a:ln w="12700"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4" name="Line 16"/>
          <p:cNvSpPr>
            <a:spLocks noChangeShapeType="1"/>
          </p:cNvSpPr>
          <p:nvPr/>
        </p:nvSpPr>
        <p:spPr bwMode="auto">
          <a:xfrm>
            <a:off x="9910083" y="3888164"/>
            <a:ext cx="578612" cy="0"/>
          </a:xfrm>
          <a:prstGeom prst="line">
            <a:avLst/>
          </a:prstGeom>
          <a:noFill/>
          <a:ln w="12700"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 name="Line 17"/>
          <p:cNvSpPr>
            <a:spLocks noChangeShapeType="1"/>
          </p:cNvSpPr>
          <p:nvPr/>
        </p:nvSpPr>
        <p:spPr bwMode="auto">
          <a:xfrm>
            <a:off x="9173633" y="4725077"/>
            <a:ext cx="556577" cy="0"/>
          </a:xfrm>
          <a:prstGeom prst="line">
            <a:avLst/>
          </a:prstGeom>
          <a:noFill/>
          <a:ln w="12700"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 name="Line 13"/>
          <p:cNvSpPr>
            <a:spLocks noChangeShapeType="1"/>
          </p:cNvSpPr>
          <p:nvPr/>
        </p:nvSpPr>
        <p:spPr bwMode="auto">
          <a:xfrm rot="10800000" flipH="1">
            <a:off x="9170604" y="3888164"/>
            <a:ext cx="0" cy="827938"/>
          </a:xfrm>
          <a:prstGeom prst="line">
            <a:avLst/>
          </a:prstGeom>
          <a:noFill/>
          <a:ln w="12700"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aphicFrame>
        <p:nvGraphicFramePr>
          <p:cNvPr id="68" name="Object 67"/>
          <p:cNvGraphicFramePr>
            <a:graphicFrameLocks noChangeAspect="1"/>
          </p:cNvGraphicFramePr>
          <p:nvPr/>
        </p:nvGraphicFramePr>
        <p:xfrm>
          <a:off x="9581102" y="3251200"/>
          <a:ext cx="403225" cy="381000"/>
        </p:xfrm>
        <a:graphic>
          <a:graphicData uri="http://schemas.openxmlformats.org/presentationml/2006/ole">
            <mc:AlternateContent xmlns:mc="http://schemas.openxmlformats.org/markup-compatibility/2006">
              <mc:Choice xmlns:v="urn:schemas-microsoft-com:vml" Requires="v">
                <p:oleObj spid="_x0000_s26719" name="Equation" r:id="rId13" imgW="241300" imgH="228600" progId="Equation.DSMT4">
                  <p:embed/>
                </p:oleObj>
              </mc:Choice>
              <mc:Fallback>
                <p:oleObj name="Equation" r:id="rId13" imgW="241300" imgH="228600" progId="Equation.DSMT4">
                  <p:embed/>
                  <p:pic>
                    <p:nvPicPr>
                      <p:cNvPr id="68" name="Object 67"/>
                      <p:cNvPicPr/>
                      <p:nvPr/>
                    </p:nvPicPr>
                    <p:blipFill>
                      <a:blip r:embed="rId14"/>
                      <a:stretch>
                        <a:fillRect/>
                      </a:stretch>
                    </p:blipFill>
                    <p:spPr>
                      <a:xfrm>
                        <a:off x="9581102" y="3251200"/>
                        <a:ext cx="403225" cy="381000"/>
                      </a:xfrm>
                      <a:prstGeom prst="rect">
                        <a:avLst/>
                      </a:prstGeom>
                    </p:spPr>
                  </p:pic>
                </p:oleObj>
              </mc:Fallback>
            </mc:AlternateContent>
          </a:graphicData>
        </a:graphic>
      </p:graphicFrame>
      <p:graphicFrame>
        <p:nvGraphicFramePr>
          <p:cNvPr id="69" name="Object 68"/>
          <p:cNvGraphicFramePr>
            <a:graphicFrameLocks noChangeAspect="1"/>
          </p:cNvGraphicFramePr>
          <p:nvPr/>
        </p:nvGraphicFramePr>
        <p:xfrm>
          <a:off x="9701178" y="4989829"/>
          <a:ext cx="423863" cy="274638"/>
        </p:xfrm>
        <a:graphic>
          <a:graphicData uri="http://schemas.openxmlformats.org/presentationml/2006/ole">
            <mc:AlternateContent xmlns:mc="http://schemas.openxmlformats.org/markup-compatibility/2006">
              <mc:Choice xmlns:v="urn:schemas-microsoft-com:vml" Requires="v">
                <p:oleObj spid="_x0000_s26720" name="Equation" r:id="rId15" imgW="254000" imgH="165100" progId="Equation.DSMT4">
                  <p:embed/>
                </p:oleObj>
              </mc:Choice>
              <mc:Fallback>
                <p:oleObj name="Equation" r:id="rId15" imgW="254000" imgH="165100" progId="Equation.DSMT4">
                  <p:embed/>
                  <p:pic>
                    <p:nvPicPr>
                      <p:cNvPr id="69" name="Object 68"/>
                      <p:cNvPicPr/>
                      <p:nvPr/>
                    </p:nvPicPr>
                    <p:blipFill>
                      <a:blip r:embed="rId9"/>
                      <a:stretch>
                        <a:fillRect/>
                      </a:stretch>
                    </p:blipFill>
                    <p:spPr>
                      <a:xfrm>
                        <a:off x="9701178" y="4989829"/>
                        <a:ext cx="423863" cy="274638"/>
                      </a:xfrm>
                      <a:prstGeom prst="rect">
                        <a:avLst/>
                      </a:prstGeom>
                    </p:spPr>
                  </p:pic>
                </p:oleObj>
              </mc:Fallback>
            </mc:AlternateContent>
          </a:graphicData>
        </a:graphic>
      </p:graphicFrame>
      <p:graphicFrame>
        <p:nvGraphicFramePr>
          <p:cNvPr id="71" name="Object 70"/>
          <p:cNvGraphicFramePr>
            <a:graphicFrameLocks noChangeAspect="1"/>
          </p:cNvGraphicFramePr>
          <p:nvPr/>
        </p:nvGraphicFramePr>
        <p:xfrm>
          <a:off x="2030413" y="3827553"/>
          <a:ext cx="487362" cy="338137"/>
        </p:xfrm>
        <a:graphic>
          <a:graphicData uri="http://schemas.openxmlformats.org/presentationml/2006/ole">
            <mc:AlternateContent xmlns:mc="http://schemas.openxmlformats.org/markup-compatibility/2006">
              <mc:Choice xmlns:v="urn:schemas-microsoft-com:vml" Requires="v">
                <p:oleObj spid="_x0000_s26721" name="Equation" r:id="rId16" imgW="292100" imgH="203200" progId="Equation.DSMT4">
                  <p:embed/>
                </p:oleObj>
              </mc:Choice>
              <mc:Fallback>
                <p:oleObj name="Equation" r:id="rId16" imgW="292100" imgH="203200" progId="Equation.DSMT4">
                  <p:embed/>
                  <p:pic>
                    <p:nvPicPr>
                      <p:cNvPr id="71" name="Object 70"/>
                      <p:cNvPicPr/>
                      <p:nvPr/>
                    </p:nvPicPr>
                    <p:blipFill>
                      <a:blip r:embed="rId17"/>
                      <a:stretch>
                        <a:fillRect/>
                      </a:stretch>
                    </p:blipFill>
                    <p:spPr>
                      <a:xfrm>
                        <a:off x="2030413" y="3827553"/>
                        <a:ext cx="487362" cy="338137"/>
                      </a:xfrm>
                      <a:prstGeom prst="rect">
                        <a:avLst/>
                      </a:prstGeom>
                    </p:spPr>
                  </p:pic>
                </p:oleObj>
              </mc:Fallback>
            </mc:AlternateContent>
          </a:graphicData>
        </a:graphic>
      </p:graphicFrame>
      <p:graphicFrame>
        <p:nvGraphicFramePr>
          <p:cNvPr id="73" name="Object 72"/>
          <p:cNvGraphicFramePr>
            <a:graphicFrameLocks noChangeAspect="1"/>
          </p:cNvGraphicFramePr>
          <p:nvPr/>
        </p:nvGraphicFramePr>
        <p:xfrm>
          <a:off x="6250070" y="5107878"/>
          <a:ext cx="2373312" cy="1084263"/>
        </p:xfrm>
        <a:graphic>
          <a:graphicData uri="http://schemas.openxmlformats.org/presentationml/2006/ole">
            <mc:AlternateContent xmlns:mc="http://schemas.openxmlformats.org/markup-compatibility/2006">
              <mc:Choice xmlns:v="urn:schemas-microsoft-com:vml" Requires="v">
                <p:oleObj spid="_x0000_s26722" name="Equation" r:id="rId18" imgW="1422400" imgH="647700" progId="Equation.DSMT4">
                  <p:embed/>
                </p:oleObj>
              </mc:Choice>
              <mc:Fallback>
                <p:oleObj name="Equation" r:id="rId18" imgW="1422400" imgH="647700" progId="Equation.DSMT4">
                  <p:embed/>
                  <p:pic>
                    <p:nvPicPr>
                      <p:cNvPr id="73" name="Object 72"/>
                      <p:cNvPicPr/>
                      <p:nvPr/>
                    </p:nvPicPr>
                    <p:blipFill>
                      <a:blip r:embed="rId19"/>
                      <a:stretch>
                        <a:fillRect/>
                      </a:stretch>
                    </p:blipFill>
                    <p:spPr>
                      <a:xfrm>
                        <a:off x="6250070" y="5107878"/>
                        <a:ext cx="2373312" cy="1084263"/>
                      </a:xfrm>
                      <a:prstGeom prst="rect">
                        <a:avLst/>
                      </a:prstGeom>
                    </p:spPr>
                  </p:pic>
                </p:oleObj>
              </mc:Fallback>
            </mc:AlternateContent>
          </a:graphicData>
        </a:graphic>
      </p:graphicFrame>
      <p:grpSp>
        <p:nvGrpSpPr>
          <p:cNvPr id="52" name="Group 2"/>
          <p:cNvGrpSpPr>
            <a:grpSpLocks/>
          </p:cNvGrpSpPr>
          <p:nvPr/>
        </p:nvGrpSpPr>
        <p:grpSpPr bwMode="auto">
          <a:xfrm>
            <a:off x="9075204" y="1571397"/>
            <a:ext cx="212103" cy="487837"/>
            <a:chOff x="1256" y="1200"/>
            <a:chExt cx="160" cy="368"/>
          </a:xfrm>
        </p:grpSpPr>
        <p:sp>
          <p:nvSpPr>
            <p:cNvPr id="87" name="Rectangle 3"/>
            <p:cNvSpPr>
              <a:spLocks noChangeArrowheads="1"/>
            </p:cNvSpPr>
            <p:nvPr/>
          </p:nvSpPr>
          <p:spPr bwMode="auto">
            <a:xfrm>
              <a:off x="1256" y="1200"/>
              <a:ext cx="16" cy="368"/>
            </a:xfrm>
            <a:prstGeom prst="rect">
              <a:avLst/>
            </a:prstGeom>
            <a:blipFill dpi="0" rotWithShape="0">
              <a:blip r:embed="rId12"/>
              <a:srcRect/>
              <a:tile tx="0" ty="0" sx="100000" sy="100000" flip="none" algn="tl"/>
            </a:blipFill>
            <a:ln w="12700" cmpd="sng">
              <a:solidFill>
                <a:schemeClr val="tx1"/>
              </a:solidFill>
              <a:miter lim="800000"/>
              <a:headEnd/>
              <a:tailEnd/>
            </a:ln>
          </p:spPr>
          <p:txBody>
            <a:bodyPr/>
            <a:lstStyle/>
            <a:p>
              <a:endParaRPr lang="en-US"/>
            </a:p>
          </p:txBody>
        </p:sp>
        <p:sp>
          <p:nvSpPr>
            <p:cNvPr id="88" name="Rectangle 4"/>
            <p:cNvSpPr>
              <a:spLocks noChangeArrowheads="1"/>
            </p:cNvSpPr>
            <p:nvPr/>
          </p:nvSpPr>
          <p:spPr bwMode="auto">
            <a:xfrm>
              <a:off x="1400" y="1200"/>
              <a:ext cx="16" cy="368"/>
            </a:xfrm>
            <a:prstGeom prst="rect">
              <a:avLst/>
            </a:prstGeom>
            <a:blipFill dpi="0" rotWithShape="0">
              <a:blip r:embed="rId12"/>
              <a:srcRect/>
              <a:tile tx="0" ty="0" sx="100000" sy="100000" flip="none" algn="tl"/>
            </a:blipFill>
            <a:ln w="12700" cmpd="sng">
              <a:solidFill>
                <a:schemeClr val="tx1"/>
              </a:solidFill>
              <a:miter lim="800000"/>
              <a:headEnd/>
              <a:tailEnd/>
            </a:ln>
          </p:spPr>
          <p:txBody>
            <a:bodyPr/>
            <a:lstStyle/>
            <a:p>
              <a:endParaRPr lang="en-US"/>
            </a:p>
          </p:txBody>
        </p:sp>
      </p:grpSp>
      <p:grpSp>
        <p:nvGrpSpPr>
          <p:cNvPr id="53" name="Group 5"/>
          <p:cNvGrpSpPr>
            <a:grpSpLocks/>
          </p:cNvGrpSpPr>
          <p:nvPr/>
        </p:nvGrpSpPr>
        <p:grpSpPr bwMode="auto">
          <a:xfrm>
            <a:off x="9075204" y="786616"/>
            <a:ext cx="212103" cy="487837"/>
            <a:chOff x="1256" y="608"/>
            <a:chExt cx="160" cy="368"/>
          </a:xfrm>
        </p:grpSpPr>
        <p:sp>
          <p:nvSpPr>
            <p:cNvPr id="85" name="Rectangle 6"/>
            <p:cNvSpPr>
              <a:spLocks noChangeArrowheads="1"/>
            </p:cNvSpPr>
            <p:nvPr/>
          </p:nvSpPr>
          <p:spPr bwMode="auto">
            <a:xfrm>
              <a:off x="1256" y="608"/>
              <a:ext cx="16" cy="368"/>
            </a:xfrm>
            <a:prstGeom prst="rect">
              <a:avLst/>
            </a:prstGeom>
            <a:blipFill dpi="0" rotWithShape="0">
              <a:blip r:embed="rId12"/>
              <a:srcRect/>
              <a:tile tx="0" ty="0" sx="100000" sy="100000" flip="none" algn="tl"/>
            </a:blipFill>
            <a:ln w="12700" cmpd="sng">
              <a:solidFill>
                <a:schemeClr val="tx1"/>
              </a:solidFill>
              <a:miter lim="800000"/>
              <a:headEnd/>
              <a:tailEnd/>
            </a:ln>
          </p:spPr>
          <p:txBody>
            <a:bodyPr/>
            <a:lstStyle/>
            <a:p>
              <a:endParaRPr lang="en-US"/>
            </a:p>
          </p:txBody>
        </p:sp>
        <p:sp>
          <p:nvSpPr>
            <p:cNvPr id="86" name="Rectangle 7"/>
            <p:cNvSpPr>
              <a:spLocks noChangeArrowheads="1"/>
            </p:cNvSpPr>
            <p:nvPr/>
          </p:nvSpPr>
          <p:spPr bwMode="auto">
            <a:xfrm>
              <a:off x="1400" y="608"/>
              <a:ext cx="16" cy="368"/>
            </a:xfrm>
            <a:prstGeom prst="rect">
              <a:avLst/>
            </a:prstGeom>
            <a:blipFill dpi="0" rotWithShape="0">
              <a:blip r:embed="rId12"/>
              <a:srcRect/>
              <a:tile tx="0" ty="0" sx="100000" sy="100000" flip="none" algn="tl"/>
            </a:blipFill>
            <a:ln w="12700" cmpd="sng">
              <a:solidFill>
                <a:schemeClr val="tx1"/>
              </a:solidFill>
              <a:miter lim="800000"/>
              <a:headEnd/>
              <a:tailEnd/>
            </a:ln>
          </p:spPr>
          <p:txBody>
            <a:bodyPr/>
            <a:lstStyle/>
            <a:p>
              <a:endParaRPr lang="en-US"/>
            </a:p>
          </p:txBody>
        </p:sp>
      </p:grpSp>
      <p:grpSp>
        <p:nvGrpSpPr>
          <p:cNvPr id="60" name="Group 8"/>
          <p:cNvGrpSpPr>
            <a:grpSpLocks/>
          </p:cNvGrpSpPr>
          <p:nvPr/>
        </p:nvGrpSpPr>
        <p:grpSpPr bwMode="auto">
          <a:xfrm>
            <a:off x="9128229" y="2356179"/>
            <a:ext cx="148472" cy="487837"/>
            <a:chOff x="1296" y="1792"/>
            <a:chExt cx="112" cy="368"/>
          </a:xfrm>
        </p:grpSpPr>
        <p:sp>
          <p:nvSpPr>
            <p:cNvPr id="83" name="Rectangle 9"/>
            <p:cNvSpPr>
              <a:spLocks noChangeArrowheads="1"/>
            </p:cNvSpPr>
            <p:nvPr/>
          </p:nvSpPr>
          <p:spPr bwMode="auto">
            <a:xfrm>
              <a:off x="1296" y="1792"/>
              <a:ext cx="16" cy="368"/>
            </a:xfrm>
            <a:prstGeom prst="rect">
              <a:avLst/>
            </a:prstGeom>
            <a:blipFill dpi="0" rotWithShape="0">
              <a:blip r:embed="rId12"/>
              <a:srcRect/>
              <a:tile tx="0" ty="0" sx="100000" sy="100000" flip="none" algn="tl"/>
            </a:blipFill>
            <a:ln w="12700" cmpd="sng">
              <a:solidFill>
                <a:schemeClr val="tx1"/>
              </a:solidFill>
              <a:miter lim="800000"/>
              <a:headEnd/>
              <a:tailEnd/>
            </a:ln>
          </p:spPr>
          <p:txBody>
            <a:bodyPr/>
            <a:lstStyle/>
            <a:p>
              <a:endParaRPr lang="en-US"/>
            </a:p>
          </p:txBody>
        </p:sp>
        <p:sp>
          <p:nvSpPr>
            <p:cNvPr id="84" name="Rectangle 10"/>
            <p:cNvSpPr>
              <a:spLocks noChangeArrowheads="1"/>
            </p:cNvSpPr>
            <p:nvPr/>
          </p:nvSpPr>
          <p:spPr bwMode="auto">
            <a:xfrm flipH="1">
              <a:off x="1400" y="1888"/>
              <a:ext cx="8" cy="168"/>
            </a:xfrm>
            <a:prstGeom prst="rect">
              <a:avLst/>
            </a:prstGeom>
            <a:blipFill dpi="0" rotWithShape="0">
              <a:blip r:embed="rId12"/>
              <a:srcRect/>
              <a:tile tx="0" ty="0" sx="100000" sy="100000" flip="none" algn="tl"/>
            </a:blipFill>
            <a:ln w="12700" cmpd="sng">
              <a:solidFill>
                <a:schemeClr val="tx1"/>
              </a:solidFill>
              <a:miter lim="800000"/>
              <a:headEnd/>
              <a:tailEnd/>
            </a:ln>
          </p:spPr>
          <p:txBody>
            <a:bodyPr/>
            <a:lstStyle/>
            <a:p>
              <a:endParaRPr lang="en-US"/>
            </a:p>
          </p:txBody>
        </p:sp>
      </p:grpSp>
      <p:sp>
        <p:nvSpPr>
          <p:cNvPr id="67" name="Line 11"/>
          <p:cNvSpPr>
            <a:spLocks noChangeShapeType="1"/>
          </p:cNvSpPr>
          <p:nvPr/>
        </p:nvSpPr>
        <p:spPr bwMode="auto">
          <a:xfrm>
            <a:off x="8449500" y="1804711"/>
            <a:ext cx="636309" cy="10605"/>
          </a:xfrm>
          <a:prstGeom prst="line">
            <a:avLst/>
          </a:prstGeom>
          <a:noFill/>
          <a:ln w="12700"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4" name="Line 12"/>
          <p:cNvSpPr>
            <a:spLocks noChangeShapeType="1"/>
          </p:cNvSpPr>
          <p:nvPr/>
        </p:nvSpPr>
        <p:spPr bwMode="auto">
          <a:xfrm>
            <a:off x="9276702" y="1804710"/>
            <a:ext cx="837807" cy="0"/>
          </a:xfrm>
          <a:prstGeom prst="line">
            <a:avLst/>
          </a:prstGeom>
          <a:noFill/>
          <a:ln w="12700"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5" name="Line 13"/>
          <p:cNvSpPr>
            <a:spLocks noChangeShapeType="1"/>
          </p:cNvSpPr>
          <p:nvPr/>
        </p:nvSpPr>
        <p:spPr bwMode="auto">
          <a:xfrm rot="10800000" flipH="1">
            <a:off x="10093298" y="1794105"/>
            <a:ext cx="21210" cy="805992"/>
          </a:xfrm>
          <a:prstGeom prst="line">
            <a:avLst/>
          </a:prstGeom>
          <a:noFill/>
          <a:ln w="12700"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6" name="Line 14"/>
          <p:cNvSpPr>
            <a:spLocks noChangeShapeType="1"/>
          </p:cNvSpPr>
          <p:nvPr/>
        </p:nvSpPr>
        <p:spPr bwMode="auto">
          <a:xfrm rot="10800000" flipH="1">
            <a:off x="8428289" y="1794105"/>
            <a:ext cx="21210" cy="805992"/>
          </a:xfrm>
          <a:prstGeom prst="line">
            <a:avLst/>
          </a:prstGeom>
          <a:noFill/>
          <a:ln w="12700"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7" name="Line 15"/>
          <p:cNvSpPr>
            <a:spLocks noChangeShapeType="1"/>
          </p:cNvSpPr>
          <p:nvPr/>
        </p:nvSpPr>
        <p:spPr bwMode="auto">
          <a:xfrm>
            <a:off x="8428289" y="2589491"/>
            <a:ext cx="699940" cy="0"/>
          </a:xfrm>
          <a:prstGeom prst="line">
            <a:avLst/>
          </a:prstGeom>
          <a:noFill/>
          <a:ln w="12700"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8" name="Line 16"/>
          <p:cNvSpPr>
            <a:spLocks noChangeShapeType="1"/>
          </p:cNvSpPr>
          <p:nvPr/>
        </p:nvSpPr>
        <p:spPr bwMode="auto">
          <a:xfrm rot="10800000" flipH="1">
            <a:off x="9266097" y="2589492"/>
            <a:ext cx="837807" cy="10605"/>
          </a:xfrm>
          <a:prstGeom prst="line">
            <a:avLst/>
          </a:prstGeom>
          <a:noFill/>
          <a:ln w="12700"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9" name="Line 17"/>
          <p:cNvSpPr>
            <a:spLocks noChangeShapeType="1"/>
          </p:cNvSpPr>
          <p:nvPr/>
        </p:nvSpPr>
        <p:spPr bwMode="auto">
          <a:xfrm>
            <a:off x="8470711" y="1019929"/>
            <a:ext cx="636309" cy="10605"/>
          </a:xfrm>
          <a:prstGeom prst="line">
            <a:avLst/>
          </a:prstGeom>
          <a:noFill/>
          <a:ln w="12700"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0" name="Line 18"/>
          <p:cNvSpPr>
            <a:spLocks noChangeShapeType="1"/>
          </p:cNvSpPr>
          <p:nvPr/>
        </p:nvSpPr>
        <p:spPr bwMode="auto">
          <a:xfrm>
            <a:off x="9297913" y="1019928"/>
            <a:ext cx="837807" cy="0"/>
          </a:xfrm>
          <a:prstGeom prst="line">
            <a:avLst/>
          </a:prstGeom>
          <a:noFill/>
          <a:ln w="12700"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 name="Line 19"/>
          <p:cNvSpPr>
            <a:spLocks noChangeShapeType="1"/>
          </p:cNvSpPr>
          <p:nvPr/>
        </p:nvSpPr>
        <p:spPr bwMode="auto">
          <a:xfrm rot="10800000" flipH="1">
            <a:off x="10114509" y="1009323"/>
            <a:ext cx="21210" cy="805992"/>
          </a:xfrm>
          <a:prstGeom prst="line">
            <a:avLst/>
          </a:prstGeom>
          <a:noFill/>
          <a:ln w="12700"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2" name="Line 20"/>
          <p:cNvSpPr>
            <a:spLocks noChangeShapeType="1"/>
          </p:cNvSpPr>
          <p:nvPr/>
        </p:nvSpPr>
        <p:spPr bwMode="auto">
          <a:xfrm rot="10800000" flipH="1">
            <a:off x="8449499" y="1009323"/>
            <a:ext cx="21210" cy="805992"/>
          </a:xfrm>
          <a:prstGeom prst="line">
            <a:avLst/>
          </a:prstGeom>
          <a:noFill/>
          <a:ln w="12700"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 name="TextBox 2"/>
          <p:cNvSpPr txBox="1"/>
          <p:nvPr/>
        </p:nvSpPr>
        <p:spPr>
          <a:xfrm>
            <a:off x="1751162" y="1043203"/>
            <a:ext cx="6521311" cy="830997"/>
          </a:xfrm>
          <a:prstGeom prst="rect">
            <a:avLst/>
          </a:prstGeom>
          <a:noFill/>
        </p:spPr>
        <p:txBody>
          <a:bodyPr wrap="square" rtlCol="0">
            <a:spAutoFit/>
          </a:bodyPr>
          <a:lstStyle/>
          <a:p>
            <a:r>
              <a:rPr lang="en-US" sz="2800" dirty="0">
                <a:solidFill>
                  <a:srgbClr val="FF0000"/>
                </a:solidFill>
                <a:latin typeface="Apple Chancery"/>
                <a:cs typeface="Apple Chancery"/>
              </a:rPr>
              <a:t>Unlike series combinations</a:t>
            </a:r>
            <a:r>
              <a:rPr lang="en-US" sz="2000" dirty="0">
                <a:latin typeface="Times New Roman"/>
                <a:cs typeface="Times New Roman"/>
              </a:rPr>
              <a:t>, </a:t>
            </a:r>
            <a:r>
              <a:rPr lang="en-US" sz="2000" dirty="0">
                <a:solidFill>
                  <a:srgbClr val="0000FF"/>
                </a:solidFill>
                <a:latin typeface="Times New Roman"/>
                <a:cs typeface="Times New Roman"/>
              </a:rPr>
              <a:t>each element </a:t>
            </a:r>
            <a:r>
              <a:rPr lang="en-US" sz="2000" dirty="0">
                <a:latin typeface="Times New Roman"/>
                <a:cs typeface="Times New Roman"/>
              </a:rPr>
              <a:t>in a </a:t>
            </a:r>
            <a:r>
              <a:rPr lang="en-US" sz="2000" i="1" dirty="0">
                <a:solidFill>
                  <a:srgbClr val="FF0000"/>
                </a:solidFill>
                <a:latin typeface="Times New Roman"/>
                <a:cs typeface="Times New Roman"/>
              </a:rPr>
              <a:t>parallel combination </a:t>
            </a:r>
            <a:r>
              <a:rPr lang="en-US" sz="2000" dirty="0">
                <a:solidFill>
                  <a:srgbClr val="0000FF"/>
                </a:solidFill>
                <a:latin typeface="Times New Roman"/>
                <a:cs typeface="Times New Roman"/>
              </a:rPr>
              <a:t>attaches</a:t>
            </a:r>
            <a:r>
              <a:rPr lang="en-US" sz="2000" dirty="0">
                <a:latin typeface="Times New Roman"/>
                <a:cs typeface="Times New Roman"/>
              </a:rPr>
              <a:t> </a:t>
            </a:r>
            <a:r>
              <a:rPr lang="en-US" sz="2000" dirty="0">
                <a:solidFill>
                  <a:srgbClr val="0000FF"/>
                </a:solidFill>
                <a:latin typeface="Times New Roman"/>
                <a:cs typeface="Times New Roman"/>
              </a:rPr>
              <a:t>to</a:t>
            </a:r>
            <a:r>
              <a:rPr lang="en-US" sz="2000" dirty="0">
                <a:latin typeface="Times New Roman"/>
                <a:cs typeface="Times New Roman"/>
              </a:rPr>
              <a:t> its </a:t>
            </a:r>
            <a:r>
              <a:rPr lang="en-US" sz="2000" dirty="0">
                <a:solidFill>
                  <a:srgbClr val="0000FF"/>
                </a:solidFill>
                <a:latin typeface="Times New Roman"/>
                <a:cs typeface="Times New Roman"/>
              </a:rPr>
              <a:t>neighbors</a:t>
            </a:r>
            <a:r>
              <a:rPr lang="en-US" sz="2000" dirty="0">
                <a:latin typeface="Times New Roman"/>
                <a:cs typeface="Times New Roman"/>
              </a:rPr>
              <a:t> in </a:t>
            </a:r>
            <a:r>
              <a:rPr lang="en-US" sz="2000" i="1" dirty="0">
                <a:solidFill>
                  <a:srgbClr val="0000FF"/>
                </a:solidFill>
                <a:latin typeface="Times New Roman"/>
                <a:cs typeface="Times New Roman"/>
              </a:rPr>
              <a:t>two </a:t>
            </a:r>
            <a:r>
              <a:rPr lang="en-US" sz="2000" dirty="0">
                <a:solidFill>
                  <a:srgbClr val="0000FF"/>
                </a:solidFill>
                <a:latin typeface="Times New Roman"/>
                <a:cs typeface="Times New Roman"/>
              </a:rPr>
              <a:t>places.</a:t>
            </a:r>
          </a:p>
        </p:txBody>
      </p:sp>
      <p:graphicFrame>
        <p:nvGraphicFramePr>
          <p:cNvPr id="89" name="Object 88"/>
          <p:cNvGraphicFramePr>
            <a:graphicFrameLocks noChangeAspect="1"/>
          </p:cNvGraphicFramePr>
          <p:nvPr/>
        </p:nvGraphicFramePr>
        <p:xfrm>
          <a:off x="2527301" y="4640264"/>
          <a:ext cx="2309813" cy="530225"/>
        </p:xfrm>
        <a:graphic>
          <a:graphicData uri="http://schemas.openxmlformats.org/presentationml/2006/ole">
            <mc:AlternateContent xmlns:mc="http://schemas.openxmlformats.org/markup-compatibility/2006">
              <mc:Choice xmlns:v="urn:schemas-microsoft-com:vml" Requires="v">
                <p:oleObj spid="_x0000_s26723" name="Equation" r:id="rId20" imgW="1384300" imgH="317500" progId="Equation.DSMT4">
                  <p:embed/>
                </p:oleObj>
              </mc:Choice>
              <mc:Fallback>
                <p:oleObj name="Equation" r:id="rId20" imgW="1384300" imgH="317500" progId="Equation.DSMT4">
                  <p:embed/>
                  <p:pic>
                    <p:nvPicPr>
                      <p:cNvPr id="89" name="Object 88"/>
                      <p:cNvPicPr/>
                      <p:nvPr/>
                    </p:nvPicPr>
                    <p:blipFill>
                      <a:blip r:embed="rId21"/>
                      <a:stretch>
                        <a:fillRect/>
                      </a:stretch>
                    </p:blipFill>
                    <p:spPr>
                      <a:xfrm>
                        <a:off x="2527301" y="4640264"/>
                        <a:ext cx="2309813" cy="530225"/>
                      </a:xfrm>
                      <a:prstGeom prst="rect">
                        <a:avLst/>
                      </a:prstGeom>
                    </p:spPr>
                  </p:pic>
                </p:oleObj>
              </mc:Fallback>
            </mc:AlternateContent>
          </a:graphicData>
        </a:graphic>
      </p:graphicFrame>
      <p:cxnSp>
        <p:nvCxnSpPr>
          <p:cNvPr id="90" name="Straight Connector 89"/>
          <p:cNvCxnSpPr/>
          <p:nvPr/>
        </p:nvCxnSpPr>
        <p:spPr>
          <a:xfrm flipV="1">
            <a:off x="6612468" y="5444068"/>
            <a:ext cx="296871" cy="376767"/>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V="1">
            <a:off x="7442471" y="5425016"/>
            <a:ext cx="296871" cy="376767"/>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V="1">
            <a:off x="8272474" y="5418663"/>
            <a:ext cx="296871" cy="376767"/>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1751162" y="5810461"/>
            <a:ext cx="1836588" cy="400110"/>
          </a:xfrm>
          <a:prstGeom prst="rect">
            <a:avLst/>
          </a:prstGeom>
          <a:noFill/>
        </p:spPr>
        <p:txBody>
          <a:bodyPr wrap="square" rtlCol="0">
            <a:spAutoFit/>
          </a:bodyPr>
          <a:lstStyle/>
          <a:p>
            <a:r>
              <a:rPr lang="en-US" sz="2000" dirty="0">
                <a:solidFill>
                  <a:srgbClr val="0000FF"/>
                </a:solidFill>
                <a:latin typeface="Apple Chancery"/>
                <a:cs typeface="Apple Chancery"/>
              </a:rPr>
              <a:t>Bottom line:</a:t>
            </a:r>
            <a:endParaRPr lang="en-US" sz="2000" dirty="0">
              <a:solidFill>
                <a:srgbClr val="0000FF"/>
              </a:solidFill>
              <a:latin typeface="Times New Roman"/>
              <a:cs typeface="Times New Roman"/>
            </a:endParaRPr>
          </a:p>
        </p:txBody>
      </p:sp>
      <p:graphicFrame>
        <p:nvGraphicFramePr>
          <p:cNvPr id="72" name="Object 71"/>
          <p:cNvGraphicFramePr>
            <a:graphicFrameLocks noChangeAspect="1"/>
          </p:cNvGraphicFramePr>
          <p:nvPr/>
        </p:nvGraphicFramePr>
        <p:xfrm>
          <a:off x="3306763" y="5889625"/>
          <a:ext cx="1801812" cy="381000"/>
        </p:xfrm>
        <a:graphic>
          <a:graphicData uri="http://schemas.openxmlformats.org/presentationml/2006/ole">
            <mc:AlternateContent xmlns:mc="http://schemas.openxmlformats.org/markup-compatibility/2006">
              <mc:Choice xmlns:v="urn:schemas-microsoft-com:vml" Requires="v">
                <p:oleObj spid="_x0000_s26724" name="Equation" r:id="rId22" imgW="1079500" imgH="228600" progId="Equation.DSMT4">
                  <p:embed/>
                </p:oleObj>
              </mc:Choice>
              <mc:Fallback>
                <p:oleObj name="Equation" r:id="rId22" imgW="1079500" imgH="228600" progId="Equation.DSMT4">
                  <p:embed/>
                  <p:pic>
                    <p:nvPicPr>
                      <p:cNvPr id="72" name="Object 71"/>
                      <p:cNvPicPr/>
                      <p:nvPr/>
                    </p:nvPicPr>
                    <p:blipFill>
                      <a:blip r:embed="rId23"/>
                      <a:stretch>
                        <a:fillRect/>
                      </a:stretch>
                    </p:blipFill>
                    <p:spPr>
                      <a:xfrm>
                        <a:off x="3306763" y="5889625"/>
                        <a:ext cx="1801812" cy="381000"/>
                      </a:xfrm>
                      <a:prstGeom prst="rect">
                        <a:avLst/>
                      </a:prstGeom>
                    </p:spPr>
                  </p:pic>
                </p:oleObj>
              </mc:Fallback>
            </mc:AlternateContent>
          </a:graphicData>
        </a:graphic>
      </p:graphicFrame>
    </p:spTree>
    <p:extLst>
      <p:ext uri="{BB962C8B-B14F-4D97-AF65-F5344CB8AC3E}">
        <p14:creationId xmlns:p14="http://schemas.microsoft.com/office/powerpoint/2010/main" val="85355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dissolve">
                                      <p:cBhvr>
                                        <p:cTn id="12" dur="500"/>
                                        <p:tgtEl>
                                          <p:spTgt spid="42"/>
                                        </p:tgtEl>
                                      </p:cBhvr>
                                    </p:animEffect>
                                  </p:childTnLst>
                                </p:cTn>
                              </p:par>
                              <p:par>
                                <p:cTn id="13" presetID="9" presetClass="entr" presetSubtype="0"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dissolve">
                                      <p:cBhvr>
                                        <p:cTn id="15" dur="500"/>
                                        <p:tgtEl>
                                          <p:spTgt spid="6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8"/>
                                        </p:tgtEl>
                                        <p:attrNameLst>
                                          <p:attrName>style.visibility</p:attrName>
                                        </p:attrNameLst>
                                      </p:cBhvr>
                                      <p:to>
                                        <p:strVal val="visible"/>
                                      </p:to>
                                    </p:set>
                                    <p:animEffect transition="in" filter="dissolve">
                                      <p:cBhvr>
                                        <p:cTn id="18" dur="500"/>
                                        <p:tgtEl>
                                          <p:spTgt spid="7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75"/>
                                        </p:tgtEl>
                                        <p:attrNameLst>
                                          <p:attrName>style.visibility</p:attrName>
                                        </p:attrNameLst>
                                      </p:cBhvr>
                                      <p:to>
                                        <p:strVal val="visible"/>
                                      </p:to>
                                    </p:set>
                                    <p:animEffect transition="in" filter="dissolve">
                                      <p:cBhvr>
                                        <p:cTn id="21" dur="500"/>
                                        <p:tgtEl>
                                          <p:spTgt spid="75"/>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77"/>
                                        </p:tgtEl>
                                        <p:attrNameLst>
                                          <p:attrName>style.visibility</p:attrName>
                                        </p:attrNameLst>
                                      </p:cBhvr>
                                      <p:to>
                                        <p:strVal val="visible"/>
                                      </p:to>
                                    </p:set>
                                    <p:animEffect transition="in" filter="dissolve">
                                      <p:cBhvr>
                                        <p:cTn id="24" dur="500"/>
                                        <p:tgtEl>
                                          <p:spTgt spid="7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dissolve">
                                      <p:cBhvr>
                                        <p:cTn id="27" dur="500"/>
                                        <p:tgtEl>
                                          <p:spTgt spid="76"/>
                                        </p:tgtEl>
                                      </p:cBhvr>
                                    </p:animEffect>
                                  </p:childTnLst>
                                </p:cTn>
                              </p:par>
                              <p:par>
                                <p:cTn id="28" presetID="9" presetClass="entr" presetSubtype="0" fill="hold" nodeType="with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dissolve">
                                      <p:cBhvr>
                                        <p:cTn id="30" dur="500"/>
                                        <p:tgtEl>
                                          <p:spTgt spid="71"/>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dissolve">
                                      <p:cBhvr>
                                        <p:cTn id="33" dur="500"/>
                                        <p:tgtEl>
                                          <p:spTgt spid="50"/>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dissolve">
                                      <p:cBhvr>
                                        <p:cTn id="38" dur="500"/>
                                        <p:tgtEl>
                                          <p:spTgt spid="49"/>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dissolve">
                                      <p:cBhvr>
                                        <p:cTn id="43" dur="500"/>
                                        <p:tgtEl>
                                          <p:spTgt spid="54"/>
                                        </p:tgtEl>
                                      </p:cBhvr>
                                    </p:animEffect>
                                  </p:childTnLst>
                                </p:cTn>
                              </p:par>
                              <p:par>
                                <p:cTn id="44" presetID="9" presetClass="entr" presetSubtype="0" fill="hold"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dissolve">
                                      <p:cBhvr>
                                        <p:cTn id="46" dur="500"/>
                                        <p:tgtEl>
                                          <p:spTgt spid="5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dissolve">
                                      <p:cBhvr>
                                        <p:cTn id="49" dur="500"/>
                                        <p:tgtEl>
                                          <p:spTgt spid="61"/>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dissolve">
                                      <p:cBhvr>
                                        <p:cTn id="52" dur="500"/>
                                        <p:tgtEl>
                                          <p:spTgt spid="62"/>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dissolve">
                                      <p:cBhvr>
                                        <p:cTn id="55" dur="500"/>
                                        <p:tgtEl>
                                          <p:spTgt spid="63"/>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dissolve">
                                      <p:cBhvr>
                                        <p:cTn id="58" dur="500"/>
                                        <p:tgtEl>
                                          <p:spTgt spid="64"/>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dissolve">
                                      <p:cBhvr>
                                        <p:cTn id="61" dur="500"/>
                                        <p:tgtEl>
                                          <p:spTgt spid="65"/>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dissolve">
                                      <p:cBhvr>
                                        <p:cTn id="64" dur="500"/>
                                        <p:tgtEl>
                                          <p:spTgt spid="66"/>
                                        </p:tgtEl>
                                      </p:cBhvr>
                                    </p:animEffect>
                                  </p:childTnLst>
                                </p:cTn>
                              </p:par>
                              <p:par>
                                <p:cTn id="65" presetID="9" presetClass="entr" presetSubtype="0" fill="hold" nodeType="with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dissolve">
                                      <p:cBhvr>
                                        <p:cTn id="67" dur="500"/>
                                        <p:tgtEl>
                                          <p:spTgt spid="68"/>
                                        </p:tgtEl>
                                      </p:cBhvr>
                                    </p:animEffect>
                                  </p:childTnLst>
                                </p:cTn>
                              </p:par>
                              <p:par>
                                <p:cTn id="68" presetID="9" presetClass="entr" presetSubtype="0" fill="hold" nodeType="withEffect">
                                  <p:stCondLst>
                                    <p:cond delay="0"/>
                                  </p:stCondLst>
                                  <p:childTnLst>
                                    <p:set>
                                      <p:cBhvr>
                                        <p:cTn id="69" dur="1" fill="hold">
                                          <p:stCondLst>
                                            <p:cond delay="0"/>
                                          </p:stCondLst>
                                        </p:cTn>
                                        <p:tgtEl>
                                          <p:spTgt spid="69"/>
                                        </p:tgtEl>
                                        <p:attrNameLst>
                                          <p:attrName>style.visibility</p:attrName>
                                        </p:attrNameLst>
                                      </p:cBhvr>
                                      <p:to>
                                        <p:strVal val="visible"/>
                                      </p:to>
                                    </p:set>
                                    <p:animEffect transition="in" filter="dissolve">
                                      <p:cBhvr>
                                        <p:cTn id="70" dur="500"/>
                                        <p:tgtEl>
                                          <p:spTgt spid="69"/>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nodeType="clickEffect">
                                  <p:stCondLst>
                                    <p:cond delay="0"/>
                                  </p:stCondLst>
                                  <p:childTnLst>
                                    <p:set>
                                      <p:cBhvr>
                                        <p:cTn id="74" dur="1" fill="hold">
                                          <p:stCondLst>
                                            <p:cond delay="0"/>
                                          </p:stCondLst>
                                        </p:cTn>
                                        <p:tgtEl>
                                          <p:spTgt spid="89"/>
                                        </p:tgtEl>
                                        <p:attrNameLst>
                                          <p:attrName>style.visibility</p:attrName>
                                        </p:attrNameLst>
                                      </p:cBhvr>
                                      <p:to>
                                        <p:strVal val="visible"/>
                                      </p:to>
                                    </p:set>
                                    <p:animEffect transition="in" filter="dissolve">
                                      <p:cBhvr>
                                        <p:cTn id="75" dur="500"/>
                                        <p:tgtEl>
                                          <p:spTgt spid="89"/>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dissolve">
                                      <p:cBhvr>
                                        <p:cTn id="78" dur="500"/>
                                        <p:tgtEl>
                                          <p:spTgt spid="46"/>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nodeType="clickEffect">
                                  <p:stCondLst>
                                    <p:cond delay="0"/>
                                  </p:stCondLst>
                                  <p:childTnLst>
                                    <p:set>
                                      <p:cBhvr>
                                        <p:cTn id="82" dur="1" fill="hold">
                                          <p:stCondLst>
                                            <p:cond delay="0"/>
                                          </p:stCondLst>
                                        </p:cTn>
                                        <p:tgtEl>
                                          <p:spTgt spid="94"/>
                                        </p:tgtEl>
                                        <p:attrNameLst>
                                          <p:attrName>style.visibility</p:attrName>
                                        </p:attrNameLst>
                                      </p:cBhvr>
                                      <p:to>
                                        <p:strVal val="visible"/>
                                      </p:to>
                                    </p:set>
                                    <p:animEffect transition="in" filter="dissolve">
                                      <p:cBhvr>
                                        <p:cTn id="83" dur="500"/>
                                        <p:tgtEl>
                                          <p:spTgt spid="94"/>
                                        </p:tgtEl>
                                      </p:cBhvr>
                                    </p:animEffect>
                                  </p:childTnLst>
                                </p:cTn>
                              </p:par>
                              <p:par>
                                <p:cTn id="84" presetID="9" presetClass="entr" presetSubtype="0"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dissolve">
                                      <p:cBhvr>
                                        <p:cTn id="86" dur="500"/>
                                        <p:tgtEl>
                                          <p:spTgt spid="93"/>
                                        </p:tgtEl>
                                      </p:cBhvr>
                                    </p:animEffect>
                                  </p:childTnLst>
                                </p:cTn>
                              </p:par>
                              <p:par>
                                <p:cTn id="87" presetID="9" presetClass="entr" presetSubtype="0" fill="hold" nodeType="with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dissolve">
                                      <p:cBhvr>
                                        <p:cTn id="89" dur="500"/>
                                        <p:tgtEl>
                                          <p:spTgt spid="90"/>
                                        </p:tgtEl>
                                      </p:cBhvr>
                                    </p:animEffect>
                                  </p:childTnLst>
                                </p:cTn>
                              </p:par>
                              <p:par>
                                <p:cTn id="90" presetID="9" presetClass="entr" presetSubtype="0" fill="hold" nodeType="withEffect">
                                  <p:stCondLst>
                                    <p:cond delay="0"/>
                                  </p:stCondLst>
                                  <p:childTnLst>
                                    <p:set>
                                      <p:cBhvr>
                                        <p:cTn id="91" dur="1" fill="hold">
                                          <p:stCondLst>
                                            <p:cond delay="0"/>
                                          </p:stCondLst>
                                        </p:cTn>
                                        <p:tgtEl>
                                          <p:spTgt spid="73"/>
                                        </p:tgtEl>
                                        <p:attrNameLst>
                                          <p:attrName>style.visibility</p:attrName>
                                        </p:attrNameLst>
                                      </p:cBhvr>
                                      <p:to>
                                        <p:strVal val="visible"/>
                                      </p:to>
                                    </p:set>
                                    <p:animEffect transition="in" filter="dissolve">
                                      <p:cBhvr>
                                        <p:cTn id="92" dur="500"/>
                                        <p:tgtEl>
                                          <p:spTgt spid="73"/>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nodeType="clickEffect">
                                  <p:stCondLst>
                                    <p:cond delay="0"/>
                                  </p:stCondLst>
                                  <p:childTnLst>
                                    <p:set>
                                      <p:cBhvr>
                                        <p:cTn id="96" dur="1" fill="hold">
                                          <p:stCondLst>
                                            <p:cond delay="0"/>
                                          </p:stCondLst>
                                        </p:cTn>
                                        <p:tgtEl>
                                          <p:spTgt spid="72"/>
                                        </p:tgtEl>
                                        <p:attrNameLst>
                                          <p:attrName>style.visibility</p:attrName>
                                        </p:attrNameLst>
                                      </p:cBhvr>
                                      <p:to>
                                        <p:strVal val="visible"/>
                                      </p:to>
                                    </p:set>
                                    <p:animEffect transition="in" filter="dissolve">
                                      <p:cBhvr>
                                        <p:cTn id="97" dur="500"/>
                                        <p:tgtEl>
                                          <p:spTgt spid="72"/>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70"/>
                                        </p:tgtEl>
                                        <p:attrNameLst>
                                          <p:attrName>style.visibility</p:attrName>
                                        </p:attrNameLst>
                                      </p:cBhvr>
                                      <p:to>
                                        <p:strVal val="visible"/>
                                      </p:to>
                                    </p:set>
                                    <p:animEffect transition="in" filter="dissolve">
                                      <p:cBhvr>
                                        <p:cTn id="10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50" grpId="0"/>
      <p:bldP spid="61" grpId="0" animBg="1"/>
      <p:bldP spid="62" grpId="0" animBg="1"/>
      <p:bldP spid="63" grpId="0" animBg="1"/>
      <p:bldP spid="64" grpId="0" animBg="1"/>
      <p:bldP spid="65" grpId="0" animBg="1"/>
      <p:bldP spid="66" grpId="0" animBg="1"/>
      <p:bldP spid="75" grpId="0" animBg="1"/>
      <p:bldP spid="76" grpId="0" animBg="1"/>
      <p:bldP spid="77" grpId="0" animBg="1"/>
      <p:bldP spid="78" grpId="0" animBg="1"/>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Rectangle 7"/>
          <p:cNvSpPr>
            <a:spLocks noChangeArrowheads="1"/>
          </p:cNvSpPr>
          <p:nvPr/>
        </p:nvSpPr>
        <p:spPr bwMode="auto">
          <a:xfrm>
            <a:off x="1524001" y="0"/>
            <a:ext cx="9140825" cy="6858000"/>
          </a:xfrm>
          <a:prstGeom prst="rect">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 name="Rectangle 9"/>
          <p:cNvSpPr>
            <a:spLocks noGrp="1" noChangeArrowheads="1"/>
          </p:cNvSpPr>
          <p:nvPr>
            <p:ph type="title"/>
          </p:nvPr>
        </p:nvSpPr>
        <p:spPr>
          <a:xfrm>
            <a:off x="1676400" y="258080"/>
            <a:ext cx="4406900" cy="1496696"/>
          </a:xfrm>
          <a:noFill/>
        </p:spPr>
        <p:txBody>
          <a:bodyPr>
            <a:normAutofit fontScale="90000"/>
          </a:bodyPr>
          <a:lstStyle/>
          <a:p>
            <a:pPr algn="l"/>
            <a:r>
              <a:rPr lang="en-US" sz="3600" dirty="0">
                <a:solidFill>
                  <a:srgbClr val="FF0000"/>
                </a:solidFill>
                <a:latin typeface="Apple Chancery"/>
                <a:ea typeface="ＭＳ Ｐゴシック" charset="0"/>
                <a:cs typeface="Apple Chancery"/>
              </a:rPr>
              <a:t>Example 7: </a:t>
            </a:r>
            <a:r>
              <a:rPr lang="en-US" sz="2200" dirty="0">
                <a:solidFill>
                  <a:srgbClr val="FF0000"/>
                </a:solidFill>
                <a:latin typeface="Apple Chancery"/>
                <a:cs typeface="Apple Chancery"/>
              </a:rPr>
              <a:t>Derive an expression </a:t>
            </a:r>
            <a:r>
              <a:rPr lang="en-US" sz="2200" dirty="0">
                <a:latin typeface="Times New Roman"/>
                <a:cs typeface="Times New Roman"/>
              </a:rPr>
              <a:t>for, then determine the equivalent capacitance of the capacitor combination shown to the right.  Assume all the capacitors are                  </a:t>
            </a:r>
            <a:endParaRPr lang="en-US" sz="2200" dirty="0">
              <a:solidFill>
                <a:srgbClr val="FF0000"/>
              </a:solidFill>
              <a:latin typeface="Apple Chancery"/>
              <a:ea typeface="ＭＳ Ｐゴシック" charset="0"/>
              <a:cs typeface="Apple Chancery"/>
            </a:endParaRPr>
          </a:p>
        </p:txBody>
      </p:sp>
      <p:sp>
        <p:nvSpPr>
          <p:cNvPr id="14" name="Rectangle 42"/>
          <p:cNvSpPr>
            <a:spLocks noChangeArrowheads="1"/>
          </p:cNvSpPr>
          <p:nvPr/>
        </p:nvSpPr>
        <p:spPr bwMode="auto">
          <a:xfrm>
            <a:off x="152400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10243663" y="6472239"/>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30.)</a:t>
            </a:r>
          </a:p>
        </p:txBody>
      </p:sp>
      <p:sp>
        <p:nvSpPr>
          <p:cNvPr id="57" name="TextBox 56"/>
          <p:cNvSpPr txBox="1"/>
          <p:nvPr/>
        </p:nvSpPr>
        <p:spPr>
          <a:xfrm>
            <a:off x="1945482" y="1881776"/>
            <a:ext cx="4722019" cy="1631216"/>
          </a:xfrm>
          <a:prstGeom prst="rect">
            <a:avLst/>
          </a:prstGeom>
          <a:noFill/>
        </p:spPr>
        <p:txBody>
          <a:bodyPr wrap="square" rtlCol="0">
            <a:spAutoFit/>
          </a:bodyPr>
          <a:lstStyle/>
          <a:p>
            <a:r>
              <a:rPr lang="en-US" sz="2000" dirty="0">
                <a:solidFill>
                  <a:srgbClr val="FF0000"/>
                </a:solidFill>
                <a:latin typeface="Apple Chancery"/>
                <a:cs typeface="Apple Chancery"/>
              </a:rPr>
              <a:t>--This is </a:t>
            </a:r>
            <a:r>
              <a:rPr lang="en-US" sz="2000" dirty="0">
                <a:latin typeface="Times New Roman"/>
                <a:cs typeface="Times New Roman"/>
              </a:rPr>
              <a:t>essentially a </a:t>
            </a:r>
            <a:r>
              <a:rPr lang="en-US" sz="2000" dirty="0">
                <a:solidFill>
                  <a:srgbClr val="FF0000"/>
                </a:solidFill>
                <a:latin typeface="Times New Roman"/>
                <a:cs typeface="Times New Roman"/>
              </a:rPr>
              <a:t>series combination</a:t>
            </a:r>
            <a:r>
              <a:rPr lang="en-US" sz="2000" dirty="0">
                <a:latin typeface="Times New Roman"/>
                <a:cs typeface="Times New Roman"/>
              </a:rPr>
              <a:t>—</a:t>
            </a:r>
            <a:r>
              <a:rPr lang="en-US" sz="2000" dirty="0">
                <a:solidFill>
                  <a:srgbClr val="0000FF"/>
                </a:solidFill>
                <a:latin typeface="Times New Roman"/>
                <a:cs typeface="Times New Roman"/>
              </a:rPr>
              <a:t>three caps in series with</a:t>
            </a:r>
            <a:r>
              <a:rPr lang="en-US" sz="2000" dirty="0">
                <a:latin typeface="Times New Roman"/>
                <a:cs typeface="Times New Roman"/>
              </a:rPr>
              <a:t> a </a:t>
            </a:r>
            <a:r>
              <a:rPr lang="en-US" sz="2000" dirty="0">
                <a:solidFill>
                  <a:srgbClr val="0000FF"/>
                </a:solidFill>
                <a:latin typeface="Times New Roman"/>
                <a:cs typeface="Times New Roman"/>
              </a:rPr>
              <a:t>parallel combination </a:t>
            </a:r>
            <a:r>
              <a:rPr lang="en-US" sz="2000" dirty="0">
                <a:latin typeface="Times New Roman"/>
                <a:cs typeface="Times New Roman"/>
              </a:rPr>
              <a:t>(remember, what makes a series combo—each element is connected to its neighbor at one place).</a:t>
            </a:r>
          </a:p>
        </p:txBody>
      </p:sp>
      <p:cxnSp>
        <p:nvCxnSpPr>
          <p:cNvPr id="3" name="Straight Connector 2"/>
          <p:cNvCxnSpPr/>
          <p:nvPr/>
        </p:nvCxnSpPr>
        <p:spPr>
          <a:xfrm>
            <a:off x="6829930" y="924896"/>
            <a:ext cx="510967" cy="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559882" y="924896"/>
            <a:ext cx="921566" cy="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700435" y="924897"/>
            <a:ext cx="510967" cy="971"/>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834492" y="1727845"/>
            <a:ext cx="510967" cy="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7564445" y="1727845"/>
            <a:ext cx="510967" cy="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8481448" y="673975"/>
            <a:ext cx="0" cy="492718"/>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8700434" y="673975"/>
            <a:ext cx="0" cy="492718"/>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7340896" y="678537"/>
            <a:ext cx="0" cy="492718"/>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7559882" y="678537"/>
            <a:ext cx="0" cy="492718"/>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7345458" y="1499735"/>
            <a:ext cx="0" cy="492718"/>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7564444" y="1499735"/>
            <a:ext cx="0" cy="492718"/>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8070850" y="924897"/>
            <a:ext cx="0" cy="812073"/>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6843616" y="915773"/>
            <a:ext cx="0" cy="821197"/>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6501451" y="1733757"/>
            <a:ext cx="337603" cy="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9215964" y="673975"/>
            <a:ext cx="0" cy="492718"/>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V="1">
            <a:off x="9434950" y="673975"/>
            <a:ext cx="0" cy="492718"/>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graphicFrame>
        <p:nvGraphicFramePr>
          <p:cNvPr id="49" name="Object 48"/>
          <p:cNvGraphicFramePr>
            <a:graphicFrameLocks noChangeAspect="1"/>
          </p:cNvGraphicFramePr>
          <p:nvPr/>
        </p:nvGraphicFramePr>
        <p:xfrm>
          <a:off x="3221038" y="1584077"/>
          <a:ext cx="982663" cy="341313"/>
        </p:xfrm>
        <a:graphic>
          <a:graphicData uri="http://schemas.openxmlformats.org/presentationml/2006/ole">
            <mc:AlternateContent xmlns:mc="http://schemas.openxmlformats.org/markup-compatibility/2006">
              <mc:Choice xmlns:v="urn:schemas-microsoft-com:vml" Requires="v">
                <p:oleObj spid="_x0000_s27721" name="Equation" r:id="rId4" imgW="584200" imgH="203200" progId="Equation.DSMT4">
                  <p:embed/>
                </p:oleObj>
              </mc:Choice>
              <mc:Fallback>
                <p:oleObj name="Equation" r:id="rId4" imgW="584200" imgH="203200" progId="Equation.DSMT4">
                  <p:embed/>
                  <p:pic>
                    <p:nvPicPr>
                      <p:cNvPr id="49" name="Object 48"/>
                      <p:cNvPicPr/>
                      <p:nvPr/>
                    </p:nvPicPr>
                    <p:blipFill>
                      <a:blip r:embed="rId5"/>
                      <a:stretch>
                        <a:fillRect/>
                      </a:stretch>
                    </p:blipFill>
                    <p:spPr>
                      <a:xfrm>
                        <a:off x="3221038" y="1584077"/>
                        <a:ext cx="982663" cy="341313"/>
                      </a:xfrm>
                      <a:prstGeom prst="rect">
                        <a:avLst/>
                      </a:prstGeom>
                    </p:spPr>
                  </p:pic>
                </p:oleObj>
              </mc:Fallback>
            </mc:AlternateContent>
          </a:graphicData>
        </a:graphic>
      </p:graphicFrame>
      <p:graphicFrame>
        <p:nvGraphicFramePr>
          <p:cNvPr id="59" name="Object 58"/>
          <p:cNvGraphicFramePr>
            <a:graphicFrameLocks noChangeAspect="1"/>
          </p:cNvGraphicFramePr>
          <p:nvPr/>
        </p:nvGraphicFramePr>
        <p:xfrm>
          <a:off x="7354108" y="1219937"/>
          <a:ext cx="234950" cy="257175"/>
        </p:xfrm>
        <a:graphic>
          <a:graphicData uri="http://schemas.openxmlformats.org/presentationml/2006/ole">
            <mc:AlternateContent xmlns:mc="http://schemas.openxmlformats.org/markup-compatibility/2006">
              <mc:Choice xmlns:v="urn:schemas-microsoft-com:vml" Requires="v">
                <p:oleObj spid="_x0000_s27722" name="Equation" r:id="rId6" imgW="139700" imgH="152400" progId="Equation.DSMT4">
                  <p:embed/>
                </p:oleObj>
              </mc:Choice>
              <mc:Fallback>
                <p:oleObj name="Equation" r:id="rId6" imgW="139700" imgH="152400" progId="Equation.DSMT4">
                  <p:embed/>
                  <p:pic>
                    <p:nvPicPr>
                      <p:cNvPr id="59" name="Object 58"/>
                      <p:cNvPicPr/>
                      <p:nvPr/>
                    </p:nvPicPr>
                    <p:blipFill>
                      <a:blip r:embed="rId7"/>
                      <a:stretch>
                        <a:fillRect/>
                      </a:stretch>
                    </p:blipFill>
                    <p:spPr>
                      <a:xfrm>
                        <a:off x="7354108" y="1219937"/>
                        <a:ext cx="234950" cy="257175"/>
                      </a:xfrm>
                      <a:prstGeom prst="rect">
                        <a:avLst/>
                      </a:prstGeom>
                    </p:spPr>
                  </p:pic>
                </p:oleObj>
              </mc:Fallback>
            </mc:AlternateContent>
          </a:graphicData>
        </a:graphic>
      </p:graphicFrame>
      <p:graphicFrame>
        <p:nvGraphicFramePr>
          <p:cNvPr id="60" name="Object 59"/>
          <p:cNvGraphicFramePr>
            <a:graphicFrameLocks noChangeAspect="1"/>
          </p:cNvGraphicFramePr>
          <p:nvPr/>
        </p:nvGraphicFramePr>
        <p:xfrm>
          <a:off x="7337632" y="397017"/>
          <a:ext cx="234950" cy="257175"/>
        </p:xfrm>
        <a:graphic>
          <a:graphicData uri="http://schemas.openxmlformats.org/presentationml/2006/ole">
            <mc:AlternateContent xmlns:mc="http://schemas.openxmlformats.org/markup-compatibility/2006">
              <mc:Choice xmlns:v="urn:schemas-microsoft-com:vml" Requires="v">
                <p:oleObj spid="_x0000_s27723" name="Equation" r:id="rId8" imgW="139700" imgH="152400" progId="Equation.DSMT4">
                  <p:embed/>
                </p:oleObj>
              </mc:Choice>
              <mc:Fallback>
                <p:oleObj name="Equation" r:id="rId8" imgW="139700" imgH="152400" progId="Equation.DSMT4">
                  <p:embed/>
                  <p:pic>
                    <p:nvPicPr>
                      <p:cNvPr id="60" name="Object 59"/>
                      <p:cNvPicPr/>
                      <p:nvPr/>
                    </p:nvPicPr>
                    <p:blipFill>
                      <a:blip r:embed="rId7"/>
                      <a:stretch>
                        <a:fillRect/>
                      </a:stretch>
                    </p:blipFill>
                    <p:spPr>
                      <a:xfrm>
                        <a:off x="7337632" y="397017"/>
                        <a:ext cx="234950" cy="257175"/>
                      </a:xfrm>
                      <a:prstGeom prst="rect">
                        <a:avLst/>
                      </a:prstGeom>
                    </p:spPr>
                  </p:pic>
                </p:oleObj>
              </mc:Fallback>
            </mc:AlternateContent>
          </a:graphicData>
        </a:graphic>
      </p:graphicFrame>
      <p:graphicFrame>
        <p:nvGraphicFramePr>
          <p:cNvPr id="61" name="Object 60"/>
          <p:cNvGraphicFramePr>
            <a:graphicFrameLocks noChangeAspect="1"/>
          </p:cNvGraphicFramePr>
          <p:nvPr/>
        </p:nvGraphicFramePr>
        <p:xfrm>
          <a:off x="8465484" y="371617"/>
          <a:ext cx="234950" cy="257175"/>
        </p:xfrm>
        <a:graphic>
          <a:graphicData uri="http://schemas.openxmlformats.org/presentationml/2006/ole">
            <mc:AlternateContent xmlns:mc="http://schemas.openxmlformats.org/markup-compatibility/2006">
              <mc:Choice xmlns:v="urn:schemas-microsoft-com:vml" Requires="v">
                <p:oleObj spid="_x0000_s27724" name="Equation" r:id="rId9" imgW="139700" imgH="152400" progId="Equation.DSMT4">
                  <p:embed/>
                </p:oleObj>
              </mc:Choice>
              <mc:Fallback>
                <p:oleObj name="Equation" r:id="rId9" imgW="139700" imgH="152400" progId="Equation.DSMT4">
                  <p:embed/>
                  <p:pic>
                    <p:nvPicPr>
                      <p:cNvPr id="61" name="Object 60"/>
                      <p:cNvPicPr/>
                      <p:nvPr/>
                    </p:nvPicPr>
                    <p:blipFill>
                      <a:blip r:embed="rId7"/>
                      <a:stretch>
                        <a:fillRect/>
                      </a:stretch>
                    </p:blipFill>
                    <p:spPr>
                      <a:xfrm>
                        <a:off x="8465484" y="371617"/>
                        <a:ext cx="234950" cy="257175"/>
                      </a:xfrm>
                      <a:prstGeom prst="rect">
                        <a:avLst/>
                      </a:prstGeom>
                    </p:spPr>
                  </p:pic>
                </p:oleObj>
              </mc:Fallback>
            </mc:AlternateContent>
          </a:graphicData>
        </a:graphic>
      </p:graphicFrame>
      <p:graphicFrame>
        <p:nvGraphicFramePr>
          <p:cNvPr id="62" name="Object 61"/>
          <p:cNvGraphicFramePr>
            <a:graphicFrameLocks noChangeAspect="1"/>
          </p:cNvGraphicFramePr>
          <p:nvPr/>
        </p:nvGraphicFramePr>
        <p:xfrm>
          <a:off x="9211401" y="371617"/>
          <a:ext cx="234950" cy="257175"/>
        </p:xfrm>
        <a:graphic>
          <a:graphicData uri="http://schemas.openxmlformats.org/presentationml/2006/ole">
            <mc:AlternateContent xmlns:mc="http://schemas.openxmlformats.org/markup-compatibility/2006">
              <mc:Choice xmlns:v="urn:schemas-microsoft-com:vml" Requires="v">
                <p:oleObj spid="_x0000_s27725" name="Equation" r:id="rId10" imgW="139700" imgH="152400" progId="Equation.DSMT4">
                  <p:embed/>
                </p:oleObj>
              </mc:Choice>
              <mc:Fallback>
                <p:oleObj name="Equation" r:id="rId10" imgW="139700" imgH="152400" progId="Equation.DSMT4">
                  <p:embed/>
                  <p:pic>
                    <p:nvPicPr>
                      <p:cNvPr id="62" name="Object 61"/>
                      <p:cNvPicPr/>
                      <p:nvPr/>
                    </p:nvPicPr>
                    <p:blipFill>
                      <a:blip r:embed="rId7"/>
                      <a:stretch>
                        <a:fillRect/>
                      </a:stretch>
                    </p:blipFill>
                    <p:spPr>
                      <a:xfrm>
                        <a:off x="9211401" y="371617"/>
                        <a:ext cx="234950" cy="257175"/>
                      </a:xfrm>
                      <a:prstGeom prst="rect">
                        <a:avLst/>
                      </a:prstGeom>
                    </p:spPr>
                  </p:pic>
                </p:oleObj>
              </mc:Fallback>
            </mc:AlternateContent>
          </a:graphicData>
        </a:graphic>
      </p:graphicFrame>
      <p:cxnSp>
        <p:nvCxnSpPr>
          <p:cNvPr id="69" name="Straight Connector 68"/>
          <p:cNvCxnSpPr/>
          <p:nvPr/>
        </p:nvCxnSpPr>
        <p:spPr>
          <a:xfrm>
            <a:off x="6829908" y="2537133"/>
            <a:ext cx="510967" cy="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7559861" y="2537133"/>
            <a:ext cx="510967" cy="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7340874" y="2309023"/>
            <a:ext cx="0" cy="492718"/>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V="1">
            <a:off x="7559860" y="2309023"/>
            <a:ext cx="0" cy="492718"/>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V="1">
            <a:off x="8066266" y="1734185"/>
            <a:ext cx="0" cy="812073"/>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V="1">
            <a:off x="6839032" y="1725061"/>
            <a:ext cx="0" cy="821197"/>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graphicFrame>
        <p:nvGraphicFramePr>
          <p:cNvPr id="75" name="Object 74"/>
          <p:cNvGraphicFramePr>
            <a:graphicFrameLocks noChangeAspect="1"/>
          </p:cNvGraphicFramePr>
          <p:nvPr/>
        </p:nvGraphicFramePr>
        <p:xfrm>
          <a:off x="7349524" y="2029225"/>
          <a:ext cx="234950" cy="257175"/>
        </p:xfrm>
        <a:graphic>
          <a:graphicData uri="http://schemas.openxmlformats.org/presentationml/2006/ole">
            <mc:AlternateContent xmlns:mc="http://schemas.openxmlformats.org/markup-compatibility/2006">
              <mc:Choice xmlns:v="urn:schemas-microsoft-com:vml" Requires="v">
                <p:oleObj spid="_x0000_s27726" name="Equation" r:id="rId11" imgW="139700" imgH="152400" progId="Equation.DSMT4">
                  <p:embed/>
                </p:oleObj>
              </mc:Choice>
              <mc:Fallback>
                <p:oleObj name="Equation" r:id="rId11" imgW="139700" imgH="152400" progId="Equation.DSMT4">
                  <p:embed/>
                  <p:pic>
                    <p:nvPicPr>
                      <p:cNvPr id="75" name="Object 74"/>
                      <p:cNvPicPr/>
                      <p:nvPr/>
                    </p:nvPicPr>
                    <p:blipFill>
                      <a:blip r:embed="rId7"/>
                      <a:stretch>
                        <a:fillRect/>
                      </a:stretch>
                    </p:blipFill>
                    <p:spPr>
                      <a:xfrm>
                        <a:off x="7349524" y="2029225"/>
                        <a:ext cx="234950" cy="257175"/>
                      </a:xfrm>
                      <a:prstGeom prst="rect">
                        <a:avLst/>
                      </a:prstGeom>
                    </p:spPr>
                  </p:pic>
                </p:oleObj>
              </mc:Fallback>
            </mc:AlternateContent>
          </a:graphicData>
        </a:graphic>
      </p:graphicFrame>
      <p:sp>
        <p:nvSpPr>
          <p:cNvPr id="76" name="TextBox 75"/>
          <p:cNvSpPr txBox="1"/>
          <p:nvPr/>
        </p:nvSpPr>
        <p:spPr>
          <a:xfrm>
            <a:off x="1945481" y="3580650"/>
            <a:ext cx="7159202" cy="400110"/>
          </a:xfrm>
          <a:prstGeom prst="rect">
            <a:avLst/>
          </a:prstGeom>
          <a:noFill/>
        </p:spPr>
        <p:txBody>
          <a:bodyPr wrap="square" rtlCol="0">
            <a:spAutoFit/>
          </a:bodyPr>
          <a:lstStyle/>
          <a:p>
            <a:r>
              <a:rPr lang="en-US" sz="2000" dirty="0">
                <a:solidFill>
                  <a:srgbClr val="FF0000"/>
                </a:solidFill>
                <a:latin typeface="Apple Chancery"/>
                <a:cs typeface="Apple Chancery"/>
              </a:rPr>
              <a:t>--For the three series caps: </a:t>
            </a:r>
            <a:r>
              <a:rPr lang="en-US" sz="2000" dirty="0">
                <a:latin typeface="Times New Roman"/>
                <a:cs typeface="Times New Roman"/>
              </a:rPr>
              <a:t>Technically, we should write:</a:t>
            </a:r>
          </a:p>
        </p:txBody>
      </p:sp>
      <p:cxnSp>
        <p:nvCxnSpPr>
          <p:cNvPr id="77" name="Straight Connector 76"/>
          <p:cNvCxnSpPr/>
          <p:nvPr/>
        </p:nvCxnSpPr>
        <p:spPr>
          <a:xfrm>
            <a:off x="9434951" y="925867"/>
            <a:ext cx="510967" cy="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10169466" y="924881"/>
            <a:ext cx="314792" cy="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V="1">
            <a:off x="9950480" y="671771"/>
            <a:ext cx="0" cy="492718"/>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V="1">
            <a:off x="10169466" y="671771"/>
            <a:ext cx="0" cy="492718"/>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graphicFrame>
        <p:nvGraphicFramePr>
          <p:cNvPr id="81" name="Object 80"/>
          <p:cNvGraphicFramePr>
            <a:graphicFrameLocks noChangeAspect="1"/>
          </p:cNvGraphicFramePr>
          <p:nvPr/>
        </p:nvGraphicFramePr>
        <p:xfrm>
          <a:off x="9945917" y="369413"/>
          <a:ext cx="234950" cy="257175"/>
        </p:xfrm>
        <a:graphic>
          <a:graphicData uri="http://schemas.openxmlformats.org/presentationml/2006/ole">
            <mc:AlternateContent xmlns:mc="http://schemas.openxmlformats.org/markup-compatibility/2006">
              <mc:Choice xmlns:v="urn:schemas-microsoft-com:vml" Requires="v">
                <p:oleObj spid="_x0000_s27727" name="Equation" r:id="rId12" imgW="139700" imgH="152400" progId="Equation.DSMT4">
                  <p:embed/>
                </p:oleObj>
              </mc:Choice>
              <mc:Fallback>
                <p:oleObj name="Equation" r:id="rId12" imgW="139700" imgH="152400" progId="Equation.DSMT4">
                  <p:embed/>
                  <p:pic>
                    <p:nvPicPr>
                      <p:cNvPr id="81" name="Object 80"/>
                      <p:cNvPicPr/>
                      <p:nvPr/>
                    </p:nvPicPr>
                    <p:blipFill>
                      <a:blip r:embed="rId7"/>
                      <a:stretch>
                        <a:fillRect/>
                      </a:stretch>
                    </p:blipFill>
                    <p:spPr>
                      <a:xfrm>
                        <a:off x="9945917" y="369413"/>
                        <a:ext cx="234950" cy="257175"/>
                      </a:xfrm>
                      <a:prstGeom prst="rect">
                        <a:avLst/>
                      </a:prstGeom>
                    </p:spPr>
                  </p:pic>
                </p:oleObj>
              </mc:Fallback>
            </mc:AlternateContent>
          </a:graphicData>
        </a:graphic>
      </p:graphicFrame>
      <p:graphicFrame>
        <p:nvGraphicFramePr>
          <p:cNvPr id="83" name="Object 82"/>
          <p:cNvGraphicFramePr>
            <a:graphicFrameLocks noChangeAspect="1"/>
          </p:cNvGraphicFramePr>
          <p:nvPr/>
        </p:nvGraphicFramePr>
        <p:xfrm>
          <a:off x="6499225" y="4114800"/>
          <a:ext cx="3627438" cy="2058988"/>
        </p:xfrm>
        <a:graphic>
          <a:graphicData uri="http://schemas.openxmlformats.org/presentationml/2006/ole">
            <mc:AlternateContent xmlns:mc="http://schemas.openxmlformats.org/markup-compatibility/2006">
              <mc:Choice xmlns:v="urn:schemas-microsoft-com:vml" Requires="v">
                <p:oleObj spid="_x0000_s27728" name="Equation" r:id="rId13" imgW="2171700" imgH="1231900" progId="Equation.DSMT4">
                  <p:embed/>
                </p:oleObj>
              </mc:Choice>
              <mc:Fallback>
                <p:oleObj name="Equation" r:id="rId13" imgW="2171700" imgH="1231900" progId="Equation.DSMT4">
                  <p:embed/>
                  <p:pic>
                    <p:nvPicPr>
                      <p:cNvPr id="83" name="Object 82"/>
                      <p:cNvPicPr/>
                      <p:nvPr/>
                    </p:nvPicPr>
                    <p:blipFill>
                      <a:blip r:embed="rId14"/>
                      <a:stretch>
                        <a:fillRect/>
                      </a:stretch>
                    </p:blipFill>
                    <p:spPr>
                      <a:xfrm>
                        <a:off x="6499225" y="4114800"/>
                        <a:ext cx="3627438" cy="2058988"/>
                      </a:xfrm>
                      <a:prstGeom prst="rect">
                        <a:avLst/>
                      </a:prstGeom>
                    </p:spPr>
                  </p:pic>
                </p:oleObj>
              </mc:Fallback>
            </mc:AlternateContent>
          </a:graphicData>
        </a:graphic>
      </p:graphicFrame>
      <p:sp>
        <p:nvSpPr>
          <p:cNvPr id="23" name="Freeform 22"/>
          <p:cNvSpPr/>
          <p:nvPr/>
        </p:nvSpPr>
        <p:spPr>
          <a:xfrm>
            <a:off x="8255000" y="241300"/>
            <a:ext cx="2260600" cy="1155700"/>
          </a:xfrm>
          <a:custGeom>
            <a:avLst/>
            <a:gdLst>
              <a:gd name="connsiteX0" fmla="*/ 1955800 w 2260600"/>
              <a:gd name="connsiteY0" fmla="*/ 38100 h 1155700"/>
              <a:gd name="connsiteX1" fmla="*/ 1676400 w 2260600"/>
              <a:gd name="connsiteY1" fmla="*/ 25400 h 1155700"/>
              <a:gd name="connsiteX2" fmla="*/ 1638300 w 2260600"/>
              <a:gd name="connsiteY2" fmla="*/ 12700 h 1155700"/>
              <a:gd name="connsiteX3" fmla="*/ 1498600 w 2260600"/>
              <a:gd name="connsiteY3" fmla="*/ 0 h 1155700"/>
              <a:gd name="connsiteX4" fmla="*/ 1130300 w 2260600"/>
              <a:gd name="connsiteY4" fmla="*/ 12700 h 1155700"/>
              <a:gd name="connsiteX5" fmla="*/ 990600 w 2260600"/>
              <a:gd name="connsiteY5" fmla="*/ 50800 h 1155700"/>
              <a:gd name="connsiteX6" fmla="*/ 952500 w 2260600"/>
              <a:gd name="connsiteY6" fmla="*/ 76200 h 1155700"/>
              <a:gd name="connsiteX7" fmla="*/ 889000 w 2260600"/>
              <a:gd name="connsiteY7" fmla="*/ 88900 h 1155700"/>
              <a:gd name="connsiteX8" fmla="*/ 457200 w 2260600"/>
              <a:gd name="connsiteY8" fmla="*/ 76200 h 1155700"/>
              <a:gd name="connsiteX9" fmla="*/ 393700 w 2260600"/>
              <a:gd name="connsiteY9" fmla="*/ 50800 h 1155700"/>
              <a:gd name="connsiteX10" fmla="*/ 279400 w 2260600"/>
              <a:gd name="connsiteY10" fmla="*/ 25400 h 1155700"/>
              <a:gd name="connsiteX11" fmla="*/ 127000 w 2260600"/>
              <a:gd name="connsiteY11" fmla="*/ 50800 h 1155700"/>
              <a:gd name="connsiteX12" fmla="*/ 88900 w 2260600"/>
              <a:gd name="connsiteY12" fmla="*/ 76200 h 1155700"/>
              <a:gd name="connsiteX13" fmla="*/ 50800 w 2260600"/>
              <a:gd name="connsiteY13" fmla="*/ 114300 h 1155700"/>
              <a:gd name="connsiteX14" fmla="*/ 38100 w 2260600"/>
              <a:gd name="connsiteY14" fmla="*/ 152400 h 1155700"/>
              <a:gd name="connsiteX15" fmla="*/ 0 w 2260600"/>
              <a:gd name="connsiteY15" fmla="*/ 241300 h 1155700"/>
              <a:gd name="connsiteX16" fmla="*/ 25400 w 2260600"/>
              <a:gd name="connsiteY16" fmla="*/ 571500 h 1155700"/>
              <a:gd name="connsiteX17" fmla="*/ 50800 w 2260600"/>
              <a:gd name="connsiteY17" fmla="*/ 647700 h 1155700"/>
              <a:gd name="connsiteX18" fmla="*/ 63500 w 2260600"/>
              <a:gd name="connsiteY18" fmla="*/ 711200 h 1155700"/>
              <a:gd name="connsiteX19" fmla="*/ 88900 w 2260600"/>
              <a:gd name="connsiteY19" fmla="*/ 952500 h 1155700"/>
              <a:gd name="connsiteX20" fmla="*/ 114300 w 2260600"/>
              <a:gd name="connsiteY20" fmla="*/ 990600 h 1155700"/>
              <a:gd name="connsiteX21" fmla="*/ 177800 w 2260600"/>
              <a:gd name="connsiteY21" fmla="*/ 1066800 h 1155700"/>
              <a:gd name="connsiteX22" fmla="*/ 228600 w 2260600"/>
              <a:gd name="connsiteY22" fmla="*/ 1143000 h 1155700"/>
              <a:gd name="connsiteX23" fmla="*/ 266700 w 2260600"/>
              <a:gd name="connsiteY23" fmla="*/ 1155700 h 1155700"/>
              <a:gd name="connsiteX24" fmla="*/ 774700 w 2260600"/>
              <a:gd name="connsiteY24" fmla="*/ 1130300 h 1155700"/>
              <a:gd name="connsiteX25" fmla="*/ 914400 w 2260600"/>
              <a:gd name="connsiteY25" fmla="*/ 1092200 h 1155700"/>
              <a:gd name="connsiteX26" fmla="*/ 1104900 w 2260600"/>
              <a:gd name="connsiteY26" fmla="*/ 1054100 h 1155700"/>
              <a:gd name="connsiteX27" fmla="*/ 1612900 w 2260600"/>
              <a:gd name="connsiteY27" fmla="*/ 1066800 h 1155700"/>
              <a:gd name="connsiteX28" fmla="*/ 1651000 w 2260600"/>
              <a:gd name="connsiteY28" fmla="*/ 1079500 h 1155700"/>
              <a:gd name="connsiteX29" fmla="*/ 1739900 w 2260600"/>
              <a:gd name="connsiteY29" fmla="*/ 1104900 h 1155700"/>
              <a:gd name="connsiteX30" fmla="*/ 2044700 w 2260600"/>
              <a:gd name="connsiteY30" fmla="*/ 1066800 h 1155700"/>
              <a:gd name="connsiteX31" fmla="*/ 2082800 w 2260600"/>
              <a:gd name="connsiteY31" fmla="*/ 1054100 h 1155700"/>
              <a:gd name="connsiteX32" fmla="*/ 2159000 w 2260600"/>
              <a:gd name="connsiteY32" fmla="*/ 990600 h 1155700"/>
              <a:gd name="connsiteX33" fmla="*/ 2197100 w 2260600"/>
              <a:gd name="connsiteY33" fmla="*/ 965200 h 1155700"/>
              <a:gd name="connsiteX34" fmla="*/ 2235200 w 2260600"/>
              <a:gd name="connsiteY34" fmla="*/ 889000 h 1155700"/>
              <a:gd name="connsiteX35" fmla="*/ 2260600 w 2260600"/>
              <a:gd name="connsiteY35" fmla="*/ 850900 h 1155700"/>
              <a:gd name="connsiteX36" fmla="*/ 2247900 w 2260600"/>
              <a:gd name="connsiteY36" fmla="*/ 508000 h 1155700"/>
              <a:gd name="connsiteX37" fmla="*/ 2222500 w 2260600"/>
              <a:gd name="connsiteY37" fmla="*/ 431800 h 1155700"/>
              <a:gd name="connsiteX38" fmla="*/ 2209800 w 2260600"/>
              <a:gd name="connsiteY38" fmla="*/ 381000 h 1155700"/>
              <a:gd name="connsiteX39" fmla="*/ 2197100 w 2260600"/>
              <a:gd name="connsiteY39" fmla="*/ 342900 h 1155700"/>
              <a:gd name="connsiteX40" fmla="*/ 2184400 w 2260600"/>
              <a:gd name="connsiteY40" fmla="*/ 292100 h 1155700"/>
              <a:gd name="connsiteX41" fmla="*/ 2146300 w 2260600"/>
              <a:gd name="connsiteY41" fmla="*/ 254000 h 1155700"/>
              <a:gd name="connsiteX42" fmla="*/ 2082800 w 2260600"/>
              <a:gd name="connsiteY42" fmla="*/ 190500 h 1155700"/>
              <a:gd name="connsiteX43" fmla="*/ 2032000 w 2260600"/>
              <a:gd name="connsiteY43" fmla="*/ 139700 h 1155700"/>
              <a:gd name="connsiteX44" fmla="*/ 1905000 w 2260600"/>
              <a:gd name="connsiteY44" fmla="*/ 38100 h 1155700"/>
              <a:gd name="connsiteX45" fmla="*/ 1892300 w 2260600"/>
              <a:gd name="connsiteY45" fmla="*/ 38100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260600" h="1155700">
                <a:moveTo>
                  <a:pt x="1955800" y="38100"/>
                </a:moveTo>
                <a:cubicBezTo>
                  <a:pt x="1862667" y="33867"/>
                  <a:pt x="1769333" y="32835"/>
                  <a:pt x="1676400" y="25400"/>
                </a:cubicBezTo>
                <a:cubicBezTo>
                  <a:pt x="1663056" y="24332"/>
                  <a:pt x="1651552" y="14593"/>
                  <a:pt x="1638300" y="12700"/>
                </a:cubicBezTo>
                <a:cubicBezTo>
                  <a:pt x="1592011" y="6087"/>
                  <a:pt x="1545167" y="4233"/>
                  <a:pt x="1498600" y="0"/>
                </a:cubicBezTo>
                <a:cubicBezTo>
                  <a:pt x="1375833" y="4233"/>
                  <a:pt x="1252928" y="5487"/>
                  <a:pt x="1130300" y="12700"/>
                </a:cubicBezTo>
                <a:cubicBezTo>
                  <a:pt x="1104136" y="14239"/>
                  <a:pt x="1008405" y="38930"/>
                  <a:pt x="990600" y="50800"/>
                </a:cubicBezTo>
                <a:cubicBezTo>
                  <a:pt x="977900" y="59267"/>
                  <a:pt x="966792" y="70841"/>
                  <a:pt x="952500" y="76200"/>
                </a:cubicBezTo>
                <a:cubicBezTo>
                  <a:pt x="932289" y="83779"/>
                  <a:pt x="910167" y="84667"/>
                  <a:pt x="889000" y="88900"/>
                </a:cubicBezTo>
                <a:cubicBezTo>
                  <a:pt x="745067" y="84667"/>
                  <a:pt x="600771" y="87244"/>
                  <a:pt x="457200" y="76200"/>
                </a:cubicBezTo>
                <a:cubicBezTo>
                  <a:pt x="434470" y="74452"/>
                  <a:pt x="415046" y="58805"/>
                  <a:pt x="393700" y="50800"/>
                </a:cubicBezTo>
                <a:cubicBezTo>
                  <a:pt x="343677" y="32041"/>
                  <a:pt x="344749" y="36292"/>
                  <a:pt x="279400" y="25400"/>
                </a:cubicBezTo>
                <a:cubicBezTo>
                  <a:pt x="243184" y="29424"/>
                  <a:pt x="169553" y="29524"/>
                  <a:pt x="127000" y="50800"/>
                </a:cubicBezTo>
                <a:cubicBezTo>
                  <a:pt x="113348" y="57626"/>
                  <a:pt x="100626" y="66429"/>
                  <a:pt x="88900" y="76200"/>
                </a:cubicBezTo>
                <a:cubicBezTo>
                  <a:pt x="75102" y="87698"/>
                  <a:pt x="63500" y="101600"/>
                  <a:pt x="50800" y="114300"/>
                </a:cubicBezTo>
                <a:cubicBezTo>
                  <a:pt x="46567" y="127000"/>
                  <a:pt x="43373" y="140095"/>
                  <a:pt x="38100" y="152400"/>
                </a:cubicBezTo>
                <a:cubicBezTo>
                  <a:pt x="-8980" y="262254"/>
                  <a:pt x="29784" y="151949"/>
                  <a:pt x="0" y="241300"/>
                </a:cubicBezTo>
                <a:cubicBezTo>
                  <a:pt x="1999" y="275290"/>
                  <a:pt x="11626" y="502630"/>
                  <a:pt x="25400" y="571500"/>
                </a:cubicBezTo>
                <a:cubicBezTo>
                  <a:pt x="30651" y="597754"/>
                  <a:pt x="45549" y="621446"/>
                  <a:pt x="50800" y="647700"/>
                </a:cubicBezTo>
                <a:lnTo>
                  <a:pt x="63500" y="711200"/>
                </a:lnTo>
                <a:cubicBezTo>
                  <a:pt x="64665" y="729841"/>
                  <a:pt x="57179" y="889058"/>
                  <a:pt x="88900" y="952500"/>
                </a:cubicBezTo>
                <a:cubicBezTo>
                  <a:pt x="95726" y="966152"/>
                  <a:pt x="106727" y="977348"/>
                  <a:pt x="114300" y="990600"/>
                </a:cubicBezTo>
                <a:cubicBezTo>
                  <a:pt x="153963" y="1060010"/>
                  <a:pt x="117952" y="1026901"/>
                  <a:pt x="177800" y="1066800"/>
                </a:cubicBezTo>
                <a:cubicBezTo>
                  <a:pt x="191115" y="1106744"/>
                  <a:pt x="187829" y="1115819"/>
                  <a:pt x="228600" y="1143000"/>
                </a:cubicBezTo>
                <a:cubicBezTo>
                  <a:pt x="239739" y="1150426"/>
                  <a:pt x="254000" y="1151467"/>
                  <a:pt x="266700" y="1155700"/>
                </a:cubicBezTo>
                <a:cubicBezTo>
                  <a:pt x="332210" y="1153653"/>
                  <a:pt x="633048" y="1156860"/>
                  <a:pt x="774700" y="1130300"/>
                </a:cubicBezTo>
                <a:cubicBezTo>
                  <a:pt x="937319" y="1099809"/>
                  <a:pt x="824763" y="1116646"/>
                  <a:pt x="914400" y="1092200"/>
                </a:cubicBezTo>
                <a:cubicBezTo>
                  <a:pt x="1022178" y="1062806"/>
                  <a:pt x="1001046" y="1068936"/>
                  <a:pt x="1104900" y="1054100"/>
                </a:cubicBezTo>
                <a:cubicBezTo>
                  <a:pt x="1274233" y="1058333"/>
                  <a:pt x="1443697" y="1058930"/>
                  <a:pt x="1612900" y="1066800"/>
                </a:cubicBezTo>
                <a:cubicBezTo>
                  <a:pt x="1626273" y="1067422"/>
                  <a:pt x="1638128" y="1075822"/>
                  <a:pt x="1651000" y="1079500"/>
                </a:cubicBezTo>
                <a:cubicBezTo>
                  <a:pt x="1762628" y="1111394"/>
                  <a:pt x="1648549" y="1074450"/>
                  <a:pt x="1739900" y="1104900"/>
                </a:cubicBezTo>
                <a:cubicBezTo>
                  <a:pt x="1886256" y="1090264"/>
                  <a:pt x="1936996" y="1097573"/>
                  <a:pt x="2044700" y="1066800"/>
                </a:cubicBezTo>
                <a:cubicBezTo>
                  <a:pt x="2057572" y="1063122"/>
                  <a:pt x="2070826" y="1060087"/>
                  <a:pt x="2082800" y="1054100"/>
                </a:cubicBezTo>
                <a:cubicBezTo>
                  <a:pt x="2130098" y="1030451"/>
                  <a:pt x="2116869" y="1025709"/>
                  <a:pt x="2159000" y="990600"/>
                </a:cubicBezTo>
                <a:cubicBezTo>
                  <a:pt x="2170726" y="980829"/>
                  <a:pt x="2184400" y="973667"/>
                  <a:pt x="2197100" y="965200"/>
                </a:cubicBezTo>
                <a:cubicBezTo>
                  <a:pt x="2269893" y="856011"/>
                  <a:pt x="2182620" y="994160"/>
                  <a:pt x="2235200" y="889000"/>
                </a:cubicBezTo>
                <a:cubicBezTo>
                  <a:pt x="2242026" y="875348"/>
                  <a:pt x="2252133" y="863600"/>
                  <a:pt x="2260600" y="850900"/>
                </a:cubicBezTo>
                <a:cubicBezTo>
                  <a:pt x="2256367" y="736600"/>
                  <a:pt x="2258255" y="621909"/>
                  <a:pt x="2247900" y="508000"/>
                </a:cubicBezTo>
                <a:cubicBezTo>
                  <a:pt x="2245476" y="481336"/>
                  <a:pt x="2228994" y="457775"/>
                  <a:pt x="2222500" y="431800"/>
                </a:cubicBezTo>
                <a:cubicBezTo>
                  <a:pt x="2218267" y="414867"/>
                  <a:pt x="2214595" y="397783"/>
                  <a:pt x="2209800" y="381000"/>
                </a:cubicBezTo>
                <a:cubicBezTo>
                  <a:pt x="2206122" y="368128"/>
                  <a:pt x="2200778" y="355772"/>
                  <a:pt x="2197100" y="342900"/>
                </a:cubicBezTo>
                <a:cubicBezTo>
                  <a:pt x="2192305" y="326117"/>
                  <a:pt x="2193060" y="307255"/>
                  <a:pt x="2184400" y="292100"/>
                </a:cubicBezTo>
                <a:cubicBezTo>
                  <a:pt x="2175489" y="276506"/>
                  <a:pt x="2157798" y="267798"/>
                  <a:pt x="2146300" y="254000"/>
                </a:cubicBezTo>
                <a:cubicBezTo>
                  <a:pt x="2093383" y="190500"/>
                  <a:pt x="2152650" y="237067"/>
                  <a:pt x="2082800" y="190500"/>
                </a:cubicBezTo>
                <a:cubicBezTo>
                  <a:pt x="2048933" y="88900"/>
                  <a:pt x="2099733" y="207433"/>
                  <a:pt x="2032000" y="139700"/>
                </a:cubicBezTo>
                <a:cubicBezTo>
                  <a:pt x="1973490" y="81190"/>
                  <a:pt x="2003897" y="38100"/>
                  <a:pt x="1905000" y="38100"/>
                </a:cubicBezTo>
                <a:lnTo>
                  <a:pt x="1892300" y="38100"/>
                </a:lnTo>
              </a:path>
            </a:pathLst>
          </a:custGeom>
          <a:ln w="9525" cmpd="sng">
            <a:solidFill>
              <a:srgbClr val="FF0000"/>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 name="TextBox 83"/>
          <p:cNvSpPr txBox="1"/>
          <p:nvPr/>
        </p:nvSpPr>
        <p:spPr>
          <a:xfrm>
            <a:off x="1779150" y="4332926"/>
            <a:ext cx="4304151" cy="1631216"/>
          </a:xfrm>
          <a:prstGeom prst="rect">
            <a:avLst/>
          </a:prstGeom>
          <a:noFill/>
        </p:spPr>
        <p:txBody>
          <a:bodyPr wrap="square" rtlCol="0">
            <a:spAutoFit/>
          </a:bodyPr>
          <a:lstStyle/>
          <a:p>
            <a:r>
              <a:rPr lang="en-US" sz="2000" dirty="0">
                <a:solidFill>
                  <a:srgbClr val="FF0000"/>
                </a:solidFill>
                <a:latin typeface="Apple Chancery"/>
                <a:cs typeface="Apple Chancery"/>
              </a:rPr>
              <a:t>BIG NOTE: </a:t>
            </a:r>
            <a:r>
              <a:rPr lang="en-US" sz="2000" dirty="0">
                <a:latin typeface="Times New Roman"/>
                <a:cs typeface="Times New Roman"/>
              </a:rPr>
              <a:t>When you have equal-sized caps </a:t>
            </a:r>
            <a:r>
              <a:rPr lang="en-US" sz="2000" i="1" dirty="0">
                <a:solidFill>
                  <a:srgbClr val="FF0000"/>
                </a:solidFill>
                <a:latin typeface="Times New Roman"/>
                <a:cs typeface="Times New Roman"/>
              </a:rPr>
              <a:t>C</a:t>
            </a:r>
            <a:r>
              <a:rPr lang="en-US" sz="2000" dirty="0">
                <a:latin typeface="Times New Roman"/>
                <a:cs typeface="Times New Roman"/>
              </a:rPr>
              <a:t> in series, the </a:t>
            </a:r>
            <a:r>
              <a:rPr lang="en-US" sz="2000" dirty="0">
                <a:solidFill>
                  <a:srgbClr val="0000FF"/>
                </a:solidFill>
                <a:latin typeface="Times New Roman"/>
                <a:cs typeface="Times New Roman"/>
              </a:rPr>
              <a:t>equivalent capacitance </a:t>
            </a:r>
            <a:r>
              <a:rPr lang="en-US" sz="2000" dirty="0">
                <a:latin typeface="Times New Roman"/>
                <a:cs typeface="Times New Roman"/>
              </a:rPr>
              <a:t>equals </a:t>
            </a:r>
            <a:r>
              <a:rPr lang="en-US" sz="2000" i="1" dirty="0">
                <a:solidFill>
                  <a:srgbClr val="FF0000"/>
                </a:solidFill>
                <a:latin typeface="Times New Roman"/>
                <a:cs typeface="Times New Roman"/>
              </a:rPr>
              <a:t>C </a:t>
            </a:r>
            <a:r>
              <a:rPr lang="en-US" sz="2000" dirty="0">
                <a:solidFill>
                  <a:srgbClr val="FF0000"/>
                </a:solidFill>
                <a:latin typeface="Times New Roman"/>
                <a:cs typeface="Times New Roman"/>
              </a:rPr>
              <a:t>divided by the number of caps </a:t>
            </a:r>
            <a:r>
              <a:rPr lang="en-US" sz="2000" dirty="0">
                <a:latin typeface="Times New Roman"/>
                <a:cs typeface="Times New Roman"/>
              </a:rPr>
              <a:t>in the combination (look at our problem for confirmation!).</a:t>
            </a:r>
          </a:p>
        </p:txBody>
      </p:sp>
    </p:spTree>
    <p:extLst>
      <p:ext uri="{BB962C8B-B14F-4D97-AF65-F5344CB8AC3E}">
        <p14:creationId xmlns:p14="http://schemas.microsoft.com/office/powerpoint/2010/main" val="227382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dissolve">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dissolve">
                                      <p:cBhvr>
                                        <p:cTn id="12" dur="500"/>
                                        <p:tgtEl>
                                          <p:spTgt spid="7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dissolv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83"/>
                                        </p:tgtEl>
                                        <p:attrNameLst>
                                          <p:attrName>style.visibility</p:attrName>
                                        </p:attrNameLst>
                                      </p:cBhvr>
                                      <p:to>
                                        <p:strVal val="visible"/>
                                      </p:to>
                                    </p:set>
                                    <p:animEffect transition="in" filter="dissolve">
                                      <p:cBhvr>
                                        <p:cTn id="20" dur="500"/>
                                        <p:tgtEl>
                                          <p:spTgt spid="8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84"/>
                                        </p:tgtEl>
                                        <p:attrNameLst>
                                          <p:attrName>style.visibility</p:attrName>
                                        </p:attrNameLst>
                                      </p:cBhvr>
                                      <p:to>
                                        <p:strVal val="visible"/>
                                      </p:to>
                                    </p:set>
                                    <p:animEffect transition="in" filter="dissolve">
                                      <p:cBhvr>
                                        <p:cTn id="25"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76" grpId="0"/>
      <p:bldP spid="23" grpId="0" animBg="1"/>
      <p:bldP spid="8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Rectangle 7"/>
          <p:cNvSpPr>
            <a:spLocks noChangeArrowheads="1"/>
          </p:cNvSpPr>
          <p:nvPr/>
        </p:nvSpPr>
        <p:spPr bwMode="auto">
          <a:xfrm>
            <a:off x="1524001" y="0"/>
            <a:ext cx="9140825" cy="6858000"/>
          </a:xfrm>
          <a:prstGeom prst="rect">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 name="Rectangle 42"/>
          <p:cNvSpPr>
            <a:spLocks noChangeArrowheads="1"/>
          </p:cNvSpPr>
          <p:nvPr/>
        </p:nvSpPr>
        <p:spPr bwMode="auto">
          <a:xfrm>
            <a:off x="152400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10243663" y="6472239"/>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31.)</a:t>
            </a:r>
          </a:p>
        </p:txBody>
      </p:sp>
      <p:sp>
        <p:nvSpPr>
          <p:cNvPr id="57" name="TextBox 56"/>
          <p:cNvSpPr txBox="1"/>
          <p:nvPr/>
        </p:nvSpPr>
        <p:spPr>
          <a:xfrm>
            <a:off x="1678782" y="438284"/>
            <a:ext cx="4722019" cy="400110"/>
          </a:xfrm>
          <a:prstGeom prst="rect">
            <a:avLst/>
          </a:prstGeom>
          <a:noFill/>
        </p:spPr>
        <p:txBody>
          <a:bodyPr wrap="square" rtlCol="0">
            <a:spAutoFit/>
          </a:bodyPr>
          <a:lstStyle/>
          <a:p>
            <a:r>
              <a:rPr lang="en-US" sz="2000" dirty="0">
                <a:solidFill>
                  <a:srgbClr val="FF0000"/>
                </a:solidFill>
                <a:latin typeface="Apple Chancery"/>
                <a:cs typeface="Apple Chancery"/>
              </a:rPr>
              <a:t>--Redrawing:</a:t>
            </a:r>
            <a:endParaRPr lang="en-US" sz="2000" dirty="0">
              <a:latin typeface="Times New Roman"/>
              <a:cs typeface="Times New Roman"/>
            </a:endParaRPr>
          </a:p>
        </p:txBody>
      </p:sp>
      <p:cxnSp>
        <p:nvCxnSpPr>
          <p:cNvPr id="3" name="Straight Connector 2"/>
          <p:cNvCxnSpPr/>
          <p:nvPr/>
        </p:nvCxnSpPr>
        <p:spPr>
          <a:xfrm>
            <a:off x="6829930" y="924896"/>
            <a:ext cx="510967" cy="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559882" y="924896"/>
            <a:ext cx="921566" cy="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700435" y="924897"/>
            <a:ext cx="510967" cy="971"/>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834492" y="1727845"/>
            <a:ext cx="510967" cy="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7564445" y="1727845"/>
            <a:ext cx="510967" cy="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8481448" y="673975"/>
            <a:ext cx="0" cy="492718"/>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8700434" y="673975"/>
            <a:ext cx="0" cy="492718"/>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7340896" y="678537"/>
            <a:ext cx="0" cy="492718"/>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7559882" y="678537"/>
            <a:ext cx="0" cy="492718"/>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7345458" y="1499735"/>
            <a:ext cx="0" cy="492718"/>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7564444" y="1499735"/>
            <a:ext cx="0" cy="492718"/>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8070850" y="924897"/>
            <a:ext cx="0" cy="812073"/>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6843616" y="915773"/>
            <a:ext cx="0" cy="821197"/>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6501451" y="1733757"/>
            <a:ext cx="337603" cy="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graphicFrame>
        <p:nvGraphicFramePr>
          <p:cNvPr id="59" name="Object 58"/>
          <p:cNvGraphicFramePr>
            <a:graphicFrameLocks noChangeAspect="1"/>
          </p:cNvGraphicFramePr>
          <p:nvPr/>
        </p:nvGraphicFramePr>
        <p:xfrm>
          <a:off x="7354108" y="1219937"/>
          <a:ext cx="234950" cy="257175"/>
        </p:xfrm>
        <a:graphic>
          <a:graphicData uri="http://schemas.openxmlformats.org/presentationml/2006/ole">
            <mc:AlternateContent xmlns:mc="http://schemas.openxmlformats.org/markup-compatibility/2006">
              <mc:Choice xmlns:v="urn:schemas-microsoft-com:vml" Requires="v">
                <p:oleObj spid="_x0000_s28745" name="Equation" r:id="rId4" imgW="139700" imgH="152400" progId="Equation.DSMT4">
                  <p:embed/>
                </p:oleObj>
              </mc:Choice>
              <mc:Fallback>
                <p:oleObj name="Equation" r:id="rId4" imgW="139700" imgH="152400" progId="Equation.DSMT4">
                  <p:embed/>
                  <p:pic>
                    <p:nvPicPr>
                      <p:cNvPr id="59" name="Object 58"/>
                      <p:cNvPicPr/>
                      <p:nvPr/>
                    </p:nvPicPr>
                    <p:blipFill>
                      <a:blip r:embed="rId5"/>
                      <a:stretch>
                        <a:fillRect/>
                      </a:stretch>
                    </p:blipFill>
                    <p:spPr>
                      <a:xfrm>
                        <a:off x="7354108" y="1219937"/>
                        <a:ext cx="234950" cy="257175"/>
                      </a:xfrm>
                      <a:prstGeom prst="rect">
                        <a:avLst/>
                      </a:prstGeom>
                    </p:spPr>
                  </p:pic>
                </p:oleObj>
              </mc:Fallback>
            </mc:AlternateContent>
          </a:graphicData>
        </a:graphic>
      </p:graphicFrame>
      <p:graphicFrame>
        <p:nvGraphicFramePr>
          <p:cNvPr id="60" name="Object 59"/>
          <p:cNvGraphicFramePr>
            <a:graphicFrameLocks noChangeAspect="1"/>
          </p:cNvGraphicFramePr>
          <p:nvPr/>
        </p:nvGraphicFramePr>
        <p:xfrm>
          <a:off x="7337632" y="397017"/>
          <a:ext cx="234950" cy="257175"/>
        </p:xfrm>
        <a:graphic>
          <a:graphicData uri="http://schemas.openxmlformats.org/presentationml/2006/ole">
            <mc:AlternateContent xmlns:mc="http://schemas.openxmlformats.org/markup-compatibility/2006">
              <mc:Choice xmlns:v="urn:schemas-microsoft-com:vml" Requires="v">
                <p:oleObj spid="_x0000_s28746" name="Equation" r:id="rId6" imgW="139700" imgH="152400" progId="Equation.DSMT4">
                  <p:embed/>
                </p:oleObj>
              </mc:Choice>
              <mc:Fallback>
                <p:oleObj name="Equation" r:id="rId6" imgW="139700" imgH="152400" progId="Equation.DSMT4">
                  <p:embed/>
                  <p:pic>
                    <p:nvPicPr>
                      <p:cNvPr id="60" name="Object 59"/>
                      <p:cNvPicPr/>
                      <p:nvPr/>
                    </p:nvPicPr>
                    <p:blipFill>
                      <a:blip r:embed="rId5"/>
                      <a:stretch>
                        <a:fillRect/>
                      </a:stretch>
                    </p:blipFill>
                    <p:spPr>
                      <a:xfrm>
                        <a:off x="7337632" y="397017"/>
                        <a:ext cx="234950" cy="257175"/>
                      </a:xfrm>
                      <a:prstGeom prst="rect">
                        <a:avLst/>
                      </a:prstGeom>
                    </p:spPr>
                  </p:pic>
                </p:oleObj>
              </mc:Fallback>
            </mc:AlternateContent>
          </a:graphicData>
        </a:graphic>
      </p:graphicFrame>
      <p:graphicFrame>
        <p:nvGraphicFramePr>
          <p:cNvPr id="61" name="Object 60"/>
          <p:cNvGraphicFramePr>
            <a:graphicFrameLocks noChangeAspect="1"/>
          </p:cNvGraphicFramePr>
          <p:nvPr/>
        </p:nvGraphicFramePr>
        <p:xfrm>
          <a:off x="8380413" y="215901"/>
          <a:ext cx="406400" cy="492125"/>
        </p:xfrm>
        <a:graphic>
          <a:graphicData uri="http://schemas.openxmlformats.org/presentationml/2006/ole">
            <mc:AlternateContent xmlns:mc="http://schemas.openxmlformats.org/markup-compatibility/2006">
              <mc:Choice xmlns:v="urn:schemas-microsoft-com:vml" Requires="v">
                <p:oleObj spid="_x0000_s28747" name="Equation" r:id="rId7" imgW="241300" imgH="292100" progId="Equation.DSMT4">
                  <p:embed/>
                </p:oleObj>
              </mc:Choice>
              <mc:Fallback>
                <p:oleObj name="Equation" r:id="rId7" imgW="241300" imgH="292100" progId="Equation.DSMT4">
                  <p:embed/>
                  <p:pic>
                    <p:nvPicPr>
                      <p:cNvPr id="61" name="Object 60"/>
                      <p:cNvPicPr/>
                      <p:nvPr/>
                    </p:nvPicPr>
                    <p:blipFill>
                      <a:blip r:embed="rId8"/>
                      <a:stretch>
                        <a:fillRect/>
                      </a:stretch>
                    </p:blipFill>
                    <p:spPr>
                      <a:xfrm>
                        <a:off x="8380413" y="215901"/>
                        <a:ext cx="406400" cy="492125"/>
                      </a:xfrm>
                      <a:prstGeom prst="rect">
                        <a:avLst/>
                      </a:prstGeom>
                    </p:spPr>
                  </p:pic>
                </p:oleObj>
              </mc:Fallback>
            </mc:AlternateContent>
          </a:graphicData>
        </a:graphic>
      </p:graphicFrame>
      <p:cxnSp>
        <p:nvCxnSpPr>
          <p:cNvPr id="69" name="Straight Connector 68"/>
          <p:cNvCxnSpPr/>
          <p:nvPr/>
        </p:nvCxnSpPr>
        <p:spPr>
          <a:xfrm>
            <a:off x="6829908" y="2537133"/>
            <a:ext cx="510967" cy="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7559861" y="2537133"/>
            <a:ext cx="510967" cy="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7340874" y="2309023"/>
            <a:ext cx="0" cy="492718"/>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V="1">
            <a:off x="7559860" y="2309023"/>
            <a:ext cx="0" cy="492718"/>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V="1">
            <a:off x="8066266" y="1734185"/>
            <a:ext cx="0" cy="812073"/>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V="1">
            <a:off x="6839032" y="1725061"/>
            <a:ext cx="0" cy="821197"/>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graphicFrame>
        <p:nvGraphicFramePr>
          <p:cNvPr id="75" name="Object 74"/>
          <p:cNvGraphicFramePr>
            <a:graphicFrameLocks noChangeAspect="1"/>
          </p:cNvGraphicFramePr>
          <p:nvPr/>
        </p:nvGraphicFramePr>
        <p:xfrm>
          <a:off x="7349524" y="2029225"/>
          <a:ext cx="234950" cy="257175"/>
        </p:xfrm>
        <a:graphic>
          <a:graphicData uri="http://schemas.openxmlformats.org/presentationml/2006/ole">
            <mc:AlternateContent xmlns:mc="http://schemas.openxmlformats.org/markup-compatibility/2006">
              <mc:Choice xmlns:v="urn:schemas-microsoft-com:vml" Requires="v">
                <p:oleObj spid="_x0000_s28748" name="Equation" r:id="rId9" imgW="139700" imgH="152400" progId="Equation.DSMT4">
                  <p:embed/>
                </p:oleObj>
              </mc:Choice>
              <mc:Fallback>
                <p:oleObj name="Equation" r:id="rId9" imgW="139700" imgH="152400" progId="Equation.DSMT4">
                  <p:embed/>
                  <p:pic>
                    <p:nvPicPr>
                      <p:cNvPr id="75" name="Object 74"/>
                      <p:cNvPicPr/>
                      <p:nvPr/>
                    </p:nvPicPr>
                    <p:blipFill>
                      <a:blip r:embed="rId5"/>
                      <a:stretch>
                        <a:fillRect/>
                      </a:stretch>
                    </p:blipFill>
                    <p:spPr>
                      <a:xfrm>
                        <a:off x="7349524" y="2029225"/>
                        <a:ext cx="234950" cy="257175"/>
                      </a:xfrm>
                      <a:prstGeom prst="rect">
                        <a:avLst/>
                      </a:prstGeom>
                    </p:spPr>
                  </p:pic>
                </p:oleObj>
              </mc:Fallback>
            </mc:AlternateContent>
          </a:graphicData>
        </a:graphic>
      </p:graphicFrame>
      <p:sp>
        <p:nvSpPr>
          <p:cNvPr id="76" name="TextBox 75"/>
          <p:cNvSpPr txBox="1"/>
          <p:nvPr/>
        </p:nvSpPr>
        <p:spPr>
          <a:xfrm>
            <a:off x="1678782" y="1017175"/>
            <a:ext cx="4531519" cy="1015663"/>
          </a:xfrm>
          <a:prstGeom prst="rect">
            <a:avLst/>
          </a:prstGeom>
          <a:noFill/>
        </p:spPr>
        <p:txBody>
          <a:bodyPr wrap="square" rtlCol="0">
            <a:spAutoFit/>
          </a:bodyPr>
          <a:lstStyle/>
          <a:p>
            <a:r>
              <a:rPr lang="en-US" sz="2000" dirty="0">
                <a:solidFill>
                  <a:srgbClr val="FF0000"/>
                </a:solidFill>
                <a:latin typeface="Apple Chancery"/>
                <a:cs typeface="Apple Chancery"/>
              </a:rPr>
              <a:t>--To continue, </a:t>
            </a:r>
            <a:r>
              <a:rPr lang="en-US" sz="2000" dirty="0">
                <a:latin typeface="Times New Roman"/>
                <a:cs typeface="Times New Roman"/>
              </a:rPr>
              <a:t>we need the equivalent capacitance for the parallel combination.  As parallels just add, we get:</a:t>
            </a:r>
          </a:p>
        </p:txBody>
      </p:sp>
      <p:graphicFrame>
        <p:nvGraphicFramePr>
          <p:cNvPr id="83" name="Object 82"/>
          <p:cNvGraphicFramePr>
            <a:graphicFrameLocks noChangeAspect="1"/>
          </p:cNvGraphicFramePr>
          <p:nvPr/>
        </p:nvGraphicFramePr>
        <p:xfrm>
          <a:off x="4173538" y="3309938"/>
          <a:ext cx="4773612" cy="3141662"/>
        </p:xfrm>
        <a:graphic>
          <a:graphicData uri="http://schemas.openxmlformats.org/presentationml/2006/ole">
            <mc:AlternateContent xmlns:mc="http://schemas.openxmlformats.org/markup-compatibility/2006">
              <mc:Choice xmlns:v="urn:schemas-microsoft-com:vml" Requires="v">
                <p:oleObj spid="_x0000_s28749" name="Equation" r:id="rId10" imgW="2857500" imgH="1879600" progId="Equation.DSMT4">
                  <p:embed/>
                </p:oleObj>
              </mc:Choice>
              <mc:Fallback>
                <p:oleObj name="Equation" r:id="rId10" imgW="2857500" imgH="1879600" progId="Equation.DSMT4">
                  <p:embed/>
                  <p:pic>
                    <p:nvPicPr>
                      <p:cNvPr id="83" name="Object 82"/>
                      <p:cNvPicPr/>
                      <p:nvPr/>
                    </p:nvPicPr>
                    <p:blipFill>
                      <a:blip r:embed="rId11"/>
                      <a:stretch>
                        <a:fillRect/>
                      </a:stretch>
                    </p:blipFill>
                    <p:spPr>
                      <a:xfrm>
                        <a:off x="4173538" y="3309938"/>
                        <a:ext cx="4773612" cy="3141662"/>
                      </a:xfrm>
                      <a:prstGeom prst="rect">
                        <a:avLst/>
                      </a:prstGeom>
                    </p:spPr>
                  </p:pic>
                </p:oleObj>
              </mc:Fallback>
            </mc:AlternateContent>
          </a:graphicData>
        </a:graphic>
      </p:graphicFrame>
      <p:graphicFrame>
        <p:nvGraphicFramePr>
          <p:cNvPr id="85" name="Object 84"/>
          <p:cNvGraphicFramePr>
            <a:graphicFrameLocks noChangeAspect="1"/>
          </p:cNvGraphicFramePr>
          <p:nvPr/>
        </p:nvGraphicFramePr>
        <p:xfrm>
          <a:off x="2871788" y="2124075"/>
          <a:ext cx="2012950" cy="825500"/>
        </p:xfrm>
        <a:graphic>
          <a:graphicData uri="http://schemas.openxmlformats.org/presentationml/2006/ole">
            <mc:AlternateContent xmlns:mc="http://schemas.openxmlformats.org/markup-compatibility/2006">
              <mc:Choice xmlns:v="urn:schemas-microsoft-com:vml" Requires="v">
                <p:oleObj spid="_x0000_s28750" name="Equation" r:id="rId12" imgW="1206500" imgH="495300" progId="Equation.DSMT4">
                  <p:embed/>
                </p:oleObj>
              </mc:Choice>
              <mc:Fallback>
                <p:oleObj name="Equation" r:id="rId12" imgW="1206500" imgH="495300" progId="Equation.DSMT4">
                  <p:embed/>
                  <p:pic>
                    <p:nvPicPr>
                      <p:cNvPr id="85" name="Object 84"/>
                      <p:cNvPicPr/>
                      <p:nvPr/>
                    </p:nvPicPr>
                    <p:blipFill>
                      <a:blip r:embed="rId13"/>
                      <a:stretch>
                        <a:fillRect/>
                      </a:stretch>
                    </p:blipFill>
                    <p:spPr>
                      <a:xfrm>
                        <a:off x="2871788" y="2124075"/>
                        <a:ext cx="2012950" cy="825500"/>
                      </a:xfrm>
                      <a:prstGeom prst="rect">
                        <a:avLst/>
                      </a:prstGeom>
                    </p:spPr>
                  </p:pic>
                </p:oleObj>
              </mc:Fallback>
            </mc:AlternateContent>
          </a:graphicData>
        </a:graphic>
      </p:graphicFrame>
      <p:sp>
        <p:nvSpPr>
          <p:cNvPr id="86" name="TextBox 85"/>
          <p:cNvSpPr txBox="1"/>
          <p:nvPr/>
        </p:nvSpPr>
        <p:spPr>
          <a:xfrm>
            <a:off x="1779150" y="3079884"/>
            <a:ext cx="4722019" cy="400110"/>
          </a:xfrm>
          <a:prstGeom prst="rect">
            <a:avLst/>
          </a:prstGeom>
          <a:noFill/>
        </p:spPr>
        <p:txBody>
          <a:bodyPr wrap="square" rtlCol="0">
            <a:spAutoFit/>
          </a:bodyPr>
          <a:lstStyle/>
          <a:p>
            <a:r>
              <a:rPr lang="en-US" sz="2000" dirty="0">
                <a:solidFill>
                  <a:srgbClr val="FF0000"/>
                </a:solidFill>
                <a:latin typeface="Apple Chancery"/>
                <a:cs typeface="Apple Chancery"/>
              </a:rPr>
              <a:t>--Redrawing:</a:t>
            </a:r>
            <a:endParaRPr lang="en-US" sz="2000" dirty="0">
              <a:latin typeface="Times New Roman"/>
              <a:cs typeface="Times New Roman"/>
            </a:endParaRPr>
          </a:p>
        </p:txBody>
      </p:sp>
      <p:cxnSp>
        <p:nvCxnSpPr>
          <p:cNvPr id="87" name="Straight Connector 86"/>
          <p:cNvCxnSpPr/>
          <p:nvPr/>
        </p:nvCxnSpPr>
        <p:spPr>
          <a:xfrm>
            <a:off x="8056861" y="3479994"/>
            <a:ext cx="510967" cy="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8786813" y="3479994"/>
            <a:ext cx="921566" cy="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9927366" y="3479995"/>
            <a:ext cx="510967" cy="971"/>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V="1">
            <a:off x="9708379" y="3229073"/>
            <a:ext cx="0" cy="492718"/>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V="1">
            <a:off x="9927365" y="3229073"/>
            <a:ext cx="0" cy="492718"/>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flipV="1">
            <a:off x="8567827" y="3233635"/>
            <a:ext cx="0" cy="492718"/>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flipV="1">
            <a:off x="8786813" y="3233635"/>
            <a:ext cx="0" cy="492718"/>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graphicFrame>
        <p:nvGraphicFramePr>
          <p:cNvPr id="103" name="Object 102"/>
          <p:cNvGraphicFramePr>
            <a:graphicFrameLocks noChangeAspect="1"/>
          </p:cNvGraphicFramePr>
          <p:nvPr/>
        </p:nvGraphicFramePr>
        <p:xfrm>
          <a:off x="8500821" y="2952056"/>
          <a:ext cx="363537" cy="257175"/>
        </p:xfrm>
        <a:graphic>
          <a:graphicData uri="http://schemas.openxmlformats.org/presentationml/2006/ole">
            <mc:AlternateContent xmlns:mc="http://schemas.openxmlformats.org/markup-compatibility/2006">
              <mc:Choice xmlns:v="urn:schemas-microsoft-com:vml" Requires="v">
                <p:oleObj spid="_x0000_s28751" name="Equation" r:id="rId14" imgW="215900" imgH="152400" progId="Equation.DSMT4">
                  <p:embed/>
                </p:oleObj>
              </mc:Choice>
              <mc:Fallback>
                <p:oleObj name="Equation" r:id="rId14" imgW="215900" imgH="152400" progId="Equation.DSMT4">
                  <p:embed/>
                  <p:pic>
                    <p:nvPicPr>
                      <p:cNvPr id="103" name="Object 102"/>
                      <p:cNvPicPr/>
                      <p:nvPr/>
                    </p:nvPicPr>
                    <p:blipFill>
                      <a:blip r:embed="rId15"/>
                      <a:stretch>
                        <a:fillRect/>
                      </a:stretch>
                    </p:blipFill>
                    <p:spPr>
                      <a:xfrm>
                        <a:off x="8500821" y="2952056"/>
                        <a:ext cx="363537" cy="257175"/>
                      </a:xfrm>
                      <a:prstGeom prst="rect">
                        <a:avLst/>
                      </a:prstGeom>
                    </p:spPr>
                  </p:pic>
                </p:oleObj>
              </mc:Fallback>
            </mc:AlternateContent>
          </a:graphicData>
        </a:graphic>
      </p:graphicFrame>
      <p:graphicFrame>
        <p:nvGraphicFramePr>
          <p:cNvPr id="104" name="Object 103"/>
          <p:cNvGraphicFramePr>
            <a:graphicFrameLocks noChangeAspect="1"/>
          </p:cNvGraphicFramePr>
          <p:nvPr/>
        </p:nvGraphicFramePr>
        <p:xfrm>
          <a:off x="9607344" y="2770999"/>
          <a:ext cx="406400" cy="492125"/>
        </p:xfrm>
        <a:graphic>
          <a:graphicData uri="http://schemas.openxmlformats.org/presentationml/2006/ole">
            <mc:AlternateContent xmlns:mc="http://schemas.openxmlformats.org/markup-compatibility/2006">
              <mc:Choice xmlns:v="urn:schemas-microsoft-com:vml" Requires="v">
                <p:oleObj spid="_x0000_s28752" name="Equation" r:id="rId16" imgW="241300" imgH="292100" progId="Equation.DSMT4">
                  <p:embed/>
                </p:oleObj>
              </mc:Choice>
              <mc:Fallback>
                <p:oleObj name="Equation" r:id="rId16" imgW="241300" imgH="292100" progId="Equation.DSMT4">
                  <p:embed/>
                  <p:pic>
                    <p:nvPicPr>
                      <p:cNvPr id="104" name="Object 103"/>
                      <p:cNvPicPr/>
                      <p:nvPr/>
                    </p:nvPicPr>
                    <p:blipFill>
                      <a:blip r:embed="rId8"/>
                      <a:stretch>
                        <a:fillRect/>
                      </a:stretch>
                    </p:blipFill>
                    <p:spPr>
                      <a:xfrm>
                        <a:off x="9607344" y="2770999"/>
                        <a:ext cx="406400" cy="492125"/>
                      </a:xfrm>
                      <a:prstGeom prst="rect">
                        <a:avLst/>
                      </a:prstGeom>
                    </p:spPr>
                  </p:pic>
                </p:oleObj>
              </mc:Fallback>
            </mc:AlternateContent>
          </a:graphicData>
        </a:graphic>
      </p:graphicFrame>
      <p:sp>
        <p:nvSpPr>
          <p:cNvPr id="116" name="TextBox 115"/>
          <p:cNvSpPr txBox="1"/>
          <p:nvPr/>
        </p:nvSpPr>
        <p:spPr>
          <a:xfrm>
            <a:off x="1831182" y="3586081"/>
            <a:ext cx="2194719" cy="707886"/>
          </a:xfrm>
          <a:prstGeom prst="rect">
            <a:avLst/>
          </a:prstGeom>
          <a:noFill/>
        </p:spPr>
        <p:txBody>
          <a:bodyPr wrap="square" rtlCol="0">
            <a:spAutoFit/>
          </a:bodyPr>
          <a:lstStyle/>
          <a:p>
            <a:r>
              <a:rPr lang="en-US" sz="2000" dirty="0">
                <a:solidFill>
                  <a:srgbClr val="FF0000"/>
                </a:solidFill>
                <a:latin typeface="Apple Chancery"/>
                <a:cs typeface="Apple Chancery"/>
              </a:rPr>
              <a:t>--For the final series combination:</a:t>
            </a:r>
            <a:endParaRPr lang="en-US" sz="2000" dirty="0">
              <a:latin typeface="Times New Roman"/>
              <a:cs typeface="Times New Roman"/>
            </a:endParaRPr>
          </a:p>
        </p:txBody>
      </p:sp>
    </p:spTree>
    <p:extLst>
      <p:ext uri="{BB962C8B-B14F-4D97-AF65-F5344CB8AC3E}">
        <p14:creationId xmlns:p14="http://schemas.microsoft.com/office/powerpoint/2010/main" val="362997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ssolve">
                                      <p:cBhvr>
                                        <p:cTn id="10" dur="500"/>
                                        <p:tgtEl>
                                          <p:spTgt spid="24"/>
                                        </p:tgtEl>
                                      </p:cBhvr>
                                    </p:animEffect>
                                  </p:childTnLst>
                                </p:cTn>
                              </p:par>
                              <p:par>
                                <p:cTn id="11" presetID="9"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dissolve">
                                      <p:cBhvr>
                                        <p:cTn id="13" dur="500"/>
                                        <p:tgtEl>
                                          <p:spTgt spid="25"/>
                                        </p:tgtEl>
                                      </p:cBhvr>
                                    </p:animEffect>
                                  </p:childTnLst>
                                </p:cTn>
                              </p:par>
                              <p:par>
                                <p:cTn id="14" presetID="9"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dissolve">
                                      <p:cBhvr>
                                        <p:cTn id="16" dur="500"/>
                                        <p:tgtEl>
                                          <p:spTgt spid="26"/>
                                        </p:tgtEl>
                                      </p:cBhvr>
                                    </p:animEffect>
                                  </p:childTnLst>
                                </p:cTn>
                              </p:par>
                              <p:par>
                                <p:cTn id="17" presetID="9"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dissolve">
                                      <p:cBhvr>
                                        <p:cTn id="19" dur="500"/>
                                        <p:tgtEl>
                                          <p:spTgt spid="27"/>
                                        </p:tgtEl>
                                      </p:cBhvr>
                                    </p:animEffect>
                                  </p:childTnLst>
                                </p:cTn>
                              </p:par>
                              <p:par>
                                <p:cTn id="20" presetID="9"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dissolve">
                                      <p:cBhvr>
                                        <p:cTn id="22" dur="500"/>
                                        <p:tgtEl>
                                          <p:spTgt spid="28"/>
                                        </p:tgtEl>
                                      </p:cBhvr>
                                    </p:animEffect>
                                  </p:childTnLst>
                                </p:cTn>
                              </p:par>
                              <p:par>
                                <p:cTn id="23" presetID="9"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dissolve">
                                      <p:cBhvr>
                                        <p:cTn id="25" dur="500"/>
                                        <p:tgtEl>
                                          <p:spTgt spid="30"/>
                                        </p:tgtEl>
                                      </p:cBhvr>
                                    </p:animEffect>
                                  </p:childTnLst>
                                </p:cTn>
                              </p:par>
                              <p:par>
                                <p:cTn id="26" presetID="9" presetClass="entr" presetSubtype="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dissolve">
                                      <p:cBhvr>
                                        <p:cTn id="28" dur="500"/>
                                        <p:tgtEl>
                                          <p:spTgt spid="31"/>
                                        </p:tgtEl>
                                      </p:cBhvr>
                                    </p:animEffect>
                                  </p:childTnLst>
                                </p:cTn>
                              </p:par>
                              <p:par>
                                <p:cTn id="29" presetID="9"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dissolve">
                                      <p:cBhvr>
                                        <p:cTn id="31" dur="500"/>
                                        <p:tgtEl>
                                          <p:spTgt spid="32"/>
                                        </p:tgtEl>
                                      </p:cBhvr>
                                    </p:animEffect>
                                  </p:childTnLst>
                                </p:cTn>
                              </p:par>
                              <p:par>
                                <p:cTn id="32" presetID="9" presetClass="entr" presetSubtype="0"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dissolve">
                                      <p:cBhvr>
                                        <p:cTn id="34" dur="500"/>
                                        <p:tgtEl>
                                          <p:spTgt spid="33"/>
                                        </p:tgtEl>
                                      </p:cBhvr>
                                    </p:animEffect>
                                  </p:childTnLst>
                                </p:cTn>
                              </p:par>
                              <p:par>
                                <p:cTn id="35" presetID="9"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dissolve">
                                      <p:cBhvr>
                                        <p:cTn id="37" dur="500"/>
                                        <p:tgtEl>
                                          <p:spTgt spid="34"/>
                                        </p:tgtEl>
                                      </p:cBhvr>
                                    </p:animEffect>
                                  </p:childTnLst>
                                </p:cTn>
                              </p:par>
                              <p:par>
                                <p:cTn id="38" presetID="9" presetClass="entr" presetSubtype="0"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dissolve">
                                      <p:cBhvr>
                                        <p:cTn id="40" dur="500"/>
                                        <p:tgtEl>
                                          <p:spTgt spid="36"/>
                                        </p:tgtEl>
                                      </p:cBhvr>
                                    </p:animEffect>
                                  </p:childTnLst>
                                </p:cTn>
                              </p:par>
                              <p:par>
                                <p:cTn id="41" presetID="9"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dissolve">
                                      <p:cBhvr>
                                        <p:cTn id="43" dur="500"/>
                                        <p:tgtEl>
                                          <p:spTgt spid="40"/>
                                        </p:tgtEl>
                                      </p:cBhvr>
                                    </p:animEffect>
                                  </p:childTnLst>
                                </p:cTn>
                              </p:par>
                              <p:par>
                                <p:cTn id="44" presetID="9" presetClass="entr" presetSubtype="0" fill="hold"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dissolve">
                                      <p:cBhvr>
                                        <p:cTn id="46" dur="500"/>
                                        <p:tgtEl>
                                          <p:spTgt spid="41"/>
                                        </p:tgtEl>
                                      </p:cBhvr>
                                    </p:animEffect>
                                  </p:childTnLst>
                                </p:cTn>
                              </p:par>
                              <p:par>
                                <p:cTn id="47" presetID="9" presetClass="entr" presetSubtype="0" fill="hold" nodeType="with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dissolve">
                                      <p:cBhvr>
                                        <p:cTn id="49" dur="500"/>
                                        <p:tgtEl>
                                          <p:spTgt spid="59"/>
                                        </p:tgtEl>
                                      </p:cBhvr>
                                    </p:animEffect>
                                  </p:childTnLst>
                                </p:cTn>
                              </p:par>
                              <p:par>
                                <p:cTn id="50" presetID="9" presetClass="entr" presetSubtype="0" fill="hold" nodeType="with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dissolve">
                                      <p:cBhvr>
                                        <p:cTn id="52" dur="500"/>
                                        <p:tgtEl>
                                          <p:spTgt spid="60"/>
                                        </p:tgtEl>
                                      </p:cBhvr>
                                    </p:animEffect>
                                  </p:childTnLst>
                                </p:cTn>
                              </p:par>
                              <p:par>
                                <p:cTn id="53" presetID="9" presetClass="entr" presetSubtype="0" fill="hold" nodeType="with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dissolve">
                                      <p:cBhvr>
                                        <p:cTn id="55" dur="500"/>
                                        <p:tgtEl>
                                          <p:spTgt spid="61"/>
                                        </p:tgtEl>
                                      </p:cBhvr>
                                    </p:animEffect>
                                  </p:childTnLst>
                                </p:cTn>
                              </p:par>
                              <p:par>
                                <p:cTn id="56" presetID="9" presetClass="entr" presetSubtype="0" fill="hold"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dissolve">
                                      <p:cBhvr>
                                        <p:cTn id="58" dur="500"/>
                                        <p:tgtEl>
                                          <p:spTgt spid="69"/>
                                        </p:tgtEl>
                                      </p:cBhvr>
                                    </p:animEffect>
                                  </p:childTnLst>
                                </p:cTn>
                              </p:par>
                              <p:par>
                                <p:cTn id="59" presetID="9" presetClass="entr" presetSubtype="0" fill="hold" nodeType="withEffect">
                                  <p:stCondLst>
                                    <p:cond delay="0"/>
                                  </p:stCondLst>
                                  <p:childTnLst>
                                    <p:set>
                                      <p:cBhvr>
                                        <p:cTn id="60" dur="1" fill="hold">
                                          <p:stCondLst>
                                            <p:cond delay="0"/>
                                          </p:stCondLst>
                                        </p:cTn>
                                        <p:tgtEl>
                                          <p:spTgt spid="70"/>
                                        </p:tgtEl>
                                        <p:attrNameLst>
                                          <p:attrName>style.visibility</p:attrName>
                                        </p:attrNameLst>
                                      </p:cBhvr>
                                      <p:to>
                                        <p:strVal val="visible"/>
                                      </p:to>
                                    </p:set>
                                    <p:animEffect transition="in" filter="dissolve">
                                      <p:cBhvr>
                                        <p:cTn id="61" dur="500"/>
                                        <p:tgtEl>
                                          <p:spTgt spid="70"/>
                                        </p:tgtEl>
                                      </p:cBhvr>
                                    </p:animEffect>
                                  </p:childTnLst>
                                </p:cTn>
                              </p:par>
                              <p:par>
                                <p:cTn id="62" presetID="9" presetClass="entr" presetSubtype="0" fill="hold"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dissolve">
                                      <p:cBhvr>
                                        <p:cTn id="64" dur="500"/>
                                        <p:tgtEl>
                                          <p:spTgt spid="71"/>
                                        </p:tgtEl>
                                      </p:cBhvr>
                                    </p:animEffect>
                                  </p:childTnLst>
                                </p:cTn>
                              </p:par>
                              <p:par>
                                <p:cTn id="65" presetID="9" presetClass="entr" presetSubtype="0" fill="hold" nodeType="with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dissolve">
                                      <p:cBhvr>
                                        <p:cTn id="67" dur="500"/>
                                        <p:tgtEl>
                                          <p:spTgt spid="72"/>
                                        </p:tgtEl>
                                      </p:cBhvr>
                                    </p:animEffect>
                                  </p:childTnLst>
                                </p:cTn>
                              </p:par>
                              <p:par>
                                <p:cTn id="68" presetID="9" presetClass="entr" presetSubtype="0" fill="hold" nodeType="withEffect">
                                  <p:stCondLst>
                                    <p:cond delay="0"/>
                                  </p:stCondLst>
                                  <p:childTnLst>
                                    <p:set>
                                      <p:cBhvr>
                                        <p:cTn id="69" dur="1" fill="hold">
                                          <p:stCondLst>
                                            <p:cond delay="0"/>
                                          </p:stCondLst>
                                        </p:cTn>
                                        <p:tgtEl>
                                          <p:spTgt spid="73"/>
                                        </p:tgtEl>
                                        <p:attrNameLst>
                                          <p:attrName>style.visibility</p:attrName>
                                        </p:attrNameLst>
                                      </p:cBhvr>
                                      <p:to>
                                        <p:strVal val="visible"/>
                                      </p:to>
                                    </p:set>
                                    <p:animEffect transition="in" filter="dissolve">
                                      <p:cBhvr>
                                        <p:cTn id="70" dur="500"/>
                                        <p:tgtEl>
                                          <p:spTgt spid="73"/>
                                        </p:tgtEl>
                                      </p:cBhvr>
                                    </p:animEffect>
                                  </p:childTnLst>
                                </p:cTn>
                              </p:par>
                              <p:par>
                                <p:cTn id="71" presetID="9" presetClass="entr" presetSubtype="0" fill="hold" nodeType="withEffect">
                                  <p:stCondLst>
                                    <p:cond delay="0"/>
                                  </p:stCondLst>
                                  <p:childTnLst>
                                    <p:set>
                                      <p:cBhvr>
                                        <p:cTn id="72" dur="1" fill="hold">
                                          <p:stCondLst>
                                            <p:cond delay="0"/>
                                          </p:stCondLst>
                                        </p:cTn>
                                        <p:tgtEl>
                                          <p:spTgt spid="74"/>
                                        </p:tgtEl>
                                        <p:attrNameLst>
                                          <p:attrName>style.visibility</p:attrName>
                                        </p:attrNameLst>
                                      </p:cBhvr>
                                      <p:to>
                                        <p:strVal val="visible"/>
                                      </p:to>
                                    </p:set>
                                    <p:animEffect transition="in" filter="dissolve">
                                      <p:cBhvr>
                                        <p:cTn id="73" dur="500"/>
                                        <p:tgtEl>
                                          <p:spTgt spid="74"/>
                                        </p:tgtEl>
                                      </p:cBhvr>
                                    </p:animEffect>
                                  </p:childTnLst>
                                </p:cTn>
                              </p:par>
                              <p:par>
                                <p:cTn id="74" presetID="9" presetClass="entr" presetSubtype="0" fill="hold" nodeType="withEffect">
                                  <p:stCondLst>
                                    <p:cond delay="0"/>
                                  </p:stCondLst>
                                  <p:childTnLst>
                                    <p:set>
                                      <p:cBhvr>
                                        <p:cTn id="75" dur="1" fill="hold">
                                          <p:stCondLst>
                                            <p:cond delay="0"/>
                                          </p:stCondLst>
                                        </p:cTn>
                                        <p:tgtEl>
                                          <p:spTgt spid="75"/>
                                        </p:tgtEl>
                                        <p:attrNameLst>
                                          <p:attrName>style.visibility</p:attrName>
                                        </p:attrNameLst>
                                      </p:cBhvr>
                                      <p:to>
                                        <p:strVal val="visible"/>
                                      </p:to>
                                    </p:set>
                                    <p:animEffect transition="in" filter="dissolve">
                                      <p:cBhvr>
                                        <p:cTn id="76" dur="500"/>
                                        <p:tgtEl>
                                          <p:spTgt spid="75"/>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76"/>
                                        </p:tgtEl>
                                        <p:attrNameLst>
                                          <p:attrName>style.visibility</p:attrName>
                                        </p:attrNameLst>
                                      </p:cBhvr>
                                      <p:to>
                                        <p:strVal val="visible"/>
                                      </p:to>
                                    </p:set>
                                    <p:animEffect transition="in" filter="dissolve">
                                      <p:cBhvr>
                                        <p:cTn id="81" dur="500"/>
                                        <p:tgtEl>
                                          <p:spTgt spid="76"/>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nodeType="click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dissolve">
                                      <p:cBhvr>
                                        <p:cTn id="86" dur="500"/>
                                        <p:tgtEl>
                                          <p:spTgt spid="85"/>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86"/>
                                        </p:tgtEl>
                                        <p:attrNameLst>
                                          <p:attrName>style.visibility</p:attrName>
                                        </p:attrNameLst>
                                      </p:cBhvr>
                                      <p:to>
                                        <p:strVal val="visible"/>
                                      </p:to>
                                    </p:set>
                                    <p:animEffect transition="in" filter="dissolve">
                                      <p:cBhvr>
                                        <p:cTn id="91" dur="500"/>
                                        <p:tgtEl>
                                          <p:spTgt spid="86"/>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nodeType="clickEffect">
                                  <p:stCondLst>
                                    <p:cond delay="0"/>
                                  </p:stCondLst>
                                  <p:childTnLst>
                                    <p:set>
                                      <p:cBhvr>
                                        <p:cTn id="95" dur="1" fill="hold">
                                          <p:stCondLst>
                                            <p:cond delay="0"/>
                                          </p:stCondLst>
                                        </p:cTn>
                                        <p:tgtEl>
                                          <p:spTgt spid="87"/>
                                        </p:tgtEl>
                                        <p:attrNameLst>
                                          <p:attrName>style.visibility</p:attrName>
                                        </p:attrNameLst>
                                      </p:cBhvr>
                                      <p:to>
                                        <p:strVal val="visible"/>
                                      </p:to>
                                    </p:set>
                                    <p:animEffect transition="in" filter="dissolve">
                                      <p:cBhvr>
                                        <p:cTn id="96" dur="500"/>
                                        <p:tgtEl>
                                          <p:spTgt spid="87"/>
                                        </p:tgtEl>
                                      </p:cBhvr>
                                    </p:animEffect>
                                  </p:childTnLst>
                                </p:cTn>
                              </p:par>
                              <p:par>
                                <p:cTn id="97" presetID="9" presetClass="entr" presetSubtype="0" fill="hold" nodeType="withEffect">
                                  <p:stCondLst>
                                    <p:cond delay="0"/>
                                  </p:stCondLst>
                                  <p:childTnLst>
                                    <p:set>
                                      <p:cBhvr>
                                        <p:cTn id="98" dur="1" fill="hold">
                                          <p:stCondLst>
                                            <p:cond delay="0"/>
                                          </p:stCondLst>
                                        </p:cTn>
                                        <p:tgtEl>
                                          <p:spTgt spid="88"/>
                                        </p:tgtEl>
                                        <p:attrNameLst>
                                          <p:attrName>style.visibility</p:attrName>
                                        </p:attrNameLst>
                                      </p:cBhvr>
                                      <p:to>
                                        <p:strVal val="visible"/>
                                      </p:to>
                                    </p:set>
                                    <p:animEffect transition="in" filter="dissolve">
                                      <p:cBhvr>
                                        <p:cTn id="99" dur="500"/>
                                        <p:tgtEl>
                                          <p:spTgt spid="88"/>
                                        </p:tgtEl>
                                      </p:cBhvr>
                                    </p:animEffect>
                                  </p:childTnLst>
                                </p:cTn>
                              </p:par>
                              <p:par>
                                <p:cTn id="100" presetID="9" presetClass="entr" presetSubtype="0" fill="hold" nodeType="withEffect">
                                  <p:stCondLst>
                                    <p:cond delay="0"/>
                                  </p:stCondLst>
                                  <p:childTnLst>
                                    <p:set>
                                      <p:cBhvr>
                                        <p:cTn id="101" dur="1" fill="hold">
                                          <p:stCondLst>
                                            <p:cond delay="0"/>
                                          </p:stCondLst>
                                        </p:cTn>
                                        <p:tgtEl>
                                          <p:spTgt spid="89"/>
                                        </p:tgtEl>
                                        <p:attrNameLst>
                                          <p:attrName>style.visibility</p:attrName>
                                        </p:attrNameLst>
                                      </p:cBhvr>
                                      <p:to>
                                        <p:strVal val="visible"/>
                                      </p:to>
                                    </p:set>
                                    <p:animEffect transition="in" filter="dissolve">
                                      <p:cBhvr>
                                        <p:cTn id="102" dur="500"/>
                                        <p:tgtEl>
                                          <p:spTgt spid="89"/>
                                        </p:tgtEl>
                                      </p:cBhvr>
                                    </p:animEffect>
                                  </p:childTnLst>
                                </p:cTn>
                              </p:par>
                              <p:par>
                                <p:cTn id="103" presetID="9" presetClass="entr" presetSubtype="0" fill="hold" nodeType="withEffect">
                                  <p:stCondLst>
                                    <p:cond delay="0"/>
                                  </p:stCondLst>
                                  <p:childTnLst>
                                    <p:set>
                                      <p:cBhvr>
                                        <p:cTn id="104" dur="1" fill="hold">
                                          <p:stCondLst>
                                            <p:cond delay="0"/>
                                          </p:stCondLst>
                                        </p:cTn>
                                        <p:tgtEl>
                                          <p:spTgt spid="93"/>
                                        </p:tgtEl>
                                        <p:attrNameLst>
                                          <p:attrName>style.visibility</p:attrName>
                                        </p:attrNameLst>
                                      </p:cBhvr>
                                      <p:to>
                                        <p:strVal val="visible"/>
                                      </p:to>
                                    </p:set>
                                    <p:animEffect transition="in" filter="dissolve">
                                      <p:cBhvr>
                                        <p:cTn id="105" dur="500"/>
                                        <p:tgtEl>
                                          <p:spTgt spid="93"/>
                                        </p:tgtEl>
                                      </p:cBhvr>
                                    </p:animEffect>
                                  </p:childTnLst>
                                </p:cTn>
                              </p:par>
                              <p:par>
                                <p:cTn id="106" presetID="9" presetClass="entr" presetSubtype="0" fill="hold" nodeType="withEffect">
                                  <p:stCondLst>
                                    <p:cond delay="0"/>
                                  </p:stCondLst>
                                  <p:childTnLst>
                                    <p:set>
                                      <p:cBhvr>
                                        <p:cTn id="107" dur="1" fill="hold">
                                          <p:stCondLst>
                                            <p:cond delay="0"/>
                                          </p:stCondLst>
                                        </p:cTn>
                                        <p:tgtEl>
                                          <p:spTgt spid="94"/>
                                        </p:tgtEl>
                                        <p:attrNameLst>
                                          <p:attrName>style.visibility</p:attrName>
                                        </p:attrNameLst>
                                      </p:cBhvr>
                                      <p:to>
                                        <p:strVal val="visible"/>
                                      </p:to>
                                    </p:set>
                                    <p:animEffect transition="in" filter="dissolve">
                                      <p:cBhvr>
                                        <p:cTn id="108" dur="500"/>
                                        <p:tgtEl>
                                          <p:spTgt spid="94"/>
                                        </p:tgtEl>
                                      </p:cBhvr>
                                    </p:animEffect>
                                  </p:childTnLst>
                                </p:cTn>
                              </p:par>
                              <p:par>
                                <p:cTn id="109" presetID="9" presetClass="entr" presetSubtype="0" fill="hold" nodeType="with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dissolve">
                                      <p:cBhvr>
                                        <p:cTn id="111" dur="500"/>
                                        <p:tgtEl>
                                          <p:spTgt spid="95"/>
                                        </p:tgtEl>
                                      </p:cBhvr>
                                    </p:animEffect>
                                  </p:childTnLst>
                                </p:cTn>
                              </p:par>
                              <p:par>
                                <p:cTn id="112" presetID="9" presetClass="entr" presetSubtype="0" fill="hold" nodeType="withEffect">
                                  <p:stCondLst>
                                    <p:cond delay="0"/>
                                  </p:stCondLst>
                                  <p:childTnLst>
                                    <p:set>
                                      <p:cBhvr>
                                        <p:cTn id="113" dur="1" fill="hold">
                                          <p:stCondLst>
                                            <p:cond delay="0"/>
                                          </p:stCondLst>
                                        </p:cTn>
                                        <p:tgtEl>
                                          <p:spTgt spid="96"/>
                                        </p:tgtEl>
                                        <p:attrNameLst>
                                          <p:attrName>style.visibility</p:attrName>
                                        </p:attrNameLst>
                                      </p:cBhvr>
                                      <p:to>
                                        <p:strVal val="visible"/>
                                      </p:to>
                                    </p:set>
                                    <p:animEffect transition="in" filter="dissolve">
                                      <p:cBhvr>
                                        <p:cTn id="114" dur="500"/>
                                        <p:tgtEl>
                                          <p:spTgt spid="96"/>
                                        </p:tgtEl>
                                      </p:cBhvr>
                                    </p:animEffect>
                                  </p:childTnLst>
                                </p:cTn>
                              </p:par>
                              <p:par>
                                <p:cTn id="115" presetID="9" presetClass="entr" presetSubtype="0" fill="hold" nodeType="withEffect">
                                  <p:stCondLst>
                                    <p:cond delay="0"/>
                                  </p:stCondLst>
                                  <p:childTnLst>
                                    <p:set>
                                      <p:cBhvr>
                                        <p:cTn id="116" dur="1" fill="hold">
                                          <p:stCondLst>
                                            <p:cond delay="0"/>
                                          </p:stCondLst>
                                        </p:cTn>
                                        <p:tgtEl>
                                          <p:spTgt spid="103"/>
                                        </p:tgtEl>
                                        <p:attrNameLst>
                                          <p:attrName>style.visibility</p:attrName>
                                        </p:attrNameLst>
                                      </p:cBhvr>
                                      <p:to>
                                        <p:strVal val="visible"/>
                                      </p:to>
                                    </p:set>
                                    <p:animEffect transition="in" filter="dissolve">
                                      <p:cBhvr>
                                        <p:cTn id="117" dur="500"/>
                                        <p:tgtEl>
                                          <p:spTgt spid="103"/>
                                        </p:tgtEl>
                                      </p:cBhvr>
                                    </p:animEffect>
                                  </p:childTnLst>
                                </p:cTn>
                              </p:par>
                              <p:par>
                                <p:cTn id="118" presetID="9" presetClass="entr" presetSubtype="0" fill="hold" nodeType="withEffect">
                                  <p:stCondLst>
                                    <p:cond delay="0"/>
                                  </p:stCondLst>
                                  <p:childTnLst>
                                    <p:set>
                                      <p:cBhvr>
                                        <p:cTn id="119" dur="1" fill="hold">
                                          <p:stCondLst>
                                            <p:cond delay="0"/>
                                          </p:stCondLst>
                                        </p:cTn>
                                        <p:tgtEl>
                                          <p:spTgt spid="104"/>
                                        </p:tgtEl>
                                        <p:attrNameLst>
                                          <p:attrName>style.visibility</p:attrName>
                                        </p:attrNameLst>
                                      </p:cBhvr>
                                      <p:to>
                                        <p:strVal val="visible"/>
                                      </p:to>
                                    </p:set>
                                    <p:animEffect transition="in" filter="dissolve">
                                      <p:cBhvr>
                                        <p:cTn id="120" dur="500"/>
                                        <p:tgtEl>
                                          <p:spTgt spid="104"/>
                                        </p:tgtEl>
                                      </p:cBhvr>
                                    </p:animEffect>
                                  </p:childTnLst>
                                </p:cTn>
                              </p:par>
                            </p:childTnLst>
                          </p:cTn>
                        </p:par>
                      </p:childTnLst>
                    </p:cTn>
                  </p:par>
                  <p:par>
                    <p:cTn id="121" fill="hold">
                      <p:stCondLst>
                        <p:cond delay="indefinite"/>
                      </p:stCondLst>
                      <p:childTnLst>
                        <p:par>
                          <p:cTn id="122" fill="hold">
                            <p:stCondLst>
                              <p:cond delay="0"/>
                            </p:stCondLst>
                            <p:childTnLst>
                              <p:par>
                                <p:cTn id="123" presetID="9" presetClass="entr" presetSubtype="0" fill="hold" grpId="0" nodeType="clickEffect">
                                  <p:stCondLst>
                                    <p:cond delay="0"/>
                                  </p:stCondLst>
                                  <p:childTnLst>
                                    <p:set>
                                      <p:cBhvr>
                                        <p:cTn id="124" dur="1" fill="hold">
                                          <p:stCondLst>
                                            <p:cond delay="0"/>
                                          </p:stCondLst>
                                        </p:cTn>
                                        <p:tgtEl>
                                          <p:spTgt spid="116"/>
                                        </p:tgtEl>
                                        <p:attrNameLst>
                                          <p:attrName>style.visibility</p:attrName>
                                        </p:attrNameLst>
                                      </p:cBhvr>
                                      <p:to>
                                        <p:strVal val="visible"/>
                                      </p:to>
                                    </p:set>
                                    <p:animEffect transition="in" filter="dissolve">
                                      <p:cBhvr>
                                        <p:cTn id="125" dur="500"/>
                                        <p:tgtEl>
                                          <p:spTgt spid="116"/>
                                        </p:tgtEl>
                                      </p:cBhvr>
                                    </p:animEffect>
                                  </p:childTnLst>
                                </p:cTn>
                              </p:par>
                            </p:childTnLst>
                          </p:cTn>
                        </p:par>
                      </p:childTnLst>
                    </p:cTn>
                  </p:par>
                  <p:par>
                    <p:cTn id="126" fill="hold">
                      <p:stCondLst>
                        <p:cond delay="indefinite"/>
                      </p:stCondLst>
                      <p:childTnLst>
                        <p:par>
                          <p:cTn id="127" fill="hold">
                            <p:stCondLst>
                              <p:cond delay="0"/>
                            </p:stCondLst>
                            <p:childTnLst>
                              <p:par>
                                <p:cTn id="128" presetID="9" presetClass="entr" presetSubtype="0" fill="hold" nodeType="clickEffect">
                                  <p:stCondLst>
                                    <p:cond delay="0"/>
                                  </p:stCondLst>
                                  <p:childTnLst>
                                    <p:set>
                                      <p:cBhvr>
                                        <p:cTn id="129" dur="1" fill="hold">
                                          <p:stCondLst>
                                            <p:cond delay="0"/>
                                          </p:stCondLst>
                                        </p:cTn>
                                        <p:tgtEl>
                                          <p:spTgt spid="83"/>
                                        </p:tgtEl>
                                        <p:attrNameLst>
                                          <p:attrName>style.visibility</p:attrName>
                                        </p:attrNameLst>
                                      </p:cBhvr>
                                      <p:to>
                                        <p:strVal val="visible"/>
                                      </p:to>
                                    </p:set>
                                    <p:animEffect transition="in" filter="dissolve">
                                      <p:cBhvr>
                                        <p:cTn id="130"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86" grpId="0"/>
      <p:bldP spid="116"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 name="Line 15"/>
          <p:cNvSpPr>
            <a:spLocks noChangeShapeType="1"/>
          </p:cNvSpPr>
          <p:nvPr/>
        </p:nvSpPr>
        <p:spPr bwMode="auto">
          <a:xfrm>
            <a:off x="10322686" y="4494540"/>
            <a:ext cx="0" cy="75917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0" name="TextBox 39"/>
          <p:cNvSpPr txBox="1"/>
          <p:nvPr/>
        </p:nvSpPr>
        <p:spPr>
          <a:xfrm>
            <a:off x="1787786" y="37219"/>
            <a:ext cx="863732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Capacitors—Charging Characteristics</a:t>
            </a:r>
            <a:endParaRPr lang="en-US" sz="2000" dirty="0">
              <a:latin typeface="Times New Roman"/>
              <a:cs typeface="Times New Roman"/>
            </a:endParaRPr>
          </a:p>
        </p:txBody>
      </p:sp>
      <p:sp>
        <p:nvSpPr>
          <p:cNvPr id="137250" name="Rectangle 42"/>
          <p:cNvSpPr>
            <a:spLocks noChangeArrowheads="1"/>
          </p:cNvSpPr>
          <p:nvPr/>
        </p:nvSpPr>
        <p:spPr bwMode="auto">
          <a:xfrm>
            <a:off x="152400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10243663" y="6472239"/>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32.)</a:t>
            </a:r>
          </a:p>
        </p:txBody>
      </p:sp>
      <p:sp>
        <p:nvSpPr>
          <p:cNvPr id="4" name="TextBox 3"/>
          <p:cNvSpPr txBox="1"/>
          <p:nvPr/>
        </p:nvSpPr>
        <p:spPr>
          <a:xfrm>
            <a:off x="1775086" y="850900"/>
            <a:ext cx="5006714" cy="2369880"/>
          </a:xfrm>
          <a:prstGeom prst="rect">
            <a:avLst/>
          </a:prstGeom>
          <a:noFill/>
        </p:spPr>
        <p:txBody>
          <a:bodyPr wrap="square" rtlCol="0">
            <a:spAutoFit/>
          </a:bodyPr>
          <a:lstStyle/>
          <a:p>
            <a:r>
              <a:rPr lang="en-US" sz="2800" dirty="0">
                <a:solidFill>
                  <a:srgbClr val="FF0000"/>
                </a:solidFill>
                <a:latin typeface="Apple Chancery"/>
                <a:cs typeface="Apple Chancery"/>
              </a:rPr>
              <a:t>Example 10:  </a:t>
            </a:r>
            <a:r>
              <a:rPr lang="en-US" sz="2000" dirty="0">
                <a:solidFill>
                  <a:srgbClr val="000000"/>
                </a:solidFill>
                <a:latin typeface="Times New Roman"/>
                <a:cs typeface="Times New Roman"/>
              </a:rPr>
              <a:t>Consider a </a:t>
            </a:r>
            <a:r>
              <a:rPr lang="en-US" sz="2000" dirty="0">
                <a:solidFill>
                  <a:srgbClr val="0000FF"/>
                </a:solidFill>
                <a:latin typeface="Times New Roman"/>
                <a:cs typeface="Times New Roman"/>
              </a:rPr>
              <a:t>resistor, an uncharged capacitor, a switch and a power supply </a:t>
            </a:r>
            <a:r>
              <a:rPr lang="en-US" sz="2000" dirty="0">
                <a:solidFill>
                  <a:srgbClr val="000000"/>
                </a:solidFill>
                <a:latin typeface="Times New Roman"/>
                <a:cs typeface="Times New Roman"/>
              </a:rPr>
              <a:t>all </a:t>
            </a:r>
            <a:r>
              <a:rPr lang="en-US" sz="2000" dirty="0">
                <a:solidFill>
                  <a:srgbClr val="008000"/>
                </a:solidFill>
                <a:latin typeface="Times New Roman"/>
                <a:cs typeface="Times New Roman"/>
              </a:rPr>
              <a:t>hooked in series</a:t>
            </a:r>
            <a:r>
              <a:rPr lang="en-US" sz="2000" dirty="0">
                <a:solidFill>
                  <a:srgbClr val="000000"/>
                </a:solidFill>
                <a:latin typeface="Times New Roman"/>
                <a:cs typeface="Times New Roman"/>
              </a:rPr>
              <a:t>.  Note also that when the switch is thrown, the </a:t>
            </a:r>
            <a:r>
              <a:rPr lang="en-US" sz="2000" dirty="0">
                <a:solidFill>
                  <a:srgbClr val="0000FF"/>
                </a:solidFill>
                <a:latin typeface="Times New Roman"/>
                <a:cs typeface="Times New Roman"/>
              </a:rPr>
              <a:t>voltage across </a:t>
            </a:r>
            <a:r>
              <a:rPr lang="ja-JP" altLang="en-US" sz="2000" dirty="0">
                <a:solidFill>
                  <a:srgbClr val="000000"/>
                </a:solidFill>
                <a:latin typeface="Times New Roman"/>
                <a:cs typeface="Times New Roman"/>
              </a:rPr>
              <a:t>“</a:t>
            </a:r>
            <a:r>
              <a:rPr lang="en-US" sz="2000" dirty="0">
                <a:solidFill>
                  <a:srgbClr val="FF0000"/>
                </a:solidFill>
                <a:latin typeface="Times New Roman"/>
                <a:cs typeface="Times New Roman"/>
              </a:rPr>
              <a:t>a</a:t>
            </a:r>
            <a:r>
              <a:rPr lang="ja-JP" altLang="en-US" sz="2000" dirty="0">
                <a:solidFill>
                  <a:srgbClr val="000000"/>
                </a:solidFill>
                <a:latin typeface="Times New Roman"/>
                <a:cs typeface="Times New Roman"/>
              </a:rPr>
              <a:t>”</a:t>
            </a:r>
            <a:r>
              <a:rPr lang="en-US" sz="2000" dirty="0">
                <a:solidFill>
                  <a:srgbClr val="000000"/>
                </a:solidFill>
                <a:latin typeface="Times New Roman"/>
                <a:cs typeface="Times New Roman"/>
              </a:rPr>
              <a:t> and </a:t>
            </a:r>
            <a:r>
              <a:rPr lang="ja-JP" altLang="en-US" sz="2000" dirty="0">
                <a:solidFill>
                  <a:srgbClr val="000000"/>
                </a:solidFill>
                <a:latin typeface="Times New Roman"/>
                <a:cs typeface="Times New Roman"/>
              </a:rPr>
              <a:t>“</a:t>
            </a:r>
            <a:r>
              <a:rPr lang="en-US" sz="2000" dirty="0">
                <a:solidFill>
                  <a:srgbClr val="FF0000"/>
                </a:solidFill>
                <a:latin typeface="Times New Roman"/>
                <a:cs typeface="Times New Roman"/>
              </a:rPr>
              <a:t>b</a:t>
            </a:r>
            <a:r>
              <a:rPr lang="ja-JP" altLang="en-US" sz="2000" dirty="0">
                <a:solidFill>
                  <a:srgbClr val="000000"/>
                </a:solidFill>
                <a:latin typeface="Times New Roman"/>
                <a:cs typeface="Times New Roman"/>
              </a:rPr>
              <a:t>”</a:t>
            </a:r>
            <a:r>
              <a:rPr lang="en-US" sz="2000" dirty="0">
                <a:solidFill>
                  <a:srgbClr val="000000"/>
                </a:solidFill>
                <a:latin typeface="Times New Roman"/>
                <a:cs typeface="Times New Roman"/>
              </a:rPr>
              <a:t> is </a:t>
            </a:r>
            <a:r>
              <a:rPr lang="en-US" sz="2000" dirty="0">
                <a:solidFill>
                  <a:srgbClr val="FF0000"/>
                </a:solidFill>
                <a:latin typeface="Times New Roman"/>
                <a:cs typeface="Times New Roman"/>
              </a:rPr>
              <a:t>equal to both</a:t>
            </a:r>
            <a:r>
              <a:rPr lang="en-US" sz="2000" dirty="0">
                <a:solidFill>
                  <a:srgbClr val="000000"/>
                </a:solidFill>
                <a:latin typeface="Times New Roman"/>
                <a:cs typeface="Times New Roman"/>
              </a:rPr>
              <a:t> the </a:t>
            </a:r>
            <a:r>
              <a:rPr lang="en-US" sz="2000" i="1" dirty="0">
                <a:solidFill>
                  <a:srgbClr val="0000FF"/>
                </a:solidFill>
                <a:latin typeface="Times New Roman"/>
                <a:cs typeface="Times New Roman"/>
              </a:rPr>
              <a:t>battery voltage </a:t>
            </a:r>
            <a:r>
              <a:rPr lang="en-US" sz="2000" dirty="0">
                <a:solidFill>
                  <a:srgbClr val="000000"/>
                </a:solidFill>
                <a:latin typeface="Times New Roman"/>
                <a:cs typeface="Times New Roman"/>
              </a:rPr>
              <a:t>and the </a:t>
            </a:r>
            <a:r>
              <a:rPr lang="en-US" sz="2000" i="1" dirty="0">
                <a:solidFill>
                  <a:srgbClr val="0000FF"/>
                </a:solidFill>
                <a:latin typeface="Times New Roman"/>
                <a:cs typeface="Times New Roman"/>
              </a:rPr>
              <a:t>sum of voltages across the resistor and capacitor</a:t>
            </a:r>
            <a:r>
              <a:rPr lang="en-US" sz="2000" dirty="0">
                <a:solidFill>
                  <a:srgbClr val="000000"/>
                </a:solidFill>
                <a:latin typeface="Times New Roman"/>
                <a:cs typeface="Times New Roman"/>
              </a:rPr>
              <a:t>.  That is:  </a:t>
            </a:r>
            <a:endParaRPr lang="en-US" sz="2800" dirty="0">
              <a:solidFill>
                <a:srgbClr val="000000"/>
              </a:solidFill>
              <a:latin typeface="Times New Roman"/>
              <a:cs typeface="Times New Roman"/>
            </a:endParaRPr>
          </a:p>
        </p:txBody>
      </p:sp>
      <p:sp>
        <p:nvSpPr>
          <p:cNvPr id="56" name="TextBox 55"/>
          <p:cNvSpPr txBox="1"/>
          <p:nvPr/>
        </p:nvSpPr>
        <p:spPr>
          <a:xfrm>
            <a:off x="2230283" y="3963350"/>
            <a:ext cx="4707092" cy="1015663"/>
          </a:xfrm>
          <a:prstGeom prst="rect">
            <a:avLst/>
          </a:prstGeom>
          <a:noFill/>
        </p:spPr>
        <p:txBody>
          <a:bodyPr wrap="square" rtlCol="0">
            <a:spAutoFit/>
          </a:bodyPr>
          <a:lstStyle/>
          <a:p>
            <a:r>
              <a:rPr lang="en-US" sz="2000" dirty="0">
                <a:solidFill>
                  <a:srgbClr val="FF0000"/>
                </a:solidFill>
                <a:latin typeface="Apple Chancery"/>
                <a:cs typeface="Apple Chancery"/>
              </a:rPr>
              <a:t>As the cap </a:t>
            </a:r>
            <a:r>
              <a:rPr lang="en-US" sz="2000" i="1" dirty="0">
                <a:solidFill>
                  <a:srgbClr val="0000FF"/>
                </a:solidFill>
                <a:latin typeface="Times New Roman"/>
                <a:cs typeface="Times New Roman"/>
              </a:rPr>
              <a:t>initially has no charge </a:t>
            </a:r>
            <a:r>
              <a:rPr lang="en-US" sz="2000" dirty="0">
                <a:latin typeface="Times New Roman"/>
                <a:cs typeface="Times New Roman"/>
              </a:rPr>
              <a:t>on its plates, it will provide </a:t>
            </a:r>
            <a:r>
              <a:rPr lang="en-US" sz="2000" dirty="0">
                <a:solidFill>
                  <a:srgbClr val="0000FF"/>
                </a:solidFill>
                <a:latin typeface="Times New Roman"/>
                <a:cs typeface="Times New Roman"/>
              </a:rPr>
              <a:t>no resistance to charge flow</a:t>
            </a:r>
            <a:r>
              <a:rPr lang="en-US" sz="2000" dirty="0">
                <a:latin typeface="Times New Roman"/>
                <a:cs typeface="Times New Roman"/>
              </a:rPr>
              <a:t>.  That means </a:t>
            </a:r>
            <a:r>
              <a:rPr lang="en-US" sz="2000" i="1" dirty="0">
                <a:latin typeface="Times New Roman"/>
                <a:cs typeface="Times New Roman"/>
              </a:rPr>
              <a:t>no voltage drop </a:t>
            </a:r>
          </a:p>
        </p:txBody>
      </p:sp>
      <p:sp>
        <p:nvSpPr>
          <p:cNvPr id="142" name="TextBox 141"/>
          <p:cNvSpPr txBox="1"/>
          <p:nvPr/>
        </p:nvSpPr>
        <p:spPr>
          <a:xfrm>
            <a:off x="1910814" y="3546272"/>
            <a:ext cx="7944386" cy="400110"/>
          </a:xfrm>
          <a:prstGeom prst="rect">
            <a:avLst/>
          </a:prstGeom>
          <a:noFill/>
        </p:spPr>
        <p:txBody>
          <a:bodyPr wrap="square" rtlCol="0">
            <a:spAutoFit/>
          </a:bodyPr>
          <a:lstStyle/>
          <a:p>
            <a:r>
              <a:rPr lang="en-US" sz="2000" dirty="0">
                <a:solidFill>
                  <a:srgbClr val="FF0000"/>
                </a:solidFill>
                <a:latin typeface="Apple Chancery"/>
                <a:cs typeface="Apple Chancery"/>
              </a:rPr>
              <a:t>a.) At t = 0, </a:t>
            </a:r>
            <a:r>
              <a:rPr lang="en-US" sz="2000" dirty="0">
                <a:latin typeface="Times New Roman"/>
                <a:cs typeface="Times New Roman"/>
              </a:rPr>
              <a:t>the </a:t>
            </a:r>
            <a:r>
              <a:rPr lang="en-US" sz="2000" dirty="0">
                <a:solidFill>
                  <a:srgbClr val="008000"/>
                </a:solidFill>
                <a:latin typeface="Times New Roman"/>
                <a:cs typeface="Times New Roman"/>
              </a:rPr>
              <a:t>switch is closed</a:t>
            </a:r>
            <a:r>
              <a:rPr lang="en-US" sz="2000" dirty="0">
                <a:latin typeface="Times New Roman"/>
                <a:cs typeface="Times New Roman"/>
              </a:rPr>
              <a:t>.  </a:t>
            </a:r>
            <a:r>
              <a:rPr lang="en-US" sz="2000" dirty="0">
                <a:solidFill>
                  <a:srgbClr val="0000FF"/>
                </a:solidFill>
                <a:latin typeface="Times New Roman"/>
                <a:cs typeface="Times New Roman"/>
              </a:rPr>
              <a:t>What</a:t>
            </a:r>
            <a:r>
              <a:rPr lang="en-US" sz="2000" dirty="0">
                <a:latin typeface="Times New Roman"/>
                <a:cs typeface="Times New Roman"/>
              </a:rPr>
              <a:t> </a:t>
            </a:r>
            <a:r>
              <a:rPr lang="en-US" sz="2000" dirty="0">
                <a:solidFill>
                  <a:srgbClr val="FF0000"/>
                </a:solidFill>
                <a:latin typeface="Times New Roman"/>
                <a:cs typeface="Times New Roman"/>
              </a:rPr>
              <a:t>initially</a:t>
            </a:r>
            <a:r>
              <a:rPr lang="en-US" sz="2000" dirty="0">
                <a:latin typeface="Times New Roman"/>
                <a:cs typeface="Times New Roman"/>
              </a:rPr>
              <a:t> </a:t>
            </a:r>
            <a:r>
              <a:rPr lang="en-US" sz="2000" dirty="0">
                <a:solidFill>
                  <a:srgbClr val="0000FF"/>
                </a:solidFill>
                <a:latin typeface="Times New Roman"/>
                <a:cs typeface="Times New Roman"/>
              </a:rPr>
              <a:t>happens</a:t>
            </a:r>
            <a:r>
              <a:rPr lang="en-US" sz="2000" dirty="0">
                <a:latin typeface="Times New Roman"/>
                <a:cs typeface="Times New Roman"/>
              </a:rPr>
              <a:t> in the circuit?</a:t>
            </a:r>
          </a:p>
        </p:txBody>
      </p:sp>
      <p:sp>
        <p:nvSpPr>
          <p:cNvPr id="49" name="Line 10"/>
          <p:cNvSpPr>
            <a:spLocks noChangeShapeType="1"/>
          </p:cNvSpPr>
          <p:nvPr/>
        </p:nvSpPr>
        <p:spPr bwMode="auto">
          <a:xfrm>
            <a:off x="7969201" y="1235675"/>
            <a:ext cx="62114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0" name="Line 11"/>
          <p:cNvSpPr>
            <a:spLocks noChangeShapeType="1"/>
          </p:cNvSpPr>
          <p:nvPr/>
        </p:nvSpPr>
        <p:spPr bwMode="auto">
          <a:xfrm>
            <a:off x="9694595" y="1166659"/>
            <a:ext cx="62114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51" name="Group 12"/>
          <p:cNvGrpSpPr>
            <a:grpSpLocks/>
          </p:cNvGrpSpPr>
          <p:nvPr/>
        </p:nvGrpSpPr>
        <p:grpSpPr bwMode="auto">
          <a:xfrm rot="18900000">
            <a:off x="8728375" y="821581"/>
            <a:ext cx="828189" cy="773552"/>
            <a:chOff x="768" y="1200"/>
            <a:chExt cx="720" cy="672"/>
          </a:xfrm>
        </p:grpSpPr>
        <p:cxnSp>
          <p:nvCxnSpPr>
            <p:cNvPr id="87" name="AutoShape 13"/>
            <p:cNvCxnSpPr>
              <a:cxnSpLocks noChangeShapeType="1"/>
            </p:cNvCxnSpPr>
            <p:nvPr/>
          </p:nvCxnSpPr>
          <p:spPr bwMode="auto">
            <a:xfrm>
              <a:off x="768" y="1200"/>
              <a:ext cx="384" cy="336"/>
            </a:xfrm>
            <a:prstGeom prst="bentConnector3">
              <a:avLst>
                <a:gd name="adj1" fmla="val 50000"/>
              </a:avLst>
            </a:prstGeom>
            <a:noFill/>
            <a:ln w="9525">
              <a:solidFill>
                <a:schemeClr val="tx1"/>
              </a:solidFill>
              <a:miter lim="800000"/>
              <a:headEnd/>
              <a:tailEnd/>
            </a:ln>
            <a:extLst>
              <a:ext uri="{909E8E84-426E-40dd-AFC4-6F175D3DCCD1}">
                <a14:hiddenFill xmlns="" xmlns:a14="http://schemas.microsoft.com/office/drawing/2010/main">
                  <a:noFill/>
                </a14:hiddenFill>
              </a:ext>
            </a:extLst>
          </p:spPr>
        </p:cxnSp>
        <p:cxnSp>
          <p:nvCxnSpPr>
            <p:cNvPr id="93" name="AutoShape 14"/>
            <p:cNvCxnSpPr>
              <a:cxnSpLocks noChangeShapeType="1"/>
            </p:cNvCxnSpPr>
            <p:nvPr/>
          </p:nvCxnSpPr>
          <p:spPr bwMode="auto">
            <a:xfrm>
              <a:off x="1104" y="1536"/>
              <a:ext cx="384" cy="336"/>
            </a:xfrm>
            <a:prstGeom prst="bentConnector3">
              <a:avLst>
                <a:gd name="adj1" fmla="val 50000"/>
              </a:avLst>
            </a:prstGeom>
            <a:noFill/>
            <a:ln w="9525">
              <a:solidFill>
                <a:schemeClr val="tx1"/>
              </a:solidFill>
              <a:miter lim="800000"/>
              <a:headEnd/>
              <a:tailEnd/>
            </a:ln>
            <a:extLst>
              <a:ext uri="{909E8E84-426E-40dd-AFC4-6F175D3DCCD1}">
                <a14:hiddenFill xmlns="" xmlns:a14="http://schemas.microsoft.com/office/drawing/2010/main">
                  <a:noFill/>
                </a14:hiddenFill>
              </a:ext>
            </a:extLst>
          </p:spPr>
        </p:cxnSp>
      </p:grpSp>
      <p:sp>
        <p:nvSpPr>
          <p:cNvPr id="52" name="Line 15"/>
          <p:cNvSpPr>
            <a:spLocks noChangeShapeType="1"/>
          </p:cNvSpPr>
          <p:nvPr/>
        </p:nvSpPr>
        <p:spPr bwMode="auto">
          <a:xfrm>
            <a:off x="10315737" y="2201896"/>
            <a:ext cx="0" cy="62114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3" name="Line 17"/>
          <p:cNvSpPr>
            <a:spLocks noChangeShapeType="1"/>
          </p:cNvSpPr>
          <p:nvPr/>
        </p:nvSpPr>
        <p:spPr bwMode="auto">
          <a:xfrm>
            <a:off x="7141013" y="2823037"/>
            <a:ext cx="1449331"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4" name="Line 18"/>
          <p:cNvSpPr>
            <a:spLocks noChangeShapeType="1"/>
          </p:cNvSpPr>
          <p:nvPr/>
        </p:nvSpPr>
        <p:spPr bwMode="auto">
          <a:xfrm>
            <a:off x="8590343" y="2546974"/>
            <a:ext cx="0" cy="55212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 name="Line 19"/>
          <p:cNvSpPr>
            <a:spLocks noChangeShapeType="1"/>
          </p:cNvSpPr>
          <p:nvPr/>
        </p:nvSpPr>
        <p:spPr bwMode="auto">
          <a:xfrm>
            <a:off x="8728374" y="2754022"/>
            <a:ext cx="0" cy="1380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7" name="Line 20"/>
          <p:cNvSpPr>
            <a:spLocks noChangeShapeType="1"/>
          </p:cNvSpPr>
          <p:nvPr/>
        </p:nvSpPr>
        <p:spPr bwMode="auto">
          <a:xfrm flipV="1">
            <a:off x="8728375" y="2823037"/>
            <a:ext cx="158736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8" name="Line 21"/>
          <p:cNvSpPr>
            <a:spLocks noChangeShapeType="1"/>
          </p:cNvSpPr>
          <p:nvPr/>
        </p:nvSpPr>
        <p:spPr bwMode="auto">
          <a:xfrm>
            <a:off x="7141012" y="1235675"/>
            <a:ext cx="0" cy="158736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61" name="Object 2"/>
          <p:cNvGraphicFramePr>
            <a:graphicFrameLocks noChangeAspect="1"/>
          </p:cNvGraphicFramePr>
          <p:nvPr/>
        </p:nvGraphicFramePr>
        <p:xfrm>
          <a:off x="7507289" y="1736725"/>
          <a:ext cx="841375" cy="280988"/>
        </p:xfrm>
        <a:graphic>
          <a:graphicData uri="http://schemas.openxmlformats.org/presentationml/2006/ole">
            <mc:AlternateContent xmlns:mc="http://schemas.openxmlformats.org/markup-compatibility/2006">
              <mc:Choice xmlns:v="urn:schemas-microsoft-com:vml" Requires="v">
                <p:oleObj spid="_x0000_s29877" name="Equation" r:id="rId4" imgW="609600" imgH="203200" progId="Equation.DSMT4">
                  <p:embed/>
                </p:oleObj>
              </mc:Choice>
              <mc:Fallback>
                <p:oleObj name="Equation" r:id="rId4" imgW="609600" imgH="203200" progId="Equation.DSMT4">
                  <p:embed/>
                  <p:pic>
                    <p:nvPicPr>
                      <p:cNvPr id="61" name="Object 2"/>
                      <p:cNvPicPr>
                        <a:picLocks noChangeAspect="1" noChangeArrowheads="1"/>
                      </p:cNvPicPr>
                      <p:nvPr/>
                    </p:nvPicPr>
                    <p:blipFill>
                      <a:blip r:embed="rId5"/>
                      <a:srcRect/>
                      <a:stretch>
                        <a:fillRect/>
                      </a:stretch>
                    </p:blipFill>
                    <p:spPr bwMode="auto">
                      <a:xfrm>
                        <a:off x="7507289" y="1736725"/>
                        <a:ext cx="841375" cy="280988"/>
                      </a:xfrm>
                      <a:prstGeom prst="rect">
                        <a:avLst/>
                      </a:prstGeom>
                      <a:noFill/>
                      <a:ln>
                        <a:noFill/>
                      </a:ln>
                      <a:effectLst/>
                    </p:spPr>
                  </p:pic>
                </p:oleObj>
              </mc:Fallback>
            </mc:AlternateContent>
          </a:graphicData>
        </a:graphic>
      </p:graphicFrame>
      <p:sp>
        <p:nvSpPr>
          <p:cNvPr id="62" name="Line 15"/>
          <p:cNvSpPr>
            <a:spLocks noChangeShapeType="1"/>
          </p:cNvSpPr>
          <p:nvPr/>
        </p:nvSpPr>
        <p:spPr bwMode="auto">
          <a:xfrm>
            <a:off x="10315737" y="1166660"/>
            <a:ext cx="0" cy="75917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3" name="Line 15"/>
          <p:cNvSpPr>
            <a:spLocks noChangeShapeType="1"/>
          </p:cNvSpPr>
          <p:nvPr/>
        </p:nvSpPr>
        <p:spPr bwMode="auto">
          <a:xfrm flipH="1" flipV="1">
            <a:off x="10039675" y="1925834"/>
            <a:ext cx="276063" cy="27606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66" name="Group 34"/>
          <p:cNvGrpSpPr>
            <a:grpSpLocks/>
          </p:cNvGrpSpPr>
          <p:nvPr/>
        </p:nvGrpSpPr>
        <p:grpSpPr bwMode="auto">
          <a:xfrm rot="5400000">
            <a:off x="8962741" y="932294"/>
            <a:ext cx="290441" cy="1173268"/>
            <a:chOff x="7604124" y="3276600"/>
            <a:chExt cx="168276" cy="457200"/>
          </a:xfrm>
        </p:grpSpPr>
        <p:sp>
          <p:nvSpPr>
            <p:cNvPr id="85" name="Freeform 32"/>
            <p:cNvSpPr>
              <a:spLocks noChangeArrowheads="1"/>
            </p:cNvSpPr>
            <p:nvPr/>
          </p:nvSpPr>
          <p:spPr bwMode="auto">
            <a:xfrm flipH="1">
              <a:off x="7604124" y="3505200"/>
              <a:ext cx="168275" cy="228600"/>
            </a:xfrm>
            <a:custGeom>
              <a:avLst/>
              <a:gdLst>
                <a:gd name="T0" fmla="*/ 0 w 92075"/>
                <a:gd name="T1" fmla="*/ 0 h 120650"/>
                <a:gd name="T2" fmla="*/ 290716 w 92075"/>
                <a:gd name="T3" fmla="*/ 107985 h 120650"/>
                <a:gd name="T4" fmla="*/ 310096 w 92075"/>
                <a:gd name="T5" fmla="*/ 475130 h 120650"/>
                <a:gd name="T6" fmla="*/ 310096 w 92075"/>
                <a:gd name="T7" fmla="*/ 691098 h 120650"/>
                <a:gd name="T8" fmla="*/ 387622 w 92075"/>
                <a:gd name="T9" fmla="*/ 777484 h 120650"/>
                <a:gd name="T10" fmla="*/ 562050 w 92075"/>
                <a:gd name="T11" fmla="*/ 820681 h 120650"/>
                <a:gd name="T12" fmla="*/ 0 60000 65536"/>
                <a:gd name="T13" fmla="*/ 0 60000 65536"/>
                <a:gd name="T14" fmla="*/ 0 60000 65536"/>
                <a:gd name="T15" fmla="*/ 0 60000 65536"/>
                <a:gd name="T16" fmla="*/ 0 60000 65536"/>
                <a:gd name="T17" fmla="*/ 0 60000 65536"/>
                <a:gd name="T18" fmla="*/ 0 w 92075"/>
                <a:gd name="T19" fmla="*/ 0 h 120650"/>
                <a:gd name="T20" fmla="*/ 92075 w 92075"/>
                <a:gd name="T21" fmla="*/ 120650 h 120650"/>
              </a:gdLst>
              <a:ahLst/>
              <a:cxnLst>
                <a:cxn ang="T12">
                  <a:pos x="T0" y="T1"/>
                </a:cxn>
                <a:cxn ang="T13">
                  <a:pos x="T2" y="T3"/>
                </a:cxn>
                <a:cxn ang="T14">
                  <a:pos x="T4" y="T5"/>
                </a:cxn>
                <a:cxn ang="T15">
                  <a:pos x="T6" y="T7"/>
                </a:cxn>
                <a:cxn ang="T16">
                  <a:pos x="T8" y="T9"/>
                </a:cxn>
                <a:cxn ang="T17">
                  <a:pos x="T10" y="T11"/>
                </a:cxn>
              </a:cxnLst>
              <a:rect l="T18" t="T19" r="T20" b="T21"/>
              <a:pathLst>
                <a:path w="92075" h="120650">
                  <a:moveTo>
                    <a:pt x="0" y="0"/>
                  </a:moveTo>
                  <a:cubicBezTo>
                    <a:pt x="19579" y="2116"/>
                    <a:pt x="39158" y="4233"/>
                    <a:pt x="47625" y="15875"/>
                  </a:cubicBezTo>
                  <a:cubicBezTo>
                    <a:pt x="56092" y="27517"/>
                    <a:pt x="50271" y="55563"/>
                    <a:pt x="50800" y="69850"/>
                  </a:cubicBezTo>
                  <a:cubicBezTo>
                    <a:pt x="51329" y="84138"/>
                    <a:pt x="48683" y="94192"/>
                    <a:pt x="50800" y="101600"/>
                  </a:cubicBezTo>
                  <a:cubicBezTo>
                    <a:pt x="52917" y="109008"/>
                    <a:pt x="56621" y="111125"/>
                    <a:pt x="63500" y="114300"/>
                  </a:cubicBezTo>
                  <a:cubicBezTo>
                    <a:pt x="70379" y="117475"/>
                    <a:pt x="92075" y="120650"/>
                    <a:pt x="92075" y="120650"/>
                  </a:cubicBez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86" name="Freeform 33"/>
            <p:cNvSpPr>
              <a:spLocks noChangeArrowheads="1"/>
            </p:cNvSpPr>
            <p:nvPr/>
          </p:nvSpPr>
          <p:spPr bwMode="auto">
            <a:xfrm>
              <a:off x="7604125" y="3276600"/>
              <a:ext cx="168275" cy="228600"/>
            </a:xfrm>
            <a:custGeom>
              <a:avLst/>
              <a:gdLst>
                <a:gd name="T0" fmla="*/ 0 w 92075"/>
                <a:gd name="T1" fmla="*/ 0 h 120650"/>
                <a:gd name="T2" fmla="*/ 290716 w 92075"/>
                <a:gd name="T3" fmla="*/ 107985 h 120650"/>
                <a:gd name="T4" fmla="*/ 310096 w 92075"/>
                <a:gd name="T5" fmla="*/ 475130 h 120650"/>
                <a:gd name="T6" fmla="*/ 310096 w 92075"/>
                <a:gd name="T7" fmla="*/ 691098 h 120650"/>
                <a:gd name="T8" fmla="*/ 387622 w 92075"/>
                <a:gd name="T9" fmla="*/ 777484 h 120650"/>
                <a:gd name="T10" fmla="*/ 562050 w 92075"/>
                <a:gd name="T11" fmla="*/ 820681 h 120650"/>
                <a:gd name="T12" fmla="*/ 0 60000 65536"/>
                <a:gd name="T13" fmla="*/ 0 60000 65536"/>
                <a:gd name="T14" fmla="*/ 0 60000 65536"/>
                <a:gd name="T15" fmla="*/ 0 60000 65536"/>
                <a:gd name="T16" fmla="*/ 0 60000 65536"/>
                <a:gd name="T17" fmla="*/ 0 60000 65536"/>
                <a:gd name="T18" fmla="*/ 0 w 92075"/>
                <a:gd name="T19" fmla="*/ 0 h 120650"/>
                <a:gd name="T20" fmla="*/ 92075 w 92075"/>
                <a:gd name="T21" fmla="*/ 120650 h 120650"/>
              </a:gdLst>
              <a:ahLst/>
              <a:cxnLst>
                <a:cxn ang="T12">
                  <a:pos x="T0" y="T1"/>
                </a:cxn>
                <a:cxn ang="T13">
                  <a:pos x="T2" y="T3"/>
                </a:cxn>
                <a:cxn ang="T14">
                  <a:pos x="T4" y="T5"/>
                </a:cxn>
                <a:cxn ang="T15">
                  <a:pos x="T6" y="T7"/>
                </a:cxn>
                <a:cxn ang="T16">
                  <a:pos x="T8" y="T9"/>
                </a:cxn>
                <a:cxn ang="T17">
                  <a:pos x="T10" y="T11"/>
                </a:cxn>
              </a:cxnLst>
              <a:rect l="T18" t="T19" r="T20" b="T21"/>
              <a:pathLst>
                <a:path w="92075" h="120650">
                  <a:moveTo>
                    <a:pt x="0" y="0"/>
                  </a:moveTo>
                  <a:cubicBezTo>
                    <a:pt x="19579" y="2116"/>
                    <a:pt x="39158" y="4233"/>
                    <a:pt x="47625" y="15875"/>
                  </a:cubicBezTo>
                  <a:cubicBezTo>
                    <a:pt x="56092" y="27517"/>
                    <a:pt x="50271" y="55563"/>
                    <a:pt x="50800" y="69850"/>
                  </a:cubicBezTo>
                  <a:cubicBezTo>
                    <a:pt x="51329" y="84138"/>
                    <a:pt x="48683" y="94192"/>
                    <a:pt x="50800" y="101600"/>
                  </a:cubicBezTo>
                  <a:cubicBezTo>
                    <a:pt x="52917" y="109008"/>
                    <a:pt x="56621" y="111125"/>
                    <a:pt x="63500" y="114300"/>
                  </a:cubicBezTo>
                  <a:cubicBezTo>
                    <a:pt x="70379" y="117475"/>
                    <a:pt x="92075" y="120650"/>
                    <a:pt x="92075" y="120650"/>
                  </a:cubicBez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cxnSp>
        <p:nvCxnSpPr>
          <p:cNvPr id="67" name="Straight Connector 36"/>
          <p:cNvCxnSpPr>
            <a:cxnSpLocks noChangeShapeType="1"/>
          </p:cNvCxnSpPr>
          <p:nvPr/>
        </p:nvCxnSpPr>
        <p:spPr bwMode="auto">
          <a:xfrm rot="5400000">
            <a:off x="7693139" y="1235675"/>
            <a:ext cx="552126" cy="28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cxnSp>
        <p:nvCxnSpPr>
          <p:cNvPr id="68" name="Straight Connector 37"/>
          <p:cNvCxnSpPr>
            <a:cxnSpLocks noChangeShapeType="1"/>
          </p:cNvCxnSpPr>
          <p:nvPr/>
        </p:nvCxnSpPr>
        <p:spPr bwMode="auto">
          <a:xfrm rot="5400000">
            <a:off x="7554388" y="1234957"/>
            <a:ext cx="552126" cy="143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69" name="Line 10"/>
          <p:cNvSpPr>
            <a:spLocks noChangeShapeType="1"/>
          </p:cNvSpPr>
          <p:nvPr/>
        </p:nvSpPr>
        <p:spPr bwMode="auto">
          <a:xfrm>
            <a:off x="7141012" y="1235675"/>
            <a:ext cx="69015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70" name="Group 39"/>
          <p:cNvGrpSpPr>
            <a:grpSpLocks/>
          </p:cNvGrpSpPr>
          <p:nvPr/>
        </p:nvGrpSpPr>
        <p:grpSpPr bwMode="auto">
          <a:xfrm rot="5400000">
            <a:off x="7727647" y="1477231"/>
            <a:ext cx="345079" cy="276063"/>
            <a:chOff x="7604124" y="3276600"/>
            <a:chExt cx="168276" cy="457200"/>
          </a:xfrm>
        </p:grpSpPr>
        <p:sp>
          <p:nvSpPr>
            <p:cNvPr id="83" name="Freeform 40"/>
            <p:cNvSpPr>
              <a:spLocks noChangeArrowheads="1"/>
            </p:cNvSpPr>
            <p:nvPr/>
          </p:nvSpPr>
          <p:spPr bwMode="auto">
            <a:xfrm flipH="1">
              <a:off x="7604124" y="3505200"/>
              <a:ext cx="168275" cy="228600"/>
            </a:xfrm>
            <a:custGeom>
              <a:avLst/>
              <a:gdLst>
                <a:gd name="T0" fmla="*/ 0 w 92075"/>
                <a:gd name="T1" fmla="*/ 0 h 120650"/>
                <a:gd name="T2" fmla="*/ 290716 w 92075"/>
                <a:gd name="T3" fmla="*/ 107985 h 120650"/>
                <a:gd name="T4" fmla="*/ 310096 w 92075"/>
                <a:gd name="T5" fmla="*/ 475130 h 120650"/>
                <a:gd name="T6" fmla="*/ 310096 w 92075"/>
                <a:gd name="T7" fmla="*/ 691098 h 120650"/>
                <a:gd name="T8" fmla="*/ 387622 w 92075"/>
                <a:gd name="T9" fmla="*/ 777484 h 120650"/>
                <a:gd name="T10" fmla="*/ 562050 w 92075"/>
                <a:gd name="T11" fmla="*/ 820681 h 120650"/>
                <a:gd name="T12" fmla="*/ 0 60000 65536"/>
                <a:gd name="T13" fmla="*/ 0 60000 65536"/>
                <a:gd name="T14" fmla="*/ 0 60000 65536"/>
                <a:gd name="T15" fmla="*/ 0 60000 65536"/>
                <a:gd name="T16" fmla="*/ 0 60000 65536"/>
                <a:gd name="T17" fmla="*/ 0 60000 65536"/>
                <a:gd name="T18" fmla="*/ 0 w 92075"/>
                <a:gd name="T19" fmla="*/ 0 h 120650"/>
                <a:gd name="T20" fmla="*/ 92075 w 92075"/>
                <a:gd name="T21" fmla="*/ 120650 h 120650"/>
              </a:gdLst>
              <a:ahLst/>
              <a:cxnLst>
                <a:cxn ang="T12">
                  <a:pos x="T0" y="T1"/>
                </a:cxn>
                <a:cxn ang="T13">
                  <a:pos x="T2" y="T3"/>
                </a:cxn>
                <a:cxn ang="T14">
                  <a:pos x="T4" y="T5"/>
                </a:cxn>
                <a:cxn ang="T15">
                  <a:pos x="T6" y="T7"/>
                </a:cxn>
                <a:cxn ang="T16">
                  <a:pos x="T8" y="T9"/>
                </a:cxn>
                <a:cxn ang="T17">
                  <a:pos x="T10" y="T11"/>
                </a:cxn>
              </a:cxnLst>
              <a:rect l="T18" t="T19" r="T20" b="T21"/>
              <a:pathLst>
                <a:path w="92075" h="120650">
                  <a:moveTo>
                    <a:pt x="0" y="0"/>
                  </a:moveTo>
                  <a:cubicBezTo>
                    <a:pt x="19579" y="2116"/>
                    <a:pt x="39158" y="4233"/>
                    <a:pt x="47625" y="15875"/>
                  </a:cubicBezTo>
                  <a:cubicBezTo>
                    <a:pt x="56092" y="27517"/>
                    <a:pt x="50271" y="55563"/>
                    <a:pt x="50800" y="69850"/>
                  </a:cubicBezTo>
                  <a:cubicBezTo>
                    <a:pt x="51329" y="84138"/>
                    <a:pt x="48683" y="94192"/>
                    <a:pt x="50800" y="101600"/>
                  </a:cubicBezTo>
                  <a:cubicBezTo>
                    <a:pt x="52917" y="109008"/>
                    <a:pt x="56621" y="111125"/>
                    <a:pt x="63500" y="114300"/>
                  </a:cubicBezTo>
                  <a:cubicBezTo>
                    <a:pt x="70379" y="117475"/>
                    <a:pt x="92075" y="120650"/>
                    <a:pt x="92075" y="120650"/>
                  </a:cubicBez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84" name="Freeform 41"/>
            <p:cNvSpPr>
              <a:spLocks noChangeArrowheads="1"/>
            </p:cNvSpPr>
            <p:nvPr/>
          </p:nvSpPr>
          <p:spPr bwMode="auto">
            <a:xfrm>
              <a:off x="7604125" y="3276600"/>
              <a:ext cx="168275" cy="228600"/>
            </a:xfrm>
            <a:custGeom>
              <a:avLst/>
              <a:gdLst>
                <a:gd name="T0" fmla="*/ 0 w 92075"/>
                <a:gd name="T1" fmla="*/ 0 h 120650"/>
                <a:gd name="T2" fmla="*/ 290716 w 92075"/>
                <a:gd name="T3" fmla="*/ 107985 h 120650"/>
                <a:gd name="T4" fmla="*/ 310096 w 92075"/>
                <a:gd name="T5" fmla="*/ 475130 h 120650"/>
                <a:gd name="T6" fmla="*/ 310096 w 92075"/>
                <a:gd name="T7" fmla="*/ 691098 h 120650"/>
                <a:gd name="T8" fmla="*/ 387622 w 92075"/>
                <a:gd name="T9" fmla="*/ 777484 h 120650"/>
                <a:gd name="T10" fmla="*/ 562050 w 92075"/>
                <a:gd name="T11" fmla="*/ 820681 h 120650"/>
                <a:gd name="T12" fmla="*/ 0 60000 65536"/>
                <a:gd name="T13" fmla="*/ 0 60000 65536"/>
                <a:gd name="T14" fmla="*/ 0 60000 65536"/>
                <a:gd name="T15" fmla="*/ 0 60000 65536"/>
                <a:gd name="T16" fmla="*/ 0 60000 65536"/>
                <a:gd name="T17" fmla="*/ 0 60000 65536"/>
                <a:gd name="T18" fmla="*/ 0 w 92075"/>
                <a:gd name="T19" fmla="*/ 0 h 120650"/>
                <a:gd name="T20" fmla="*/ 92075 w 92075"/>
                <a:gd name="T21" fmla="*/ 120650 h 120650"/>
              </a:gdLst>
              <a:ahLst/>
              <a:cxnLst>
                <a:cxn ang="T12">
                  <a:pos x="T0" y="T1"/>
                </a:cxn>
                <a:cxn ang="T13">
                  <a:pos x="T2" y="T3"/>
                </a:cxn>
                <a:cxn ang="T14">
                  <a:pos x="T4" y="T5"/>
                </a:cxn>
                <a:cxn ang="T15">
                  <a:pos x="T6" y="T7"/>
                </a:cxn>
                <a:cxn ang="T16">
                  <a:pos x="T8" y="T9"/>
                </a:cxn>
                <a:cxn ang="T17">
                  <a:pos x="T10" y="T11"/>
                </a:cxn>
              </a:cxnLst>
              <a:rect l="T18" t="T19" r="T20" b="T21"/>
              <a:pathLst>
                <a:path w="92075" h="120650">
                  <a:moveTo>
                    <a:pt x="0" y="0"/>
                  </a:moveTo>
                  <a:cubicBezTo>
                    <a:pt x="19579" y="2116"/>
                    <a:pt x="39158" y="4233"/>
                    <a:pt x="47625" y="15875"/>
                  </a:cubicBezTo>
                  <a:cubicBezTo>
                    <a:pt x="56092" y="27517"/>
                    <a:pt x="50271" y="55563"/>
                    <a:pt x="50800" y="69850"/>
                  </a:cubicBezTo>
                  <a:cubicBezTo>
                    <a:pt x="51329" y="84138"/>
                    <a:pt x="48683" y="94192"/>
                    <a:pt x="50800" y="101600"/>
                  </a:cubicBezTo>
                  <a:cubicBezTo>
                    <a:pt x="52917" y="109008"/>
                    <a:pt x="56621" y="111125"/>
                    <a:pt x="63500" y="114300"/>
                  </a:cubicBezTo>
                  <a:cubicBezTo>
                    <a:pt x="70379" y="117475"/>
                    <a:pt x="92075" y="120650"/>
                    <a:pt x="92075" y="120650"/>
                  </a:cubicBez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73" name="Group 42"/>
          <p:cNvGrpSpPr>
            <a:grpSpLocks/>
          </p:cNvGrpSpPr>
          <p:nvPr/>
        </p:nvGrpSpPr>
        <p:grpSpPr bwMode="auto">
          <a:xfrm rot="16200000" flipV="1">
            <a:off x="8479631" y="1892998"/>
            <a:ext cx="290441" cy="1173268"/>
            <a:chOff x="7604124" y="3276600"/>
            <a:chExt cx="168276" cy="457200"/>
          </a:xfrm>
        </p:grpSpPr>
        <p:sp>
          <p:nvSpPr>
            <p:cNvPr id="81" name="Freeform 43"/>
            <p:cNvSpPr>
              <a:spLocks noChangeArrowheads="1"/>
            </p:cNvSpPr>
            <p:nvPr/>
          </p:nvSpPr>
          <p:spPr bwMode="auto">
            <a:xfrm flipH="1">
              <a:off x="7604124" y="3505200"/>
              <a:ext cx="168275" cy="228600"/>
            </a:xfrm>
            <a:custGeom>
              <a:avLst/>
              <a:gdLst>
                <a:gd name="T0" fmla="*/ 0 w 92075"/>
                <a:gd name="T1" fmla="*/ 0 h 120650"/>
                <a:gd name="T2" fmla="*/ 290716 w 92075"/>
                <a:gd name="T3" fmla="*/ 107985 h 120650"/>
                <a:gd name="T4" fmla="*/ 310096 w 92075"/>
                <a:gd name="T5" fmla="*/ 475130 h 120650"/>
                <a:gd name="T6" fmla="*/ 310096 w 92075"/>
                <a:gd name="T7" fmla="*/ 691098 h 120650"/>
                <a:gd name="T8" fmla="*/ 387622 w 92075"/>
                <a:gd name="T9" fmla="*/ 777484 h 120650"/>
                <a:gd name="T10" fmla="*/ 562050 w 92075"/>
                <a:gd name="T11" fmla="*/ 820681 h 120650"/>
                <a:gd name="T12" fmla="*/ 0 60000 65536"/>
                <a:gd name="T13" fmla="*/ 0 60000 65536"/>
                <a:gd name="T14" fmla="*/ 0 60000 65536"/>
                <a:gd name="T15" fmla="*/ 0 60000 65536"/>
                <a:gd name="T16" fmla="*/ 0 60000 65536"/>
                <a:gd name="T17" fmla="*/ 0 60000 65536"/>
                <a:gd name="T18" fmla="*/ 0 w 92075"/>
                <a:gd name="T19" fmla="*/ 0 h 120650"/>
                <a:gd name="T20" fmla="*/ 92075 w 92075"/>
                <a:gd name="T21" fmla="*/ 120650 h 120650"/>
              </a:gdLst>
              <a:ahLst/>
              <a:cxnLst>
                <a:cxn ang="T12">
                  <a:pos x="T0" y="T1"/>
                </a:cxn>
                <a:cxn ang="T13">
                  <a:pos x="T2" y="T3"/>
                </a:cxn>
                <a:cxn ang="T14">
                  <a:pos x="T4" y="T5"/>
                </a:cxn>
                <a:cxn ang="T15">
                  <a:pos x="T6" y="T7"/>
                </a:cxn>
                <a:cxn ang="T16">
                  <a:pos x="T8" y="T9"/>
                </a:cxn>
                <a:cxn ang="T17">
                  <a:pos x="T10" y="T11"/>
                </a:cxn>
              </a:cxnLst>
              <a:rect l="T18" t="T19" r="T20" b="T21"/>
              <a:pathLst>
                <a:path w="92075" h="120650">
                  <a:moveTo>
                    <a:pt x="0" y="0"/>
                  </a:moveTo>
                  <a:cubicBezTo>
                    <a:pt x="19579" y="2116"/>
                    <a:pt x="39158" y="4233"/>
                    <a:pt x="47625" y="15875"/>
                  </a:cubicBezTo>
                  <a:cubicBezTo>
                    <a:pt x="56092" y="27517"/>
                    <a:pt x="50271" y="55563"/>
                    <a:pt x="50800" y="69850"/>
                  </a:cubicBezTo>
                  <a:cubicBezTo>
                    <a:pt x="51329" y="84138"/>
                    <a:pt x="48683" y="94192"/>
                    <a:pt x="50800" y="101600"/>
                  </a:cubicBezTo>
                  <a:cubicBezTo>
                    <a:pt x="52917" y="109008"/>
                    <a:pt x="56621" y="111125"/>
                    <a:pt x="63500" y="114300"/>
                  </a:cubicBezTo>
                  <a:cubicBezTo>
                    <a:pt x="70379" y="117475"/>
                    <a:pt x="92075" y="120650"/>
                    <a:pt x="92075" y="120650"/>
                  </a:cubicBez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82" name="Freeform 44"/>
            <p:cNvSpPr>
              <a:spLocks noChangeArrowheads="1"/>
            </p:cNvSpPr>
            <p:nvPr/>
          </p:nvSpPr>
          <p:spPr bwMode="auto">
            <a:xfrm>
              <a:off x="7604125" y="3276600"/>
              <a:ext cx="168275" cy="228600"/>
            </a:xfrm>
            <a:custGeom>
              <a:avLst/>
              <a:gdLst>
                <a:gd name="T0" fmla="*/ 0 w 92075"/>
                <a:gd name="T1" fmla="*/ 0 h 120650"/>
                <a:gd name="T2" fmla="*/ 290716 w 92075"/>
                <a:gd name="T3" fmla="*/ 107985 h 120650"/>
                <a:gd name="T4" fmla="*/ 310096 w 92075"/>
                <a:gd name="T5" fmla="*/ 475130 h 120650"/>
                <a:gd name="T6" fmla="*/ 310096 w 92075"/>
                <a:gd name="T7" fmla="*/ 691098 h 120650"/>
                <a:gd name="T8" fmla="*/ 387622 w 92075"/>
                <a:gd name="T9" fmla="*/ 777484 h 120650"/>
                <a:gd name="T10" fmla="*/ 562050 w 92075"/>
                <a:gd name="T11" fmla="*/ 820681 h 120650"/>
                <a:gd name="T12" fmla="*/ 0 60000 65536"/>
                <a:gd name="T13" fmla="*/ 0 60000 65536"/>
                <a:gd name="T14" fmla="*/ 0 60000 65536"/>
                <a:gd name="T15" fmla="*/ 0 60000 65536"/>
                <a:gd name="T16" fmla="*/ 0 60000 65536"/>
                <a:gd name="T17" fmla="*/ 0 60000 65536"/>
                <a:gd name="T18" fmla="*/ 0 w 92075"/>
                <a:gd name="T19" fmla="*/ 0 h 120650"/>
                <a:gd name="T20" fmla="*/ 92075 w 92075"/>
                <a:gd name="T21" fmla="*/ 120650 h 120650"/>
              </a:gdLst>
              <a:ahLst/>
              <a:cxnLst>
                <a:cxn ang="T12">
                  <a:pos x="T0" y="T1"/>
                </a:cxn>
                <a:cxn ang="T13">
                  <a:pos x="T2" y="T3"/>
                </a:cxn>
                <a:cxn ang="T14">
                  <a:pos x="T4" y="T5"/>
                </a:cxn>
                <a:cxn ang="T15">
                  <a:pos x="T6" y="T7"/>
                </a:cxn>
                <a:cxn ang="T16">
                  <a:pos x="T8" y="T9"/>
                </a:cxn>
                <a:cxn ang="T17">
                  <a:pos x="T10" y="T11"/>
                </a:cxn>
              </a:cxnLst>
              <a:rect l="T18" t="T19" r="T20" b="T21"/>
              <a:pathLst>
                <a:path w="92075" h="120650">
                  <a:moveTo>
                    <a:pt x="0" y="0"/>
                  </a:moveTo>
                  <a:cubicBezTo>
                    <a:pt x="19579" y="2116"/>
                    <a:pt x="39158" y="4233"/>
                    <a:pt x="47625" y="15875"/>
                  </a:cubicBezTo>
                  <a:cubicBezTo>
                    <a:pt x="56092" y="27517"/>
                    <a:pt x="50271" y="55563"/>
                    <a:pt x="50800" y="69850"/>
                  </a:cubicBezTo>
                  <a:cubicBezTo>
                    <a:pt x="51329" y="84138"/>
                    <a:pt x="48683" y="94192"/>
                    <a:pt x="50800" y="101600"/>
                  </a:cubicBezTo>
                  <a:cubicBezTo>
                    <a:pt x="52917" y="109008"/>
                    <a:pt x="56621" y="111125"/>
                    <a:pt x="63500" y="114300"/>
                  </a:cubicBezTo>
                  <a:cubicBezTo>
                    <a:pt x="70379" y="117475"/>
                    <a:pt x="92075" y="120650"/>
                    <a:pt x="92075" y="120650"/>
                  </a:cubicBez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aphicFrame>
        <p:nvGraphicFramePr>
          <p:cNvPr id="94" name="Object 2"/>
          <p:cNvGraphicFramePr>
            <a:graphicFrameLocks noChangeAspect="1"/>
          </p:cNvGraphicFramePr>
          <p:nvPr/>
        </p:nvGraphicFramePr>
        <p:xfrm>
          <a:off x="8802689" y="1677989"/>
          <a:ext cx="860425" cy="280987"/>
        </p:xfrm>
        <a:graphic>
          <a:graphicData uri="http://schemas.openxmlformats.org/presentationml/2006/ole">
            <mc:AlternateContent xmlns:mc="http://schemas.openxmlformats.org/markup-compatibility/2006">
              <mc:Choice xmlns:v="urn:schemas-microsoft-com:vml" Requires="v">
                <p:oleObj spid="_x0000_s29878" name="Equation" r:id="rId6" imgW="622300" imgH="203200" progId="Equation.DSMT4">
                  <p:embed/>
                </p:oleObj>
              </mc:Choice>
              <mc:Fallback>
                <p:oleObj name="Equation" r:id="rId6" imgW="622300" imgH="203200" progId="Equation.DSMT4">
                  <p:embed/>
                  <p:pic>
                    <p:nvPicPr>
                      <p:cNvPr id="94" name="Object 2"/>
                      <p:cNvPicPr>
                        <a:picLocks noChangeAspect="1" noChangeArrowheads="1"/>
                      </p:cNvPicPr>
                      <p:nvPr/>
                    </p:nvPicPr>
                    <p:blipFill>
                      <a:blip r:embed="rId7"/>
                      <a:srcRect/>
                      <a:stretch>
                        <a:fillRect/>
                      </a:stretch>
                    </p:blipFill>
                    <p:spPr bwMode="auto">
                      <a:xfrm>
                        <a:off x="8802689" y="1677989"/>
                        <a:ext cx="860425" cy="280987"/>
                      </a:xfrm>
                      <a:prstGeom prst="rect">
                        <a:avLst/>
                      </a:prstGeom>
                      <a:noFill/>
                      <a:ln>
                        <a:noFill/>
                      </a:ln>
                      <a:effectLst/>
                    </p:spPr>
                  </p:pic>
                </p:oleObj>
              </mc:Fallback>
            </mc:AlternateContent>
          </a:graphicData>
        </a:graphic>
      </p:graphicFrame>
      <p:graphicFrame>
        <p:nvGraphicFramePr>
          <p:cNvPr id="95" name="Object 2"/>
          <p:cNvGraphicFramePr>
            <a:graphicFrameLocks noChangeAspect="1"/>
          </p:cNvGraphicFramePr>
          <p:nvPr/>
        </p:nvGraphicFramePr>
        <p:xfrm>
          <a:off x="8624851" y="2958606"/>
          <a:ext cx="385762" cy="280988"/>
        </p:xfrm>
        <a:graphic>
          <a:graphicData uri="http://schemas.openxmlformats.org/presentationml/2006/ole">
            <mc:AlternateContent xmlns:mc="http://schemas.openxmlformats.org/markup-compatibility/2006">
              <mc:Choice xmlns:v="urn:schemas-microsoft-com:vml" Requires="v">
                <p:oleObj spid="_x0000_s29879" name="Equation" r:id="rId8" imgW="279400" imgH="203200" progId="Equation.DSMT4">
                  <p:embed/>
                </p:oleObj>
              </mc:Choice>
              <mc:Fallback>
                <p:oleObj name="Equation" r:id="rId8" imgW="279400" imgH="203200" progId="Equation.DSMT4">
                  <p:embed/>
                  <p:pic>
                    <p:nvPicPr>
                      <p:cNvPr id="95" name="Object 2"/>
                      <p:cNvPicPr>
                        <a:picLocks noChangeAspect="1" noChangeArrowheads="1"/>
                      </p:cNvPicPr>
                      <p:nvPr/>
                    </p:nvPicPr>
                    <p:blipFill>
                      <a:blip r:embed="rId9"/>
                      <a:srcRect/>
                      <a:stretch>
                        <a:fillRect/>
                      </a:stretch>
                    </p:blipFill>
                    <p:spPr bwMode="auto">
                      <a:xfrm>
                        <a:off x="8624851" y="2958606"/>
                        <a:ext cx="385762" cy="280988"/>
                      </a:xfrm>
                      <a:prstGeom prst="rect">
                        <a:avLst/>
                      </a:prstGeom>
                      <a:noFill/>
                      <a:ln>
                        <a:noFill/>
                      </a:ln>
                      <a:effectLst/>
                    </p:spPr>
                  </p:pic>
                </p:oleObj>
              </mc:Fallback>
            </mc:AlternateContent>
          </a:graphicData>
        </a:graphic>
      </p:graphicFrame>
      <p:graphicFrame>
        <p:nvGraphicFramePr>
          <p:cNvPr id="96" name="Object 2"/>
          <p:cNvGraphicFramePr>
            <a:graphicFrameLocks noChangeAspect="1"/>
          </p:cNvGraphicFramePr>
          <p:nvPr/>
        </p:nvGraphicFramePr>
        <p:xfrm>
          <a:off x="8958790" y="850900"/>
          <a:ext cx="209550" cy="209550"/>
        </p:xfrm>
        <a:graphic>
          <a:graphicData uri="http://schemas.openxmlformats.org/presentationml/2006/ole">
            <mc:AlternateContent xmlns:mc="http://schemas.openxmlformats.org/markup-compatibility/2006">
              <mc:Choice xmlns:v="urn:schemas-microsoft-com:vml" Requires="v">
                <p:oleObj spid="_x0000_s29880" name="Equation" r:id="rId10" imgW="152400" imgH="152400" progId="Equation.DSMT4">
                  <p:embed/>
                </p:oleObj>
              </mc:Choice>
              <mc:Fallback>
                <p:oleObj name="Equation" r:id="rId10" imgW="152400" imgH="152400" progId="Equation.DSMT4">
                  <p:embed/>
                  <p:pic>
                    <p:nvPicPr>
                      <p:cNvPr id="96" name="Object 2"/>
                      <p:cNvPicPr>
                        <a:picLocks noChangeAspect="1" noChangeArrowheads="1"/>
                      </p:cNvPicPr>
                      <p:nvPr/>
                    </p:nvPicPr>
                    <p:blipFill>
                      <a:blip r:embed="rId11"/>
                      <a:srcRect/>
                      <a:stretch>
                        <a:fillRect/>
                      </a:stretch>
                    </p:blipFill>
                    <p:spPr bwMode="auto">
                      <a:xfrm>
                        <a:off x="8958790" y="850900"/>
                        <a:ext cx="209550" cy="209550"/>
                      </a:xfrm>
                      <a:prstGeom prst="rect">
                        <a:avLst/>
                      </a:prstGeom>
                      <a:noFill/>
                      <a:ln>
                        <a:noFill/>
                      </a:ln>
                      <a:effectLst/>
                    </p:spPr>
                  </p:pic>
                </p:oleObj>
              </mc:Fallback>
            </mc:AlternateContent>
          </a:graphicData>
        </a:graphic>
      </p:graphicFrame>
      <p:graphicFrame>
        <p:nvGraphicFramePr>
          <p:cNvPr id="102" name="Object 2"/>
          <p:cNvGraphicFramePr>
            <a:graphicFrameLocks noChangeAspect="1"/>
          </p:cNvGraphicFramePr>
          <p:nvPr/>
        </p:nvGraphicFramePr>
        <p:xfrm>
          <a:off x="7627939" y="811213"/>
          <a:ext cx="192087" cy="209550"/>
        </p:xfrm>
        <a:graphic>
          <a:graphicData uri="http://schemas.openxmlformats.org/presentationml/2006/ole">
            <mc:AlternateContent xmlns:mc="http://schemas.openxmlformats.org/markup-compatibility/2006">
              <mc:Choice xmlns:v="urn:schemas-microsoft-com:vml" Requires="v">
                <p:oleObj spid="_x0000_s29881" name="Equation" r:id="rId12" imgW="139700" imgH="152400" progId="Equation.DSMT4">
                  <p:embed/>
                </p:oleObj>
              </mc:Choice>
              <mc:Fallback>
                <p:oleObj name="Equation" r:id="rId12" imgW="139700" imgH="152400" progId="Equation.DSMT4">
                  <p:embed/>
                  <p:pic>
                    <p:nvPicPr>
                      <p:cNvPr id="102" name="Object 2"/>
                      <p:cNvPicPr>
                        <a:picLocks noChangeAspect="1" noChangeArrowheads="1"/>
                      </p:cNvPicPr>
                      <p:nvPr/>
                    </p:nvPicPr>
                    <p:blipFill>
                      <a:blip r:embed="rId13"/>
                      <a:srcRect/>
                      <a:stretch>
                        <a:fillRect/>
                      </a:stretch>
                    </p:blipFill>
                    <p:spPr bwMode="auto">
                      <a:xfrm>
                        <a:off x="7627939" y="811213"/>
                        <a:ext cx="192087" cy="209550"/>
                      </a:xfrm>
                      <a:prstGeom prst="rect">
                        <a:avLst/>
                      </a:prstGeom>
                      <a:noFill/>
                      <a:ln>
                        <a:noFill/>
                      </a:ln>
                      <a:effectLst/>
                    </p:spPr>
                  </p:pic>
                </p:oleObj>
              </mc:Fallback>
            </mc:AlternateContent>
          </a:graphicData>
        </a:graphic>
      </p:graphicFrame>
      <p:graphicFrame>
        <p:nvGraphicFramePr>
          <p:cNvPr id="103" name="Object 2"/>
          <p:cNvGraphicFramePr>
            <a:graphicFrameLocks noChangeAspect="1"/>
          </p:cNvGraphicFramePr>
          <p:nvPr/>
        </p:nvGraphicFramePr>
        <p:xfrm>
          <a:off x="8558214" y="2100264"/>
          <a:ext cx="261937" cy="280987"/>
        </p:xfrm>
        <a:graphic>
          <a:graphicData uri="http://schemas.openxmlformats.org/presentationml/2006/ole">
            <mc:AlternateContent xmlns:mc="http://schemas.openxmlformats.org/markup-compatibility/2006">
              <mc:Choice xmlns:v="urn:schemas-microsoft-com:vml" Requires="v">
                <p:oleObj spid="_x0000_s29882" name="Equation" r:id="rId14" imgW="190500" imgH="203200" progId="Equation.DSMT4">
                  <p:embed/>
                </p:oleObj>
              </mc:Choice>
              <mc:Fallback>
                <p:oleObj name="Equation" r:id="rId14" imgW="190500" imgH="203200" progId="Equation.DSMT4">
                  <p:embed/>
                  <p:pic>
                    <p:nvPicPr>
                      <p:cNvPr id="103" name="Object 2"/>
                      <p:cNvPicPr>
                        <a:picLocks noChangeAspect="1" noChangeArrowheads="1"/>
                      </p:cNvPicPr>
                      <p:nvPr/>
                    </p:nvPicPr>
                    <p:blipFill>
                      <a:blip r:embed="rId15"/>
                      <a:srcRect/>
                      <a:stretch>
                        <a:fillRect/>
                      </a:stretch>
                    </p:blipFill>
                    <p:spPr bwMode="auto">
                      <a:xfrm>
                        <a:off x="8558214" y="2100264"/>
                        <a:ext cx="261937" cy="280987"/>
                      </a:xfrm>
                      <a:prstGeom prst="rect">
                        <a:avLst/>
                      </a:prstGeom>
                      <a:noFill/>
                      <a:ln>
                        <a:noFill/>
                      </a:ln>
                      <a:effectLst/>
                    </p:spPr>
                  </p:pic>
                </p:oleObj>
              </mc:Fallback>
            </mc:AlternateContent>
          </a:graphicData>
        </a:graphic>
      </p:graphicFrame>
      <p:graphicFrame>
        <p:nvGraphicFramePr>
          <p:cNvPr id="104" name="Object 2"/>
          <p:cNvGraphicFramePr>
            <a:graphicFrameLocks noChangeAspect="1"/>
          </p:cNvGraphicFramePr>
          <p:nvPr/>
        </p:nvGraphicFramePr>
        <p:xfrm>
          <a:off x="6937376" y="2306639"/>
          <a:ext cx="157163" cy="174625"/>
        </p:xfrm>
        <a:graphic>
          <a:graphicData uri="http://schemas.openxmlformats.org/presentationml/2006/ole">
            <mc:AlternateContent xmlns:mc="http://schemas.openxmlformats.org/markup-compatibility/2006">
              <mc:Choice xmlns:v="urn:schemas-microsoft-com:vml" Requires="v">
                <p:oleObj spid="_x0000_s29883" name="Equation" r:id="rId16" imgW="114300" imgH="127000" progId="Equation.DSMT4">
                  <p:embed/>
                </p:oleObj>
              </mc:Choice>
              <mc:Fallback>
                <p:oleObj name="Equation" r:id="rId16" imgW="114300" imgH="127000" progId="Equation.DSMT4">
                  <p:embed/>
                  <p:pic>
                    <p:nvPicPr>
                      <p:cNvPr id="104" name="Object 2"/>
                      <p:cNvPicPr>
                        <a:picLocks noChangeAspect="1" noChangeArrowheads="1"/>
                      </p:cNvPicPr>
                      <p:nvPr/>
                    </p:nvPicPr>
                    <p:blipFill>
                      <a:blip r:embed="rId17"/>
                      <a:srcRect/>
                      <a:stretch>
                        <a:fillRect/>
                      </a:stretch>
                    </p:blipFill>
                    <p:spPr bwMode="auto">
                      <a:xfrm>
                        <a:off x="6937376" y="2306639"/>
                        <a:ext cx="157163" cy="174625"/>
                      </a:xfrm>
                      <a:prstGeom prst="rect">
                        <a:avLst/>
                      </a:prstGeom>
                      <a:noFill/>
                      <a:ln>
                        <a:noFill/>
                      </a:ln>
                      <a:effectLst/>
                    </p:spPr>
                  </p:pic>
                </p:oleObj>
              </mc:Fallback>
            </mc:AlternateContent>
          </a:graphicData>
        </a:graphic>
      </p:graphicFrame>
      <p:graphicFrame>
        <p:nvGraphicFramePr>
          <p:cNvPr id="105" name="Object 2"/>
          <p:cNvGraphicFramePr>
            <a:graphicFrameLocks noChangeAspect="1"/>
          </p:cNvGraphicFramePr>
          <p:nvPr/>
        </p:nvGraphicFramePr>
        <p:xfrm>
          <a:off x="10337801" y="2368551"/>
          <a:ext cx="174625" cy="227013"/>
        </p:xfrm>
        <a:graphic>
          <a:graphicData uri="http://schemas.openxmlformats.org/presentationml/2006/ole">
            <mc:AlternateContent xmlns:mc="http://schemas.openxmlformats.org/markup-compatibility/2006">
              <mc:Choice xmlns:v="urn:schemas-microsoft-com:vml" Requires="v">
                <p:oleObj spid="_x0000_s29884" name="Equation" r:id="rId18" imgW="127000" imgH="165100" progId="Equation.DSMT4">
                  <p:embed/>
                </p:oleObj>
              </mc:Choice>
              <mc:Fallback>
                <p:oleObj name="Equation" r:id="rId18" imgW="127000" imgH="165100" progId="Equation.DSMT4">
                  <p:embed/>
                  <p:pic>
                    <p:nvPicPr>
                      <p:cNvPr id="105" name="Object 2"/>
                      <p:cNvPicPr>
                        <a:picLocks noChangeAspect="1" noChangeArrowheads="1"/>
                      </p:cNvPicPr>
                      <p:nvPr/>
                    </p:nvPicPr>
                    <p:blipFill>
                      <a:blip r:embed="rId19"/>
                      <a:srcRect/>
                      <a:stretch>
                        <a:fillRect/>
                      </a:stretch>
                    </p:blipFill>
                    <p:spPr bwMode="auto">
                      <a:xfrm>
                        <a:off x="10337801" y="2368551"/>
                        <a:ext cx="174625" cy="227013"/>
                      </a:xfrm>
                      <a:prstGeom prst="rect">
                        <a:avLst/>
                      </a:prstGeom>
                      <a:noFill/>
                      <a:ln>
                        <a:noFill/>
                      </a:ln>
                      <a:effectLst/>
                    </p:spPr>
                  </p:pic>
                </p:oleObj>
              </mc:Fallback>
            </mc:AlternateContent>
          </a:graphicData>
        </a:graphic>
      </p:graphicFrame>
      <p:graphicFrame>
        <p:nvGraphicFramePr>
          <p:cNvPr id="107" name="Object 6"/>
          <p:cNvGraphicFramePr>
            <a:graphicFrameLocks noChangeAspect="1"/>
          </p:cNvGraphicFramePr>
          <p:nvPr/>
        </p:nvGraphicFramePr>
        <p:xfrm>
          <a:off x="5110164" y="5286375"/>
          <a:ext cx="1538287" cy="1263650"/>
        </p:xfrm>
        <a:graphic>
          <a:graphicData uri="http://schemas.openxmlformats.org/presentationml/2006/ole">
            <mc:AlternateContent xmlns:mc="http://schemas.openxmlformats.org/markup-compatibility/2006">
              <mc:Choice xmlns:v="urn:schemas-microsoft-com:vml" Requires="v">
                <p:oleObj spid="_x0000_s29885" name="Equation" r:id="rId20" imgW="927100" imgH="762000" progId="Equation.DSMT4">
                  <p:embed/>
                </p:oleObj>
              </mc:Choice>
              <mc:Fallback>
                <p:oleObj name="Equation" r:id="rId20" imgW="927100" imgH="762000" progId="Equation.DSMT4">
                  <p:embed/>
                  <p:pic>
                    <p:nvPicPr>
                      <p:cNvPr id="107" name="Object 6"/>
                      <p:cNvPicPr>
                        <a:picLocks noChangeAspect="1" noChangeArrowheads="1"/>
                      </p:cNvPicPr>
                      <p:nvPr/>
                    </p:nvPicPr>
                    <p:blipFill>
                      <a:blip r:embed="rId21"/>
                      <a:srcRect/>
                      <a:stretch>
                        <a:fillRect/>
                      </a:stretch>
                    </p:blipFill>
                    <p:spPr bwMode="auto">
                      <a:xfrm>
                        <a:off x="5110164" y="5286375"/>
                        <a:ext cx="1538287" cy="12636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cxnSp>
        <p:nvCxnSpPr>
          <p:cNvPr id="108" name="Straight Arrow Connector 56"/>
          <p:cNvCxnSpPr>
            <a:cxnSpLocks noChangeShapeType="1"/>
          </p:cNvCxnSpPr>
          <p:nvPr/>
        </p:nvCxnSpPr>
        <p:spPr bwMode="auto">
          <a:xfrm rot="5400000" flipH="1" flipV="1">
            <a:off x="5574506" y="5199529"/>
            <a:ext cx="381000" cy="381000"/>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graphicFrame>
        <p:nvGraphicFramePr>
          <p:cNvPr id="109" name="Object 8"/>
          <p:cNvGraphicFramePr>
            <a:graphicFrameLocks noChangeAspect="1"/>
          </p:cNvGraphicFramePr>
          <p:nvPr/>
        </p:nvGraphicFramePr>
        <p:xfrm>
          <a:off x="5955507" y="5047130"/>
          <a:ext cx="163513" cy="195263"/>
        </p:xfrm>
        <a:graphic>
          <a:graphicData uri="http://schemas.openxmlformats.org/presentationml/2006/ole">
            <mc:AlternateContent xmlns:mc="http://schemas.openxmlformats.org/markup-compatibility/2006">
              <mc:Choice xmlns:v="urn:schemas-microsoft-com:vml" Requires="v">
                <p:oleObj spid="_x0000_s29886" name="Equation" r:id="rId22" imgW="127000" imgH="152400" progId="Equation.DSMT4">
                  <p:embed/>
                </p:oleObj>
              </mc:Choice>
              <mc:Fallback>
                <p:oleObj name="Equation" r:id="rId22" imgW="127000" imgH="152400" progId="Equation.DSMT4">
                  <p:embed/>
                  <p:pic>
                    <p:nvPicPr>
                      <p:cNvPr id="109" name="Object 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955507" y="5047130"/>
                        <a:ext cx="163513" cy="1952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54" name="Line 10"/>
          <p:cNvSpPr>
            <a:spLocks noChangeShapeType="1"/>
          </p:cNvSpPr>
          <p:nvPr/>
        </p:nvSpPr>
        <p:spPr bwMode="auto">
          <a:xfrm>
            <a:off x="7976150" y="4563555"/>
            <a:ext cx="62114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5" name="Line 11"/>
          <p:cNvSpPr>
            <a:spLocks noChangeShapeType="1"/>
          </p:cNvSpPr>
          <p:nvPr/>
        </p:nvSpPr>
        <p:spPr bwMode="auto">
          <a:xfrm>
            <a:off x="9701544" y="4494539"/>
            <a:ext cx="62114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56" name="Group 12"/>
          <p:cNvGrpSpPr>
            <a:grpSpLocks/>
          </p:cNvGrpSpPr>
          <p:nvPr/>
        </p:nvGrpSpPr>
        <p:grpSpPr bwMode="auto">
          <a:xfrm rot="18900000">
            <a:off x="8735324" y="4149461"/>
            <a:ext cx="828189" cy="773552"/>
            <a:chOff x="768" y="1200"/>
            <a:chExt cx="720" cy="672"/>
          </a:xfrm>
        </p:grpSpPr>
        <p:cxnSp>
          <p:nvCxnSpPr>
            <p:cNvPr id="185" name="AutoShape 13"/>
            <p:cNvCxnSpPr>
              <a:cxnSpLocks noChangeShapeType="1"/>
            </p:cNvCxnSpPr>
            <p:nvPr/>
          </p:nvCxnSpPr>
          <p:spPr bwMode="auto">
            <a:xfrm>
              <a:off x="768" y="1200"/>
              <a:ext cx="384" cy="336"/>
            </a:xfrm>
            <a:prstGeom prst="bentConnector3">
              <a:avLst>
                <a:gd name="adj1" fmla="val 50000"/>
              </a:avLst>
            </a:prstGeom>
            <a:noFill/>
            <a:ln w="9525">
              <a:solidFill>
                <a:schemeClr val="tx1"/>
              </a:solidFill>
              <a:miter lim="800000"/>
              <a:headEnd/>
              <a:tailEnd/>
            </a:ln>
            <a:extLst>
              <a:ext uri="{909E8E84-426E-40dd-AFC4-6F175D3DCCD1}">
                <a14:hiddenFill xmlns="" xmlns:a14="http://schemas.microsoft.com/office/drawing/2010/main">
                  <a:noFill/>
                </a14:hiddenFill>
              </a:ext>
            </a:extLst>
          </p:spPr>
        </p:cxnSp>
        <p:cxnSp>
          <p:nvCxnSpPr>
            <p:cNvPr id="186" name="AutoShape 14"/>
            <p:cNvCxnSpPr>
              <a:cxnSpLocks noChangeShapeType="1"/>
            </p:cNvCxnSpPr>
            <p:nvPr/>
          </p:nvCxnSpPr>
          <p:spPr bwMode="auto">
            <a:xfrm>
              <a:off x="1104" y="1536"/>
              <a:ext cx="384" cy="336"/>
            </a:xfrm>
            <a:prstGeom prst="bentConnector3">
              <a:avLst>
                <a:gd name="adj1" fmla="val 50000"/>
              </a:avLst>
            </a:prstGeom>
            <a:noFill/>
            <a:ln w="9525">
              <a:solidFill>
                <a:schemeClr val="tx1"/>
              </a:solidFill>
              <a:miter lim="800000"/>
              <a:headEnd/>
              <a:tailEnd/>
            </a:ln>
            <a:extLst>
              <a:ext uri="{909E8E84-426E-40dd-AFC4-6F175D3DCCD1}">
                <a14:hiddenFill xmlns="" xmlns:a14="http://schemas.microsoft.com/office/drawing/2010/main">
                  <a:noFill/>
                </a14:hiddenFill>
              </a:ext>
            </a:extLst>
          </p:spPr>
        </p:cxnSp>
      </p:grpSp>
      <p:sp>
        <p:nvSpPr>
          <p:cNvPr id="157" name="Line 15"/>
          <p:cNvSpPr>
            <a:spLocks noChangeShapeType="1"/>
          </p:cNvSpPr>
          <p:nvPr/>
        </p:nvSpPr>
        <p:spPr bwMode="auto">
          <a:xfrm>
            <a:off x="10322686" y="5529776"/>
            <a:ext cx="0" cy="62114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8" name="Line 17"/>
          <p:cNvSpPr>
            <a:spLocks noChangeShapeType="1"/>
          </p:cNvSpPr>
          <p:nvPr/>
        </p:nvSpPr>
        <p:spPr bwMode="auto">
          <a:xfrm>
            <a:off x="7147962" y="6150917"/>
            <a:ext cx="1449331"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9" name="Line 18"/>
          <p:cNvSpPr>
            <a:spLocks noChangeShapeType="1"/>
          </p:cNvSpPr>
          <p:nvPr/>
        </p:nvSpPr>
        <p:spPr bwMode="auto">
          <a:xfrm>
            <a:off x="8597292" y="5874854"/>
            <a:ext cx="0" cy="55212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0" name="Line 19"/>
          <p:cNvSpPr>
            <a:spLocks noChangeShapeType="1"/>
          </p:cNvSpPr>
          <p:nvPr/>
        </p:nvSpPr>
        <p:spPr bwMode="auto">
          <a:xfrm>
            <a:off x="8735323" y="6081902"/>
            <a:ext cx="0" cy="1380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1" name="Line 20"/>
          <p:cNvSpPr>
            <a:spLocks noChangeShapeType="1"/>
          </p:cNvSpPr>
          <p:nvPr/>
        </p:nvSpPr>
        <p:spPr bwMode="auto">
          <a:xfrm flipV="1">
            <a:off x="8735324" y="6150917"/>
            <a:ext cx="158736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2" name="Line 21"/>
          <p:cNvSpPr>
            <a:spLocks noChangeShapeType="1"/>
          </p:cNvSpPr>
          <p:nvPr/>
        </p:nvSpPr>
        <p:spPr bwMode="auto">
          <a:xfrm>
            <a:off x="7147961" y="4563555"/>
            <a:ext cx="0" cy="158736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163" name="Object 2"/>
          <p:cNvGraphicFramePr>
            <a:graphicFrameLocks noChangeAspect="1"/>
          </p:cNvGraphicFramePr>
          <p:nvPr/>
        </p:nvGraphicFramePr>
        <p:xfrm>
          <a:off x="7626351" y="5064125"/>
          <a:ext cx="614363" cy="280988"/>
        </p:xfrm>
        <a:graphic>
          <a:graphicData uri="http://schemas.openxmlformats.org/presentationml/2006/ole">
            <mc:AlternateContent xmlns:mc="http://schemas.openxmlformats.org/markup-compatibility/2006">
              <mc:Choice xmlns:v="urn:schemas-microsoft-com:vml" Requires="v">
                <p:oleObj spid="_x0000_s29887" name="Equation" r:id="rId24" imgW="444500" imgH="203200" progId="Equation.DSMT4">
                  <p:embed/>
                </p:oleObj>
              </mc:Choice>
              <mc:Fallback>
                <p:oleObj name="Equation" r:id="rId24" imgW="444500" imgH="203200" progId="Equation.DSMT4">
                  <p:embed/>
                  <p:pic>
                    <p:nvPicPr>
                      <p:cNvPr id="163" name="Object 2"/>
                      <p:cNvPicPr>
                        <a:picLocks noChangeAspect="1" noChangeArrowheads="1"/>
                      </p:cNvPicPr>
                      <p:nvPr/>
                    </p:nvPicPr>
                    <p:blipFill>
                      <a:blip r:embed="rId25"/>
                      <a:srcRect/>
                      <a:stretch>
                        <a:fillRect/>
                      </a:stretch>
                    </p:blipFill>
                    <p:spPr bwMode="auto">
                      <a:xfrm>
                        <a:off x="7626351" y="5064125"/>
                        <a:ext cx="614363" cy="280988"/>
                      </a:xfrm>
                      <a:prstGeom prst="rect">
                        <a:avLst/>
                      </a:prstGeom>
                      <a:noFill/>
                      <a:ln>
                        <a:noFill/>
                      </a:ln>
                      <a:effectLst/>
                    </p:spPr>
                  </p:pic>
                </p:oleObj>
              </mc:Fallback>
            </mc:AlternateContent>
          </a:graphicData>
        </a:graphic>
      </p:graphicFrame>
      <p:sp>
        <p:nvSpPr>
          <p:cNvPr id="165" name="Line 15"/>
          <p:cNvSpPr>
            <a:spLocks noChangeShapeType="1"/>
          </p:cNvSpPr>
          <p:nvPr/>
        </p:nvSpPr>
        <p:spPr bwMode="auto">
          <a:xfrm flipH="1" flipV="1">
            <a:off x="10315737" y="5178424"/>
            <a:ext cx="6949" cy="3513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6" name="Group 5"/>
          <p:cNvGrpSpPr/>
          <p:nvPr/>
        </p:nvGrpSpPr>
        <p:grpSpPr>
          <a:xfrm>
            <a:off x="8528276" y="4701588"/>
            <a:ext cx="1173268" cy="290441"/>
            <a:chOff x="7004276" y="4701587"/>
            <a:chExt cx="1173268" cy="290441"/>
          </a:xfrm>
        </p:grpSpPr>
        <p:sp>
          <p:nvSpPr>
            <p:cNvPr id="183" name="Freeform 32"/>
            <p:cNvSpPr>
              <a:spLocks noChangeArrowheads="1"/>
            </p:cNvSpPr>
            <p:nvPr/>
          </p:nvSpPr>
          <p:spPr bwMode="auto">
            <a:xfrm rot="5400000" flipH="1">
              <a:off x="7152373" y="4553490"/>
              <a:ext cx="290439" cy="586634"/>
            </a:xfrm>
            <a:custGeom>
              <a:avLst/>
              <a:gdLst>
                <a:gd name="T0" fmla="*/ 0 w 92075"/>
                <a:gd name="T1" fmla="*/ 0 h 120650"/>
                <a:gd name="T2" fmla="*/ 290716 w 92075"/>
                <a:gd name="T3" fmla="*/ 107985 h 120650"/>
                <a:gd name="T4" fmla="*/ 310096 w 92075"/>
                <a:gd name="T5" fmla="*/ 475130 h 120650"/>
                <a:gd name="T6" fmla="*/ 310096 w 92075"/>
                <a:gd name="T7" fmla="*/ 691098 h 120650"/>
                <a:gd name="T8" fmla="*/ 387622 w 92075"/>
                <a:gd name="T9" fmla="*/ 777484 h 120650"/>
                <a:gd name="T10" fmla="*/ 562050 w 92075"/>
                <a:gd name="T11" fmla="*/ 820681 h 120650"/>
                <a:gd name="T12" fmla="*/ 0 60000 65536"/>
                <a:gd name="T13" fmla="*/ 0 60000 65536"/>
                <a:gd name="T14" fmla="*/ 0 60000 65536"/>
                <a:gd name="T15" fmla="*/ 0 60000 65536"/>
                <a:gd name="T16" fmla="*/ 0 60000 65536"/>
                <a:gd name="T17" fmla="*/ 0 60000 65536"/>
                <a:gd name="T18" fmla="*/ 0 w 92075"/>
                <a:gd name="T19" fmla="*/ 0 h 120650"/>
                <a:gd name="T20" fmla="*/ 92075 w 92075"/>
                <a:gd name="T21" fmla="*/ 120650 h 120650"/>
              </a:gdLst>
              <a:ahLst/>
              <a:cxnLst>
                <a:cxn ang="T12">
                  <a:pos x="T0" y="T1"/>
                </a:cxn>
                <a:cxn ang="T13">
                  <a:pos x="T2" y="T3"/>
                </a:cxn>
                <a:cxn ang="T14">
                  <a:pos x="T4" y="T5"/>
                </a:cxn>
                <a:cxn ang="T15">
                  <a:pos x="T6" y="T7"/>
                </a:cxn>
                <a:cxn ang="T16">
                  <a:pos x="T8" y="T9"/>
                </a:cxn>
                <a:cxn ang="T17">
                  <a:pos x="T10" y="T11"/>
                </a:cxn>
              </a:cxnLst>
              <a:rect l="T18" t="T19" r="T20" b="T21"/>
              <a:pathLst>
                <a:path w="92075" h="120650">
                  <a:moveTo>
                    <a:pt x="0" y="0"/>
                  </a:moveTo>
                  <a:cubicBezTo>
                    <a:pt x="19579" y="2116"/>
                    <a:pt x="39158" y="4233"/>
                    <a:pt x="47625" y="15875"/>
                  </a:cubicBezTo>
                  <a:cubicBezTo>
                    <a:pt x="56092" y="27517"/>
                    <a:pt x="50271" y="55563"/>
                    <a:pt x="50800" y="69850"/>
                  </a:cubicBezTo>
                  <a:cubicBezTo>
                    <a:pt x="51329" y="84138"/>
                    <a:pt x="48683" y="94192"/>
                    <a:pt x="50800" y="101600"/>
                  </a:cubicBezTo>
                  <a:cubicBezTo>
                    <a:pt x="52917" y="109008"/>
                    <a:pt x="56621" y="111125"/>
                    <a:pt x="63500" y="114300"/>
                  </a:cubicBezTo>
                  <a:cubicBezTo>
                    <a:pt x="70379" y="117475"/>
                    <a:pt x="92075" y="120650"/>
                    <a:pt x="92075" y="120650"/>
                  </a:cubicBez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84" name="Freeform 33"/>
            <p:cNvSpPr>
              <a:spLocks noChangeArrowheads="1"/>
            </p:cNvSpPr>
            <p:nvPr/>
          </p:nvSpPr>
          <p:spPr bwMode="auto">
            <a:xfrm rot="5400000">
              <a:off x="7739007" y="4553492"/>
              <a:ext cx="290439" cy="586634"/>
            </a:xfrm>
            <a:custGeom>
              <a:avLst/>
              <a:gdLst>
                <a:gd name="T0" fmla="*/ 0 w 92075"/>
                <a:gd name="T1" fmla="*/ 0 h 120650"/>
                <a:gd name="T2" fmla="*/ 290716 w 92075"/>
                <a:gd name="T3" fmla="*/ 107985 h 120650"/>
                <a:gd name="T4" fmla="*/ 310096 w 92075"/>
                <a:gd name="T5" fmla="*/ 475130 h 120650"/>
                <a:gd name="T6" fmla="*/ 310096 w 92075"/>
                <a:gd name="T7" fmla="*/ 691098 h 120650"/>
                <a:gd name="T8" fmla="*/ 387622 w 92075"/>
                <a:gd name="T9" fmla="*/ 777484 h 120650"/>
                <a:gd name="T10" fmla="*/ 562050 w 92075"/>
                <a:gd name="T11" fmla="*/ 820681 h 120650"/>
                <a:gd name="T12" fmla="*/ 0 60000 65536"/>
                <a:gd name="T13" fmla="*/ 0 60000 65536"/>
                <a:gd name="T14" fmla="*/ 0 60000 65536"/>
                <a:gd name="T15" fmla="*/ 0 60000 65536"/>
                <a:gd name="T16" fmla="*/ 0 60000 65536"/>
                <a:gd name="T17" fmla="*/ 0 60000 65536"/>
                <a:gd name="T18" fmla="*/ 0 w 92075"/>
                <a:gd name="T19" fmla="*/ 0 h 120650"/>
                <a:gd name="T20" fmla="*/ 92075 w 92075"/>
                <a:gd name="T21" fmla="*/ 120650 h 120650"/>
              </a:gdLst>
              <a:ahLst/>
              <a:cxnLst>
                <a:cxn ang="T12">
                  <a:pos x="T0" y="T1"/>
                </a:cxn>
                <a:cxn ang="T13">
                  <a:pos x="T2" y="T3"/>
                </a:cxn>
                <a:cxn ang="T14">
                  <a:pos x="T4" y="T5"/>
                </a:cxn>
                <a:cxn ang="T15">
                  <a:pos x="T6" y="T7"/>
                </a:cxn>
                <a:cxn ang="T16">
                  <a:pos x="T8" y="T9"/>
                </a:cxn>
                <a:cxn ang="T17">
                  <a:pos x="T10" y="T11"/>
                </a:cxn>
              </a:cxnLst>
              <a:rect l="T18" t="T19" r="T20" b="T21"/>
              <a:pathLst>
                <a:path w="92075" h="120650">
                  <a:moveTo>
                    <a:pt x="0" y="0"/>
                  </a:moveTo>
                  <a:cubicBezTo>
                    <a:pt x="19579" y="2116"/>
                    <a:pt x="39158" y="4233"/>
                    <a:pt x="47625" y="15875"/>
                  </a:cubicBezTo>
                  <a:cubicBezTo>
                    <a:pt x="56092" y="27517"/>
                    <a:pt x="50271" y="55563"/>
                    <a:pt x="50800" y="69850"/>
                  </a:cubicBezTo>
                  <a:cubicBezTo>
                    <a:pt x="51329" y="84138"/>
                    <a:pt x="48683" y="94192"/>
                    <a:pt x="50800" y="101600"/>
                  </a:cubicBezTo>
                  <a:cubicBezTo>
                    <a:pt x="52917" y="109008"/>
                    <a:pt x="56621" y="111125"/>
                    <a:pt x="63500" y="114300"/>
                  </a:cubicBezTo>
                  <a:cubicBezTo>
                    <a:pt x="70379" y="117475"/>
                    <a:pt x="92075" y="120650"/>
                    <a:pt x="92075" y="120650"/>
                  </a:cubicBez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cxnSp>
        <p:nvCxnSpPr>
          <p:cNvPr id="167" name="Straight Connector 36"/>
          <p:cNvCxnSpPr>
            <a:cxnSpLocks noChangeShapeType="1"/>
          </p:cNvCxnSpPr>
          <p:nvPr/>
        </p:nvCxnSpPr>
        <p:spPr bwMode="auto">
          <a:xfrm rot="5400000">
            <a:off x="7700088" y="4563555"/>
            <a:ext cx="552126" cy="28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cxnSp>
        <p:nvCxnSpPr>
          <p:cNvPr id="168" name="Straight Connector 37"/>
          <p:cNvCxnSpPr>
            <a:cxnSpLocks noChangeShapeType="1"/>
          </p:cNvCxnSpPr>
          <p:nvPr/>
        </p:nvCxnSpPr>
        <p:spPr bwMode="auto">
          <a:xfrm rot="5400000">
            <a:off x="7561337" y="4562837"/>
            <a:ext cx="552126" cy="143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169" name="Line 10"/>
          <p:cNvSpPr>
            <a:spLocks noChangeShapeType="1"/>
          </p:cNvSpPr>
          <p:nvPr/>
        </p:nvSpPr>
        <p:spPr bwMode="auto">
          <a:xfrm>
            <a:off x="7147961" y="4563555"/>
            <a:ext cx="69015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70" name="Group 39"/>
          <p:cNvGrpSpPr>
            <a:grpSpLocks/>
          </p:cNvGrpSpPr>
          <p:nvPr/>
        </p:nvGrpSpPr>
        <p:grpSpPr bwMode="auto">
          <a:xfrm rot="5400000">
            <a:off x="7734596" y="4805111"/>
            <a:ext cx="345079" cy="276063"/>
            <a:chOff x="7604124" y="3276600"/>
            <a:chExt cx="168276" cy="457200"/>
          </a:xfrm>
        </p:grpSpPr>
        <p:sp>
          <p:nvSpPr>
            <p:cNvPr id="181" name="Freeform 40"/>
            <p:cNvSpPr>
              <a:spLocks noChangeArrowheads="1"/>
            </p:cNvSpPr>
            <p:nvPr/>
          </p:nvSpPr>
          <p:spPr bwMode="auto">
            <a:xfrm flipH="1">
              <a:off x="7604124" y="3505200"/>
              <a:ext cx="168275" cy="228600"/>
            </a:xfrm>
            <a:custGeom>
              <a:avLst/>
              <a:gdLst>
                <a:gd name="T0" fmla="*/ 0 w 92075"/>
                <a:gd name="T1" fmla="*/ 0 h 120650"/>
                <a:gd name="T2" fmla="*/ 290716 w 92075"/>
                <a:gd name="T3" fmla="*/ 107985 h 120650"/>
                <a:gd name="T4" fmla="*/ 310096 w 92075"/>
                <a:gd name="T5" fmla="*/ 475130 h 120650"/>
                <a:gd name="T6" fmla="*/ 310096 w 92075"/>
                <a:gd name="T7" fmla="*/ 691098 h 120650"/>
                <a:gd name="T8" fmla="*/ 387622 w 92075"/>
                <a:gd name="T9" fmla="*/ 777484 h 120650"/>
                <a:gd name="T10" fmla="*/ 562050 w 92075"/>
                <a:gd name="T11" fmla="*/ 820681 h 120650"/>
                <a:gd name="T12" fmla="*/ 0 60000 65536"/>
                <a:gd name="T13" fmla="*/ 0 60000 65536"/>
                <a:gd name="T14" fmla="*/ 0 60000 65536"/>
                <a:gd name="T15" fmla="*/ 0 60000 65536"/>
                <a:gd name="T16" fmla="*/ 0 60000 65536"/>
                <a:gd name="T17" fmla="*/ 0 60000 65536"/>
                <a:gd name="T18" fmla="*/ 0 w 92075"/>
                <a:gd name="T19" fmla="*/ 0 h 120650"/>
                <a:gd name="T20" fmla="*/ 92075 w 92075"/>
                <a:gd name="T21" fmla="*/ 120650 h 120650"/>
              </a:gdLst>
              <a:ahLst/>
              <a:cxnLst>
                <a:cxn ang="T12">
                  <a:pos x="T0" y="T1"/>
                </a:cxn>
                <a:cxn ang="T13">
                  <a:pos x="T2" y="T3"/>
                </a:cxn>
                <a:cxn ang="T14">
                  <a:pos x="T4" y="T5"/>
                </a:cxn>
                <a:cxn ang="T15">
                  <a:pos x="T6" y="T7"/>
                </a:cxn>
                <a:cxn ang="T16">
                  <a:pos x="T8" y="T9"/>
                </a:cxn>
                <a:cxn ang="T17">
                  <a:pos x="T10" y="T11"/>
                </a:cxn>
              </a:cxnLst>
              <a:rect l="T18" t="T19" r="T20" b="T21"/>
              <a:pathLst>
                <a:path w="92075" h="120650">
                  <a:moveTo>
                    <a:pt x="0" y="0"/>
                  </a:moveTo>
                  <a:cubicBezTo>
                    <a:pt x="19579" y="2116"/>
                    <a:pt x="39158" y="4233"/>
                    <a:pt x="47625" y="15875"/>
                  </a:cubicBezTo>
                  <a:cubicBezTo>
                    <a:pt x="56092" y="27517"/>
                    <a:pt x="50271" y="55563"/>
                    <a:pt x="50800" y="69850"/>
                  </a:cubicBezTo>
                  <a:cubicBezTo>
                    <a:pt x="51329" y="84138"/>
                    <a:pt x="48683" y="94192"/>
                    <a:pt x="50800" y="101600"/>
                  </a:cubicBezTo>
                  <a:cubicBezTo>
                    <a:pt x="52917" y="109008"/>
                    <a:pt x="56621" y="111125"/>
                    <a:pt x="63500" y="114300"/>
                  </a:cubicBezTo>
                  <a:cubicBezTo>
                    <a:pt x="70379" y="117475"/>
                    <a:pt x="92075" y="120650"/>
                    <a:pt x="92075" y="120650"/>
                  </a:cubicBez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82" name="Freeform 41"/>
            <p:cNvSpPr>
              <a:spLocks noChangeArrowheads="1"/>
            </p:cNvSpPr>
            <p:nvPr/>
          </p:nvSpPr>
          <p:spPr bwMode="auto">
            <a:xfrm>
              <a:off x="7604125" y="3276600"/>
              <a:ext cx="168275" cy="228600"/>
            </a:xfrm>
            <a:custGeom>
              <a:avLst/>
              <a:gdLst>
                <a:gd name="T0" fmla="*/ 0 w 92075"/>
                <a:gd name="T1" fmla="*/ 0 h 120650"/>
                <a:gd name="T2" fmla="*/ 290716 w 92075"/>
                <a:gd name="T3" fmla="*/ 107985 h 120650"/>
                <a:gd name="T4" fmla="*/ 310096 w 92075"/>
                <a:gd name="T5" fmla="*/ 475130 h 120650"/>
                <a:gd name="T6" fmla="*/ 310096 w 92075"/>
                <a:gd name="T7" fmla="*/ 691098 h 120650"/>
                <a:gd name="T8" fmla="*/ 387622 w 92075"/>
                <a:gd name="T9" fmla="*/ 777484 h 120650"/>
                <a:gd name="T10" fmla="*/ 562050 w 92075"/>
                <a:gd name="T11" fmla="*/ 820681 h 120650"/>
                <a:gd name="T12" fmla="*/ 0 60000 65536"/>
                <a:gd name="T13" fmla="*/ 0 60000 65536"/>
                <a:gd name="T14" fmla="*/ 0 60000 65536"/>
                <a:gd name="T15" fmla="*/ 0 60000 65536"/>
                <a:gd name="T16" fmla="*/ 0 60000 65536"/>
                <a:gd name="T17" fmla="*/ 0 60000 65536"/>
                <a:gd name="T18" fmla="*/ 0 w 92075"/>
                <a:gd name="T19" fmla="*/ 0 h 120650"/>
                <a:gd name="T20" fmla="*/ 92075 w 92075"/>
                <a:gd name="T21" fmla="*/ 120650 h 120650"/>
              </a:gdLst>
              <a:ahLst/>
              <a:cxnLst>
                <a:cxn ang="T12">
                  <a:pos x="T0" y="T1"/>
                </a:cxn>
                <a:cxn ang="T13">
                  <a:pos x="T2" y="T3"/>
                </a:cxn>
                <a:cxn ang="T14">
                  <a:pos x="T4" y="T5"/>
                </a:cxn>
                <a:cxn ang="T15">
                  <a:pos x="T6" y="T7"/>
                </a:cxn>
                <a:cxn ang="T16">
                  <a:pos x="T8" y="T9"/>
                </a:cxn>
                <a:cxn ang="T17">
                  <a:pos x="T10" y="T11"/>
                </a:cxn>
              </a:cxnLst>
              <a:rect l="T18" t="T19" r="T20" b="T21"/>
              <a:pathLst>
                <a:path w="92075" h="120650">
                  <a:moveTo>
                    <a:pt x="0" y="0"/>
                  </a:moveTo>
                  <a:cubicBezTo>
                    <a:pt x="19579" y="2116"/>
                    <a:pt x="39158" y="4233"/>
                    <a:pt x="47625" y="15875"/>
                  </a:cubicBezTo>
                  <a:cubicBezTo>
                    <a:pt x="56092" y="27517"/>
                    <a:pt x="50271" y="55563"/>
                    <a:pt x="50800" y="69850"/>
                  </a:cubicBezTo>
                  <a:cubicBezTo>
                    <a:pt x="51329" y="84138"/>
                    <a:pt x="48683" y="94192"/>
                    <a:pt x="50800" y="101600"/>
                  </a:cubicBezTo>
                  <a:cubicBezTo>
                    <a:pt x="52917" y="109008"/>
                    <a:pt x="56621" y="111125"/>
                    <a:pt x="63500" y="114300"/>
                  </a:cubicBezTo>
                  <a:cubicBezTo>
                    <a:pt x="70379" y="117475"/>
                    <a:pt x="92075" y="120650"/>
                    <a:pt x="92075" y="120650"/>
                  </a:cubicBez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aphicFrame>
        <p:nvGraphicFramePr>
          <p:cNvPr id="172" name="Object 2"/>
          <p:cNvGraphicFramePr>
            <a:graphicFrameLocks noChangeAspect="1"/>
          </p:cNvGraphicFramePr>
          <p:nvPr/>
        </p:nvGraphicFramePr>
        <p:xfrm>
          <a:off x="8853489" y="5005389"/>
          <a:ext cx="771525" cy="280987"/>
        </p:xfrm>
        <a:graphic>
          <a:graphicData uri="http://schemas.openxmlformats.org/presentationml/2006/ole">
            <mc:AlternateContent xmlns:mc="http://schemas.openxmlformats.org/markup-compatibility/2006">
              <mc:Choice xmlns:v="urn:schemas-microsoft-com:vml" Requires="v">
                <p:oleObj spid="_x0000_s29888" name="Equation" r:id="rId26" imgW="558800" imgH="203200" progId="Equation.DSMT4">
                  <p:embed/>
                </p:oleObj>
              </mc:Choice>
              <mc:Fallback>
                <p:oleObj name="Equation" r:id="rId26" imgW="558800" imgH="203200" progId="Equation.DSMT4">
                  <p:embed/>
                  <p:pic>
                    <p:nvPicPr>
                      <p:cNvPr id="172" name="Object 2"/>
                      <p:cNvPicPr>
                        <a:picLocks noChangeAspect="1" noChangeArrowheads="1"/>
                      </p:cNvPicPr>
                      <p:nvPr/>
                    </p:nvPicPr>
                    <p:blipFill>
                      <a:blip r:embed="rId27"/>
                      <a:srcRect/>
                      <a:stretch>
                        <a:fillRect/>
                      </a:stretch>
                    </p:blipFill>
                    <p:spPr bwMode="auto">
                      <a:xfrm>
                        <a:off x="8853489" y="5005389"/>
                        <a:ext cx="771525" cy="280987"/>
                      </a:xfrm>
                      <a:prstGeom prst="rect">
                        <a:avLst/>
                      </a:prstGeom>
                      <a:noFill/>
                      <a:ln>
                        <a:noFill/>
                      </a:ln>
                      <a:effectLst/>
                    </p:spPr>
                  </p:pic>
                </p:oleObj>
              </mc:Fallback>
            </mc:AlternateContent>
          </a:graphicData>
        </a:graphic>
      </p:graphicFrame>
      <p:graphicFrame>
        <p:nvGraphicFramePr>
          <p:cNvPr id="173" name="Object 2"/>
          <p:cNvGraphicFramePr>
            <a:graphicFrameLocks noChangeAspect="1"/>
          </p:cNvGraphicFramePr>
          <p:nvPr/>
        </p:nvGraphicFramePr>
        <p:xfrm>
          <a:off x="8631800" y="6286486"/>
          <a:ext cx="385762" cy="280988"/>
        </p:xfrm>
        <a:graphic>
          <a:graphicData uri="http://schemas.openxmlformats.org/presentationml/2006/ole">
            <mc:AlternateContent xmlns:mc="http://schemas.openxmlformats.org/markup-compatibility/2006">
              <mc:Choice xmlns:v="urn:schemas-microsoft-com:vml" Requires="v">
                <p:oleObj spid="_x0000_s29889" name="Equation" r:id="rId28" imgW="279400" imgH="203200" progId="Equation.DSMT4">
                  <p:embed/>
                </p:oleObj>
              </mc:Choice>
              <mc:Fallback>
                <p:oleObj name="Equation" r:id="rId28" imgW="279400" imgH="203200" progId="Equation.DSMT4">
                  <p:embed/>
                  <p:pic>
                    <p:nvPicPr>
                      <p:cNvPr id="173" name="Object 2"/>
                      <p:cNvPicPr>
                        <a:picLocks noChangeAspect="1" noChangeArrowheads="1"/>
                      </p:cNvPicPr>
                      <p:nvPr/>
                    </p:nvPicPr>
                    <p:blipFill>
                      <a:blip r:embed="rId9"/>
                      <a:srcRect/>
                      <a:stretch>
                        <a:fillRect/>
                      </a:stretch>
                    </p:blipFill>
                    <p:spPr bwMode="auto">
                      <a:xfrm>
                        <a:off x="8631800" y="6286486"/>
                        <a:ext cx="385762" cy="280988"/>
                      </a:xfrm>
                      <a:prstGeom prst="rect">
                        <a:avLst/>
                      </a:prstGeom>
                      <a:noFill/>
                      <a:ln>
                        <a:noFill/>
                      </a:ln>
                      <a:effectLst/>
                    </p:spPr>
                  </p:pic>
                </p:oleObj>
              </mc:Fallback>
            </mc:AlternateContent>
          </a:graphicData>
        </a:graphic>
      </p:graphicFrame>
      <p:graphicFrame>
        <p:nvGraphicFramePr>
          <p:cNvPr id="174" name="Object 2"/>
          <p:cNvGraphicFramePr>
            <a:graphicFrameLocks noChangeAspect="1"/>
          </p:cNvGraphicFramePr>
          <p:nvPr/>
        </p:nvGraphicFramePr>
        <p:xfrm>
          <a:off x="8965739" y="4178780"/>
          <a:ext cx="209550" cy="209550"/>
        </p:xfrm>
        <a:graphic>
          <a:graphicData uri="http://schemas.openxmlformats.org/presentationml/2006/ole">
            <mc:AlternateContent xmlns:mc="http://schemas.openxmlformats.org/markup-compatibility/2006">
              <mc:Choice xmlns:v="urn:schemas-microsoft-com:vml" Requires="v">
                <p:oleObj spid="_x0000_s29890" name="Equation" r:id="rId29" imgW="152400" imgH="152400" progId="Equation.DSMT4">
                  <p:embed/>
                </p:oleObj>
              </mc:Choice>
              <mc:Fallback>
                <p:oleObj name="Equation" r:id="rId29" imgW="152400" imgH="152400" progId="Equation.DSMT4">
                  <p:embed/>
                  <p:pic>
                    <p:nvPicPr>
                      <p:cNvPr id="174" name="Object 2"/>
                      <p:cNvPicPr>
                        <a:picLocks noChangeAspect="1" noChangeArrowheads="1"/>
                      </p:cNvPicPr>
                      <p:nvPr/>
                    </p:nvPicPr>
                    <p:blipFill>
                      <a:blip r:embed="rId11"/>
                      <a:srcRect/>
                      <a:stretch>
                        <a:fillRect/>
                      </a:stretch>
                    </p:blipFill>
                    <p:spPr bwMode="auto">
                      <a:xfrm>
                        <a:off x="8965739" y="4178780"/>
                        <a:ext cx="209550" cy="209550"/>
                      </a:xfrm>
                      <a:prstGeom prst="rect">
                        <a:avLst/>
                      </a:prstGeom>
                      <a:noFill/>
                      <a:ln>
                        <a:noFill/>
                      </a:ln>
                      <a:effectLst/>
                    </p:spPr>
                  </p:pic>
                </p:oleObj>
              </mc:Fallback>
            </mc:AlternateContent>
          </a:graphicData>
        </a:graphic>
      </p:graphicFrame>
      <p:graphicFrame>
        <p:nvGraphicFramePr>
          <p:cNvPr id="175" name="Object 2"/>
          <p:cNvGraphicFramePr>
            <a:graphicFrameLocks noChangeAspect="1"/>
          </p:cNvGraphicFramePr>
          <p:nvPr/>
        </p:nvGraphicFramePr>
        <p:xfrm>
          <a:off x="7634888" y="4139093"/>
          <a:ext cx="192087" cy="209550"/>
        </p:xfrm>
        <a:graphic>
          <a:graphicData uri="http://schemas.openxmlformats.org/presentationml/2006/ole">
            <mc:AlternateContent xmlns:mc="http://schemas.openxmlformats.org/markup-compatibility/2006">
              <mc:Choice xmlns:v="urn:schemas-microsoft-com:vml" Requires="v">
                <p:oleObj spid="_x0000_s29891" name="Equation" r:id="rId30" imgW="139700" imgH="152400" progId="Equation.DSMT4">
                  <p:embed/>
                </p:oleObj>
              </mc:Choice>
              <mc:Fallback>
                <p:oleObj name="Equation" r:id="rId30" imgW="139700" imgH="152400" progId="Equation.DSMT4">
                  <p:embed/>
                  <p:pic>
                    <p:nvPicPr>
                      <p:cNvPr id="175" name="Object 2"/>
                      <p:cNvPicPr>
                        <a:picLocks noChangeAspect="1" noChangeArrowheads="1"/>
                      </p:cNvPicPr>
                      <p:nvPr/>
                    </p:nvPicPr>
                    <p:blipFill>
                      <a:blip r:embed="rId13"/>
                      <a:srcRect/>
                      <a:stretch>
                        <a:fillRect/>
                      </a:stretch>
                    </p:blipFill>
                    <p:spPr bwMode="auto">
                      <a:xfrm>
                        <a:off x="7634888" y="4139093"/>
                        <a:ext cx="192087" cy="209550"/>
                      </a:xfrm>
                      <a:prstGeom prst="rect">
                        <a:avLst/>
                      </a:prstGeom>
                      <a:noFill/>
                      <a:ln>
                        <a:noFill/>
                      </a:ln>
                      <a:effectLst/>
                    </p:spPr>
                  </p:pic>
                </p:oleObj>
              </mc:Fallback>
            </mc:AlternateContent>
          </a:graphicData>
        </a:graphic>
      </p:graphicFrame>
      <p:sp>
        <p:nvSpPr>
          <p:cNvPr id="187" name="TextBox 186"/>
          <p:cNvSpPr txBox="1"/>
          <p:nvPr/>
        </p:nvSpPr>
        <p:spPr>
          <a:xfrm>
            <a:off x="2224533" y="4872132"/>
            <a:ext cx="2834831" cy="1323439"/>
          </a:xfrm>
          <a:prstGeom prst="rect">
            <a:avLst/>
          </a:prstGeom>
          <a:noFill/>
        </p:spPr>
        <p:txBody>
          <a:bodyPr wrap="square" rtlCol="0">
            <a:spAutoFit/>
          </a:bodyPr>
          <a:lstStyle/>
          <a:p>
            <a:r>
              <a:rPr lang="en-US" sz="2000" i="1" dirty="0">
                <a:latin typeface="Times New Roman"/>
                <a:cs typeface="Times New Roman"/>
              </a:rPr>
              <a:t>across the capacitor </a:t>
            </a:r>
            <a:r>
              <a:rPr lang="en-US" sz="2000" dirty="0">
                <a:latin typeface="Times New Roman"/>
                <a:cs typeface="Times New Roman"/>
              </a:rPr>
              <a:t>with </a:t>
            </a:r>
            <a:r>
              <a:rPr lang="en-US" sz="2000" dirty="0">
                <a:solidFill>
                  <a:srgbClr val="0000FF"/>
                </a:solidFill>
                <a:latin typeface="Times New Roman"/>
                <a:cs typeface="Times New Roman"/>
              </a:rPr>
              <a:t>all</a:t>
            </a:r>
            <a:r>
              <a:rPr lang="en-US" sz="2000" dirty="0">
                <a:latin typeface="Times New Roman"/>
                <a:cs typeface="Times New Roman"/>
              </a:rPr>
              <a:t> the </a:t>
            </a:r>
            <a:r>
              <a:rPr lang="en-US" sz="2000" dirty="0">
                <a:solidFill>
                  <a:srgbClr val="0000FF"/>
                </a:solidFill>
                <a:latin typeface="Times New Roman"/>
                <a:cs typeface="Times New Roman"/>
              </a:rPr>
              <a:t>voltage drop </a:t>
            </a:r>
            <a:r>
              <a:rPr lang="en-US" sz="2000" dirty="0">
                <a:latin typeface="Times New Roman"/>
                <a:cs typeface="Times New Roman"/>
              </a:rPr>
              <a:t>happen </a:t>
            </a:r>
            <a:r>
              <a:rPr lang="en-US" sz="2000" dirty="0">
                <a:solidFill>
                  <a:srgbClr val="0000FF"/>
                </a:solidFill>
                <a:latin typeface="Times New Roman"/>
                <a:cs typeface="Times New Roman"/>
              </a:rPr>
              <a:t>across the resistor </a:t>
            </a:r>
            <a:r>
              <a:rPr lang="en-US" sz="2000" dirty="0">
                <a:latin typeface="Times New Roman"/>
                <a:cs typeface="Times New Roman"/>
              </a:rPr>
              <a:t>. . . which means:</a:t>
            </a:r>
          </a:p>
        </p:txBody>
      </p:sp>
      <p:graphicFrame>
        <p:nvGraphicFramePr>
          <p:cNvPr id="188" name="Object 6"/>
          <p:cNvGraphicFramePr>
            <a:graphicFrameLocks noChangeAspect="1"/>
          </p:cNvGraphicFramePr>
          <p:nvPr/>
        </p:nvGraphicFramePr>
        <p:xfrm>
          <a:off x="3460750" y="3238006"/>
          <a:ext cx="1327150" cy="336550"/>
        </p:xfrm>
        <a:graphic>
          <a:graphicData uri="http://schemas.openxmlformats.org/presentationml/2006/ole">
            <mc:AlternateContent xmlns:mc="http://schemas.openxmlformats.org/markup-compatibility/2006">
              <mc:Choice xmlns:v="urn:schemas-microsoft-com:vml" Requires="v">
                <p:oleObj spid="_x0000_s29892" name="Equation" r:id="rId31" imgW="800100" imgH="203200" progId="Equation.DSMT4">
                  <p:embed/>
                </p:oleObj>
              </mc:Choice>
              <mc:Fallback>
                <p:oleObj name="Equation" r:id="rId31" imgW="800100" imgH="203200" progId="Equation.DSMT4">
                  <p:embed/>
                  <p:pic>
                    <p:nvPicPr>
                      <p:cNvPr id="188" name="Object 6"/>
                      <p:cNvPicPr>
                        <a:picLocks noChangeAspect="1" noChangeArrowheads="1"/>
                      </p:cNvPicPr>
                      <p:nvPr/>
                    </p:nvPicPr>
                    <p:blipFill>
                      <a:blip r:embed="rId32"/>
                      <a:srcRect/>
                      <a:stretch>
                        <a:fillRect/>
                      </a:stretch>
                    </p:blipFill>
                    <p:spPr bwMode="auto">
                      <a:xfrm>
                        <a:off x="3460750" y="3238006"/>
                        <a:ext cx="1327150"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89" name="Line 15"/>
          <p:cNvSpPr>
            <a:spLocks noChangeShapeType="1"/>
          </p:cNvSpPr>
          <p:nvPr/>
        </p:nvSpPr>
        <p:spPr bwMode="auto">
          <a:xfrm flipH="1" flipV="1">
            <a:off x="10306373" y="1841767"/>
            <a:ext cx="6949" cy="3513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76" name="Object 2"/>
          <p:cNvGraphicFramePr>
            <a:graphicFrameLocks noChangeAspect="1"/>
          </p:cNvGraphicFramePr>
          <p:nvPr/>
        </p:nvGraphicFramePr>
        <p:xfrm>
          <a:off x="8328026" y="5400108"/>
          <a:ext cx="1152089" cy="360843"/>
        </p:xfrm>
        <a:graphic>
          <a:graphicData uri="http://schemas.openxmlformats.org/presentationml/2006/ole">
            <mc:AlternateContent xmlns:mc="http://schemas.openxmlformats.org/markup-compatibility/2006">
              <mc:Choice xmlns:v="urn:schemas-microsoft-com:vml" Requires="v">
                <p:oleObj spid="_x0000_s29893" name="Equation" r:id="rId33" imgW="609600" imgH="190500" progId="Equation.DSMT4">
                  <p:embed/>
                </p:oleObj>
              </mc:Choice>
              <mc:Fallback>
                <p:oleObj name="Equation" r:id="rId33" imgW="609600" imgH="190500" progId="Equation.DSMT4">
                  <p:embed/>
                  <p:pic>
                    <p:nvPicPr>
                      <p:cNvPr id="76" name="Object 2"/>
                      <p:cNvPicPr>
                        <a:picLocks noChangeAspect="1" noChangeArrowheads="1"/>
                      </p:cNvPicPr>
                      <p:nvPr/>
                    </p:nvPicPr>
                    <p:blipFill>
                      <a:blip r:embed="rId34"/>
                      <a:srcRect/>
                      <a:stretch>
                        <a:fillRect/>
                      </a:stretch>
                    </p:blipFill>
                    <p:spPr bwMode="auto">
                      <a:xfrm>
                        <a:off x="8328026" y="5400108"/>
                        <a:ext cx="1152089" cy="360843"/>
                      </a:xfrm>
                      <a:prstGeom prst="rect">
                        <a:avLst/>
                      </a:prstGeom>
                      <a:noFill/>
                      <a:ln>
                        <a:noFill/>
                      </a:ln>
                      <a:effectLst/>
                    </p:spPr>
                  </p:pic>
                </p:oleObj>
              </mc:Fallback>
            </mc:AlternateContent>
          </a:graphicData>
        </a:graphic>
      </p:graphicFrame>
      <p:graphicFrame>
        <p:nvGraphicFramePr>
          <p:cNvPr id="77" name="Object 2"/>
          <p:cNvGraphicFramePr>
            <a:graphicFrameLocks noChangeAspect="1"/>
          </p:cNvGraphicFramePr>
          <p:nvPr/>
        </p:nvGraphicFramePr>
        <p:xfrm>
          <a:off x="6956518" y="5648239"/>
          <a:ext cx="157163" cy="174625"/>
        </p:xfrm>
        <a:graphic>
          <a:graphicData uri="http://schemas.openxmlformats.org/presentationml/2006/ole">
            <mc:AlternateContent xmlns:mc="http://schemas.openxmlformats.org/markup-compatibility/2006">
              <mc:Choice xmlns:v="urn:schemas-microsoft-com:vml" Requires="v">
                <p:oleObj spid="_x0000_s29894" name="Equation" r:id="rId35" imgW="114300" imgH="127000" progId="Equation.DSMT4">
                  <p:embed/>
                </p:oleObj>
              </mc:Choice>
              <mc:Fallback>
                <p:oleObj name="Equation" r:id="rId35" imgW="114300" imgH="127000" progId="Equation.DSMT4">
                  <p:embed/>
                  <p:pic>
                    <p:nvPicPr>
                      <p:cNvPr id="77" name="Object 2"/>
                      <p:cNvPicPr>
                        <a:picLocks noChangeAspect="1" noChangeArrowheads="1"/>
                      </p:cNvPicPr>
                      <p:nvPr/>
                    </p:nvPicPr>
                    <p:blipFill>
                      <a:blip r:embed="rId17"/>
                      <a:srcRect/>
                      <a:stretch>
                        <a:fillRect/>
                      </a:stretch>
                    </p:blipFill>
                    <p:spPr bwMode="auto">
                      <a:xfrm>
                        <a:off x="6956518" y="5648239"/>
                        <a:ext cx="157163" cy="174625"/>
                      </a:xfrm>
                      <a:prstGeom prst="rect">
                        <a:avLst/>
                      </a:prstGeom>
                      <a:noFill/>
                      <a:ln>
                        <a:noFill/>
                      </a:ln>
                      <a:effectLst/>
                    </p:spPr>
                  </p:pic>
                </p:oleObj>
              </mc:Fallback>
            </mc:AlternateContent>
          </a:graphicData>
        </a:graphic>
      </p:graphicFrame>
      <p:graphicFrame>
        <p:nvGraphicFramePr>
          <p:cNvPr id="78" name="Object 2"/>
          <p:cNvGraphicFramePr>
            <a:graphicFrameLocks noChangeAspect="1"/>
          </p:cNvGraphicFramePr>
          <p:nvPr/>
        </p:nvGraphicFramePr>
        <p:xfrm>
          <a:off x="10356943" y="5710151"/>
          <a:ext cx="174625" cy="227013"/>
        </p:xfrm>
        <a:graphic>
          <a:graphicData uri="http://schemas.openxmlformats.org/presentationml/2006/ole">
            <mc:AlternateContent xmlns:mc="http://schemas.openxmlformats.org/markup-compatibility/2006">
              <mc:Choice xmlns:v="urn:schemas-microsoft-com:vml" Requires="v">
                <p:oleObj spid="_x0000_s29895" name="Equation" r:id="rId36" imgW="127000" imgH="165100" progId="Equation.DSMT4">
                  <p:embed/>
                </p:oleObj>
              </mc:Choice>
              <mc:Fallback>
                <p:oleObj name="Equation" r:id="rId36" imgW="127000" imgH="165100" progId="Equation.DSMT4">
                  <p:embed/>
                  <p:pic>
                    <p:nvPicPr>
                      <p:cNvPr id="78" name="Object 2"/>
                      <p:cNvPicPr>
                        <a:picLocks noChangeAspect="1" noChangeArrowheads="1"/>
                      </p:cNvPicPr>
                      <p:nvPr/>
                    </p:nvPicPr>
                    <p:blipFill>
                      <a:blip r:embed="rId19"/>
                      <a:srcRect/>
                      <a:stretch>
                        <a:fillRect/>
                      </a:stretch>
                    </p:blipFill>
                    <p:spPr bwMode="auto">
                      <a:xfrm>
                        <a:off x="10356943" y="5710151"/>
                        <a:ext cx="174625" cy="227013"/>
                      </a:xfrm>
                      <a:prstGeom prst="rect">
                        <a:avLst/>
                      </a:prstGeom>
                      <a:noFill/>
                      <a:ln>
                        <a:noFill/>
                      </a:ln>
                      <a:effectLst/>
                    </p:spPr>
                  </p:pic>
                </p:oleObj>
              </mc:Fallback>
            </mc:AlternateContent>
          </a:graphicData>
        </a:graphic>
      </p:graphicFrame>
      <p:sp>
        <p:nvSpPr>
          <p:cNvPr id="2" name="Freeform 1"/>
          <p:cNvSpPr/>
          <p:nvPr/>
        </p:nvSpPr>
        <p:spPr>
          <a:xfrm>
            <a:off x="10007600" y="1943100"/>
            <a:ext cx="269875" cy="177800"/>
          </a:xfrm>
          <a:custGeom>
            <a:avLst/>
            <a:gdLst>
              <a:gd name="connsiteX0" fmla="*/ 0 w 215900"/>
              <a:gd name="connsiteY0" fmla="*/ 177800 h 177800"/>
              <a:gd name="connsiteX1" fmla="*/ 76200 w 215900"/>
              <a:gd name="connsiteY1" fmla="*/ 63500 h 177800"/>
              <a:gd name="connsiteX2" fmla="*/ 215900 w 215900"/>
              <a:gd name="connsiteY2" fmla="*/ 0 h 177800"/>
            </a:gdLst>
            <a:ahLst/>
            <a:cxnLst>
              <a:cxn ang="0">
                <a:pos x="connsiteX0" y="connsiteY0"/>
              </a:cxn>
              <a:cxn ang="0">
                <a:pos x="connsiteX1" y="connsiteY1"/>
              </a:cxn>
              <a:cxn ang="0">
                <a:pos x="connsiteX2" y="connsiteY2"/>
              </a:cxn>
            </a:cxnLst>
            <a:rect l="l" t="t" r="r" b="b"/>
            <a:pathLst>
              <a:path w="215900" h="177800">
                <a:moveTo>
                  <a:pt x="0" y="177800"/>
                </a:moveTo>
                <a:cubicBezTo>
                  <a:pt x="20108" y="135466"/>
                  <a:pt x="40217" y="93133"/>
                  <a:pt x="76200" y="63500"/>
                </a:cubicBezTo>
                <a:cubicBezTo>
                  <a:pt x="112183" y="33867"/>
                  <a:pt x="215900" y="0"/>
                  <a:pt x="215900" y="0"/>
                </a:cubicBezTo>
              </a:path>
            </a:pathLst>
          </a:cu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 name="Line 15"/>
          <p:cNvSpPr>
            <a:spLocks noChangeShapeType="1"/>
          </p:cNvSpPr>
          <p:nvPr/>
        </p:nvSpPr>
        <p:spPr bwMode="auto">
          <a:xfrm flipV="1">
            <a:off x="10213975" y="1948937"/>
            <a:ext cx="54296" cy="92589"/>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8" name="Line 15"/>
          <p:cNvSpPr>
            <a:spLocks noChangeShapeType="1"/>
          </p:cNvSpPr>
          <p:nvPr/>
        </p:nvSpPr>
        <p:spPr bwMode="auto">
          <a:xfrm>
            <a:off x="10140951" y="1925832"/>
            <a:ext cx="127321" cy="1834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89" name="Group 88"/>
          <p:cNvGrpSpPr/>
          <p:nvPr/>
        </p:nvGrpSpPr>
        <p:grpSpPr>
          <a:xfrm>
            <a:off x="7265665" y="5767319"/>
            <a:ext cx="308298" cy="304915"/>
            <a:chOff x="6610027" y="3162302"/>
            <a:chExt cx="308298" cy="304915"/>
          </a:xfrm>
        </p:grpSpPr>
        <p:cxnSp>
          <p:nvCxnSpPr>
            <p:cNvPr id="90" name="Straight Arrow Connector 89"/>
            <p:cNvCxnSpPr/>
            <p:nvPr/>
          </p:nvCxnSpPr>
          <p:spPr>
            <a:xfrm flipV="1">
              <a:off x="6610027" y="3162302"/>
              <a:ext cx="3" cy="200023"/>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91" name="Freeform 90"/>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aphicFrame>
        <p:nvGraphicFramePr>
          <p:cNvPr id="92" name="Object 2"/>
          <p:cNvGraphicFramePr>
            <a:graphicFrameLocks noChangeAspect="1"/>
          </p:cNvGraphicFramePr>
          <p:nvPr/>
        </p:nvGraphicFramePr>
        <p:xfrm>
          <a:off x="7334251" y="5647445"/>
          <a:ext cx="239713" cy="350837"/>
        </p:xfrm>
        <a:graphic>
          <a:graphicData uri="http://schemas.openxmlformats.org/presentationml/2006/ole">
            <mc:AlternateContent xmlns:mc="http://schemas.openxmlformats.org/markup-compatibility/2006">
              <mc:Choice xmlns:v="urn:schemas-microsoft-com:vml" Requires="v">
                <p:oleObj spid="_x0000_s29896" name="Equation" r:id="rId37" imgW="139700" imgH="203200" progId="Equation.DSMT4">
                  <p:embed/>
                </p:oleObj>
              </mc:Choice>
              <mc:Fallback>
                <p:oleObj name="Equation" r:id="rId37" imgW="139700" imgH="203200" progId="Equation.DSMT4">
                  <p:embed/>
                  <p:pic>
                    <p:nvPicPr>
                      <p:cNvPr id="92" name="Object 2"/>
                      <p:cNvPicPr>
                        <a:picLocks noChangeAspect="1" noChangeArrowheads="1"/>
                      </p:cNvPicPr>
                      <p:nvPr/>
                    </p:nvPicPr>
                    <p:blipFill>
                      <a:blip r:embed="rId38"/>
                      <a:srcRect/>
                      <a:stretch>
                        <a:fillRect/>
                      </a:stretch>
                    </p:blipFill>
                    <p:spPr bwMode="auto">
                      <a:xfrm>
                        <a:off x="7334251" y="5647445"/>
                        <a:ext cx="239713" cy="35083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55993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dissolve">
                                      <p:cBhvr>
                                        <p:cTn id="7" dur="500"/>
                                        <p:tgtEl>
                                          <p:spTgt spid="70"/>
                                        </p:tgtEl>
                                      </p:cBhvr>
                                    </p:animEffect>
                                  </p:childTnLst>
                                </p:cTn>
                              </p:par>
                              <p:par>
                                <p:cTn id="8" presetID="9" presetClass="entr" presetSubtype="0"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dissolve">
                                      <p:cBhvr>
                                        <p:cTn id="10" dur="500"/>
                                        <p:tgtEl>
                                          <p:spTgt spid="61"/>
                                        </p:tgtEl>
                                      </p:cBhvr>
                                    </p:animEffect>
                                  </p:childTnLst>
                                </p:cTn>
                              </p:par>
                              <p:par>
                                <p:cTn id="11" presetID="9" presetClass="entr" presetSubtype="0"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dissolve">
                                      <p:cBhvr>
                                        <p:cTn id="13" dur="500"/>
                                        <p:tgtEl>
                                          <p:spTgt spid="66"/>
                                        </p:tgtEl>
                                      </p:cBhvr>
                                    </p:animEffect>
                                  </p:childTnLst>
                                </p:cTn>
                              </p:par>
                              <p:par>
                                <p:cTn id="14" presetID="9" presetClass="entr" presetSubtype="0" fill="hold" nodeType="withEffect">
                                  <p:stCondLst>
                                    <p:cond delay="0"/>
                                  </p:stCondLst>
                                  <p:childTnLst>
                                    <p:set>
                                      <p:cBhvr>
                                        <p:cTn id="15" dur="1" fill="hold">
                                          <p:stCondLst>
                                            <p:cond delay="0"/>
                                          </p:stCondLst>
                                        </p:cTn>
                                        <p:tgtEl>
                                          <p:spTgt spid="94"/>
                                        </p:tgtEl>
                                        <p:attrNameLst>
                                          <p:attrName>style.visibility</p:attrName>
                                        </p:attrNameLst>
                                      </p:cBhvr>
                                      <p:to>
                                        <p:strVal val="visible"/>
                                      </p:to>
                                    </p:set>
                                    <p:animEffect transition="in" filter="dissolve">
                                      <p:cBhvr>
                                        <p:cTn id="16" dur="500"/>
                                        <p:tgtEl>
                                          <p:spTgt spid="94"/>
                                        </p:tgtEl>
                                      </p:cBhvr>
                                    </p:animEffect>
                                  </p:childTnLst>
                                </p:cTn>
                              </p:par>
                              <p:par>
                                <p:cTn id="17" presetID="9" presetClass="entr" presetSubtype="0" fill="hold" nodeType="with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dissolve">
                                      <p:cBhvr>
                                        <p:cTn id="19" dur="500"/>
                                        <p:tgtEl>
                                          <p:spTgt spid="103"/>
                                        </p:tgtEl>
                                      </p:cBhvr>
                                    </p:animEffect>
                                  </p:childTnLst>
                                </p:cTn>
                              </p:par>
                              <p:par>
                                <p:cTn id="20" presetID="9" presetClass="entr" presetSubtype="0" fill="hold" nodeType="with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dissolve">
                                      <p:cBhvr>
                                        <p:cTn id="22" dur="500"/>
                                        <p:tgtEl>
                                          <p:spTgt spid="73"/>
                                        </p:tgtEl>
                                      </p:cBhvr>
                                    </p:animEffect>
                                  </p:childTnLst>
                                </p:cTn>
                              </p:par>
                              <p:par>
                                <p:cTn id="23" presetID="9" presetClass="entr" presetSubtype="0" fill="hold" nodeType="withEffect">
                                  <p:stCondLst>
                                    <p:cond delay="0"/>
                                  </p:stCondLst>
                                  <p:childTnLst>
                                    <p:set>
                                      <p:cBhvr>
                                        <p:cTn id="24" dur="1" fill="hold">
                                          <p:stCondLst>
                                            <p:cond delay="0"/>
                                          </p:stCondLst>
                                        </p:cTn>
                                        <p:tgtEl>
                                          <p:spTgt spid="188"/>
                                        </p:tgtEl>
                                        <p:attrNameLst>
                                          <p:attrName>style.visibility</p:attrName>
                                        </p:attrNameLst>
                                      </p:cBhvr>
                                      <p:to>
                                        <p:strVal val="visible"/>
                                      </p:to>
                                    </p:set>
                                    <p:animEffect transition="in" filter="dissolve">
                                      <p:cBhvr>
                                        <p:cTn id="25" dur="500"/>
                                        <p:tgtEl>
                                          <p:spTgt spid="188"/>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64"/>
                                        </p:tgtEl>
                                        <p:attrNameLst>
                                          <p:attrName>style.visibility</p:attrName>
                                        </p:attrNameLst>
                                      </p:cBhvr>
                                      <p:to>
                                        <p:strVal val="visible"/>
                                      </p:to>
                                    </p:set>
                                    <p:animEffect transition="in" filter="dissolve">
                                      <p:cBhvr>
                                        <p:cTn id="30" dur="500"/>
                                        <p:tgtEl>
                                          <p:spTgt spid="164"/>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54"/>
                                        </p:tgtEl>
                                        <p:attrNameLst>
                                          <p:attrName>style.visibility</p:attrName>
                                        </p:attrNameLst>
                                      </p:cBhvr>
                                      <p:to>
                                        <p:strVal val="visible"/>
                                      </p:to>
                                    </p:set>
                                    <p:animEffect transition="in" filter="dissolve">
                                      <p:cBhvr>
                                        <p:cTn id="33" dur="500"/>
                                        <p:tgtEl>
                                          <p:spTgt spid="154"/>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55"/>
                                        </p:tgtEl>
                                        <p:attrNameLst>
                                          <p:attrName>style.visibility</p:attrName>
                                        </p:attrNameLst>
                                      </p:cBhvr>
                                      <p:to>
                                        <p:strVal val="visible"/>
                                      </p:to>
                                    </p:set>
                                    <p:animEffect transition="in" filter="dissolve">
                                      <p:cBhvr>
                                        <p:cTn id="36" dur="500"/>
                                        <p:tgtEl>
                                          <p:spTgt spid="155"/>
                                        </p:tgtEl>
                                      </p:cBhvr>
                                    </p:animEffect>
                                  </p:childTnLst>
                                </p:cTn>
                              </p:par>
                              <p:par>
                                <p:cTn id="37" presetID="9" presetClass="entr" presetSubtype="0" fill="hold" nodeType="withEffect">
                                  <p:stCondLst>
                                    <p:cond delay="0"/>
                                  </p:stCondLst>
                                  <p:childTnLst>
                                    <p:set>
                                      <p:cBhvr>
                                        <p:cTn id="38" dur="1" fill="hold">
                                          <p:stCondLst>
                                            <p:cond delay="0"/>
                                          </p:stCondLst>
                                        </p:cTn>
                                        <p:tgtEl>
                                          <p:spTgt spid="156"/>
                                        </p:tgtEl>
                                        <p:attrNameLst>
                                          <p:attrName>style.visibility</p:attrName>
                                        </p:attrNameLst>
                                      </p:cBhvr>
                                      <p:to>
                                        <p:strVal val="visible"/>
                                      </p:to>
                                    </p:set>
                                    <p:animEffect transition="in" filter="dissolve">
                                      <p:cBhvr>
                                        <p:cTn id="39" dur="500"/>
                                        <p:tgtEl>
                                          <p:spTgt spid="156"/>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57"/>
                                        </p:tgtEl>
                                        <p:attrNameLst>
                                          <p:attrName>style.visibility</p:attrName>
                                        </p:attrNameLst>
                                      </p:cBhvr>
                                      <p:to>
                                        <p:strVal val="visible"/>
                                      </p:to>
                                    </p:set>
                                    <p:animEffect transition="in" filter="dissolve">
                                      <p:cBhvr>
                                        <p:cTn id="42" dur="500"/>
                                        <p:tgtEl>
                                          <p:spTgt spid="157"/>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58"/>
                                        </p:tgtEl>
                                        <p:attrNameLst>
                                          <p:attrName>style.visibility</p:attrName>
                                        </p:attrNameLst>
                                      </p:cBhvr>
                                      <p:to>
                                        <p:strVal val="visible"/>
                                      </p:to>
                                    </p:set>
                                    <p:animEffect transition="in" filter="dissolve">
                                      <p:cBhvr>
                                        <p:cTn id="45" dur="500"/>
                                        <p:tgtEl>
                                          <p:spTgt spid="158"/>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59"/>
                                        </p:tgtEl>
                                        <p:attrNameLst>
                                          <p:attrName>style.visibility</p:attrName>
                                        </p:attrNameLst>
                                      </p:cBhvr>
                                      <p:to>
                                        <p:strVal val="visible"/>
                                      </p:to>
                                    </p:set>
                                    <p:animEffect transition="in" filter="dissolve">
                                      <p:cBhvr>
                                        <p:cTn id="48" dur="500"/>
                                        <p:tgtEl>
                                          <p:spTgt spid="159"/>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160"/>
                                        </p:tgtEl>
                                        <p:attrNameLst>
                                          <p:attrName>style.visibility</p:attrName>
                                        </p:attrNameLst>
                                      </p:cBhvr>
                                      <p:to>
                                        <p:strVal val="visible"/>
                                      </p:to>
                                    </p:set>
                                    <p:animEffect transition="in" filter="dissolve">
                                      <p:cBhvr>
                                        <p:cTn id="51" dur="500"/>
                                        <p:tgtEl>
                                          <p:spTgt spid="160"/>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161"/>
                                        </p:tgtEl>
                                        <p:attrNameLst>
                                          <p:attrName>style.visibility</p:attrName>
                                        </p:attrNameLst>
                                      </p:cBhvr>
                                      <p:to>
                                        <p:strVal val="visible"/>
                                      </p:to>
                                    </p:set>
                                    <p:animEffect transition="in" filter="dissolve">
                                      <p:cBhvr>
                                        <p:cTn id="54" dur="500"/>
                                        <p:tgtEl>
                                          <p:spTgt spid="161"/>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162"/>
                                        </p:tgtEl>
                                        <p:attrNameLst>
                                          <p:attrName>style.visibility</p:attrName>
                                        </p:attrNameLst>
                                      </p:cBhvr>
                                      <p:to>
                                        <p:strVal val="visible"/>
                                      </p:to>
                                    </p:set>
                                    <p:animEffect transition="in" filter="dissolve">
                                      <p:cBhvr>
                                        <p:cTn id="57" dur="500"/>
                                        <p:tgtEl>
                                          <p:spTgt spid="162"/>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165"/>
                                        </p:tgtEl>
                                        <p:attrNameLst>
                                          <p:attrName>style.visibility</p:attrName>
                                        </p:attrNameLst>
                                      </p:cBhvr>
                                      <p:to>
                                        <p:strVal val="visible"/>
                                      </p:to>
                                    </p:set>
                                    <p:animEffect transition="in" filter="dissolve">
                                      <p:cBhvr>
                                        <p:cTn id="60" dur="500"/>
                                        <p:tgtEl>
                                          <p:spTgt spid="165"/>
                                        </p:tgtEl>
                                      </p:cBhvr>
                                    </p:animEffect>
                                  </p:childTnLst>
                                </p:cTn>
                              </p:par>
                              <p:par>
                                <p:cTn id="61" presetID="9" presetClass="entr" presetSubtype="0" fill="hold" nodeType="withEffect">
                                  <p:stCondLst>
                                    <p:cond delay="0"/>
                                  </p:stCondLst>
                                  <p:childTnLst>
                                    <p:set>
                                      <p:cBhvr>
                                        <p:cTn id="62" dur="1" fill="hold">
                                          <p:stCondLst>
                                            <p:cond delay="0"/>
                                          </p:stCondLst>
                                        </p:cTn>
                                        <p:tgtEl>
                                          <p:spTgt spid="167"/>
                                        </p:tgtEl>
                                        <p:attrNameLst>
                                          <p:attrName>style.visibility</p:attrName>
                                        </p:attrNameLst>
                                      </p:cBhvr>
                                      <p:to>
                                        <p:strVal val="visible"/>
                                      </p:to>
                                    </p:set>
                                    <p:animEffect transition="in" filter="dissolve">
                                      <p:cBhvr>
                                        <p:cTn id="63" dur="500"/>
                                        <p:tgtEl>
                                          <p:spTgt spid="167"/>
                                        </p:tgtEl>
                                      </p:cBhvr>
                                    </p:animEffect>
                                  </p:childTnLst>
                                </p:cTn>
                              </p:par>
                              <p:par>
                                <p:cTn id="64" presetID="9" presetClass="entr" presetSubtype="0" fill="hold" nodeType="withEffect">
                                  <p:stCondLst>
                                    <p:cond delay="0"/>
                                  </p:stCondLst>
                                  <p:childTnLst>
                                    <p:set>
                                      <p:cBhvr>
                                        <p:cTn id="65" dur="1" fill="hold">
                                          <p:stCondLst>
                                            <p:cond delay="0"/>
                                          </p:stCondLst>
                                        </p:cTn>
                                        <p:tgtEl>
                                          <p:spTgt spid="168"/>
                                        </p:tgtEl>
                                        <p:attrNameLst>
                                          <p:attrName>style.visibility</p:attrName>
                                        </p:attrNameLst>
                                      </p:cBhvr>
                                      <p:to>
                                        <p:strVal val="visible"/>
                                      </p:to>
                                    </p:set>
                                    <p:animEffect transition="in" filter="dissolve">
                                      <p:cBhvr>
                                        <p:cTn id="66" dur="500"/>
                                        <p:tgtEl>
                                          <p:spTgt spid="168"/>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169"/>
                                        </p:tgtEl>
                                        <p:attrNameLst>
                                          <p:attrName>style.visibility</p:attrName>
                                        </p:attrNameLst>
                                      </p:cBhvr>
                                      <p:to>
                                        <p:strVal val="visible"/>
                                      </p:to>
                                    </p:set>
                                    <p:animEffect transition="in" filter="dissolve">
                                      <p:cBhvr>
                                        <p:cTn id="69" dur="500"/>
                                        <p:tgtEl>
                                          <p:spTgt spid="169"/>
                                        </p:tgtEl>
                                      </p:cBhvr>
                                    </p:animEffect>
                                  </p:childTnLst>
                                </p:cTn>
                              </p:par>
                              <p:par>
                                <p:cTn id="70" presetID="9" presetClass="entr" presetSubtype="0" fill="hold" nodeType="withEffect">
                                  <p:stCondLst>
                                    <p:cond delay="0"/>
                                  </p:stCondLst>
                                  <p:childTnLst>
                                    <p:set>
                                      <p:cBhvr>
                                        <p:cTn id="71" dur="1" fill="hold">
                                          <p:stCondLst>
                                            <p:cond delay="0"/>
                                          </p:stCondLst>
                                        </p:cTn>
                                        <p:tgtEl>
                                          <p:spTgt spid="173"/>
                                        </p:tgtEl>
                                        <p:attrNameLst>
                                          <p:attrName>style.visibility</p:attrName>
                                        </p:attrNameLst>
                                      </p:cBhvr>
                                      <p:to>
                                        <p:strVal val="visible"/>
                                      </p:to>
                                    </p:set>
                                    <p:animEffect transition="in" filter="dissolve">
                                      <p:cBhvr>
                                        <p:cTn id="72" dur="500"/>
                                        <p:tgtEl>
                                          <p:spTgt spid="173"/>
                                        </p:tgtEl>
                                      </p:cBhvr>
                                    </p:animEffect>
                                  </p:childTnLst>
                                </p:cTn>
                              </p:par>
                              <p:par>
                                <p:cTn id="73" presetID="9" presetClass="entr" presetSubtype="0" fill="hold" nodeType="withEffect">
                                  <p:stCondLst>
                                    <p:cond delay="0"/>
                                  </p:stCondLst>
                                  <p:childTnLst>
                                    <p:set>
                                      <p:cBhvr>
                                        <p:cTn id="74" dur="1" fill="hold">
                                          <p:stCondLst>
                                            <p:cond delay="0"/>
                                          </p:stCondLst>
                                        </p:cTn>
                                        <p:tgtEl>
                                          <p:spTgt spid="174"/>
                                        </p:tgtEl>
                                        <p:attrNameLst>
                                          <p:attrName>style.visibility</p:attrName>
                                        </p:attrNameLst>
                                      </p:cBhvr>
                                      <p:to>
                                        <p:strVal val="visible"/>
                                      </p:to>
                                    </p:set>
                                    <p:animEffect transition="in" filter="dissolve">
                                      <p:cBhvr>
                                        <p:cTn id="75" dur="500"/>
                                        <p:tgtEl>
                                          <p:spTgt spid="174"/>
                                        </p:tgtEl>
                                      </p:cBhvr>
                                    </p:animEffect>
                                  </p:childTnLst>
                                </p:cTn>
                              </p:par>
                              <p:par>
                                <p:cTn id="76" presetID="9" presetClass="entr" presetSubtype="0" fill="hold" nodeType="withEffect">
                                  <p:stCondLst>
                                    <p:cond delay="0"/>
                                  </p:stCondLst>
                                  <p:childTnLst>
                                    <p:set>
                                      <p:cBhvr>
                                        <p:cTn id="77" dur="1" fill="hold">
                                          <p:stCondLst>
                                            <p:cond delay="0"/>
                                          </p:stCondLst>
                                        </p:cTn>
                                        <p:tgtEl>
                                          <p:spTgt spid="175"/>
                                        </p:tgtEl>
                                        <p:attrNameLst>
                                          <p:attrName>style.visibility</p:attrName>
                                        </p:attrNameLst>
                                      </p:cBhvr>
                                      <p:to>
                                        <p:strVal val="visible"/>
                                      </p:to>
                                    </p:set>
                                    <p:animEffect transition="in" filter="dissolve">
                                      <p:cBhvr>
                                        <p:cTn id="78" dur="500"/>
                                        <p:tgtEl>
                                          <p:spTgt spid="175"/>
                                        </p:tgtEl>
                                      </p:cBhvr>
                                    </p:animEffect>
                                  </p:childTnLst>
                                </p:cTn>
                              </p:par>
                              <p:par>
                                <p:cTn id="79" presetID="9" presetClass="entr" presetSubtype="0" fill="hold" nodeType="withEffect">
                                  <p:stCondLst>
                                    <p:cond delay="0"/>
                                  </p:stCondLst>
                                  <p:childTnLst>
                                    <p:set>
                                      <p:cBhvr>
                                        <p:cTn id="80" dur="1" fill="hold">
                                          <p:stCondLst>
                                            <p:cond delay="0"/>
                                          </p:stCondLst>
                                        </p:cTn>
                                        <p:tgtEl>
                                          <p:spTgt spid="77"/>
                                        </p:tgtEl>
                                        <p:attrNameLst>
                                          <p:attrName>style.visibility</p:attrName>
                                        </p:attrNameLst>
                                      </p:cBhvr>
                                      <p:to>
                                        <p:strVal val="visible"/>
                                      </p:to>
                                    </p:set>
                                    <p:animEffect transition="in" filter="dissolve">
                                      <p:cBhvr>
                                        <p:cTn id="81" dur="500"/>
                                        <p:tgtEl>
                                          <p:spTgt spid="77"/>
                                        </p:tgtEl>
                                      </p:cBhvr>
                                    </p:animEffect>
                                  </p:childTnLst>
                                </p:cTn>
                              </p:par>
                              <p:par>
                                <p:cTn id="82" presetID="9" presetClass="entr" presetSubtype="0" fill="hold" nodeType="with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dissolve">
                                      <p:cBhvr>
                                        <p:cTn id="84" dur="500"/>
                                        <p:tgtEl>
                                          <p:spTgt spid="78"/>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142"/>
                                        </p:tgtEl>
                                        <p:attrNameLst>
                                          <p:attrName>style.visibility</p:attrName>
                                        </p:attrNameLst>
                                      </p:cBhvr>
                                      <p:to>
                                        <p:strVal val="visible"/>
                                      </p:to>
                                    </p:set>
                                    <p:animEffect transition="in" filter="dissolve">
                                      <p:cBhvr>
                                        <p:cTn id="87" dur="500"/>
                                        <p:tgtEl>
                                          <p:spTgt spid="142"/>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dissolve">
                                      <p:cBhvr>
                                        <p:cTn id="92" dur="500"/>
                                        <p:tgtEl>
                                          <p:spTgt spid="56"/>
                                        </p:tgtEl>
                                      </p:cBhvr>
                                    </p:animEffect>
                                  </p:childTnLst>
                                </p:cTn>
                              </p:par>
                              <p:par>
                                <p:cTn id="93" presetID="9" presetClass="entr" presetSubtype="0"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Effect transition="in" filter="dissolve">
                                      <p:cBhvr>
                                        <p:cTn id="95" dur="500"/>
                                        <p:tgtEl>
                                          <p:spTgt spid="187"/>
                                        </p:tgtEl>
                                      </p:cBhvr>
                                    </p:animEffect>
                                  </p:childTnLst>
                                </p:cTn>
                              </p:par>
                            </p:childTnLst>
                          </p:cTn>
                        </p:par>
                      </p:childTnLst>
                    </p:cTn>
                  </p:par>
                  <p:par>
                    <p:cTn id="96" fill="hold">
                      <p:stCondLst>
                        <p:cond delay="indefinite"/>
                      </p:stCondLst>
                      <p:childTnLst>
                        <p:par>
                          <p:cTn id="97" fill="hold">
                            <p:stCondLst>
                              <p:cond delay="0"/>
                            </p:stCondLst>
                            <p:childTnLst>
                              <p:par>
                                <p:cTn id="98" presetID="9" presetClass="entr" presetSubtype="0" fill="hold" nodeType="clickEffect">
                                  <p:stCondLst>
                                    <p:cond delay="0"/>
                                  </p:stCondLst>
                                  <p:childTnLst>
                                    <p:set>
                                      <p:cBhvr>
                                        <p:cTn id="99" dur="1" fill="hold">
                                          <p:stCondLst>
                                            <p:cond delay="0"/>
                                          </p:stCondLst>
                                        </p:cTn>
                                        <p:tgtEl>
                                          <p:spTgt spid="76"/>
                                        </p:tgtEl>
                                        <p:attrNameLst>
                                          <p:attrName>style.visibility</p:attrName>
                                        </p:attrNameLst>
                                      </p:cBhvr>
                                      <p:to>
                                        <p:strVal val="visible"/>
                                      </p:to>
                                    </p:set>
                                    <p:animEffect transition="in" filter="dissolve">
                                      <p:cBhvr>
                                        <p:cTn id="100" dur="500"/>
                                        <p:tgtEl>
                                          <p:spTgt spid="76"/>
                                        </p:tgtEl>
                                      </p:cBhvr>
                                    </p:animEffect>
                                  </p:childTnLst>
                                </p:cTn>
                              </p:par>
                              <p:par>
                                <p:cTn id="101" presetID="9" presetClass="entr" presetSubtype="0" fill="hold" nodeType="withEffect">
                                  <p:stCondLst>
                                    <p:cond delay="0"/>
                                  </p:stCondLst>
                                  <p:childTnLst>
                                    <p:set>
                                      <p:cBhvr>
                                        <p:cTn id="102" dur="1" fill="hold">
                                          <p:stCondLst>
                                            <p:cond delay="0"/>
                                          </p:stCondLst>
                                        </p:cTn>
                                        <p:tgtEl>
                                          <p:spTgt spid="170"/>
                                        </p:tgtEl>
                                        <p:attrNameLst>
                                          <p:attrName>style.visibility</p:attrName>
                                        </p:attrNameLst>
                                      </p:cBhvr>
                                      <p:to>
                                        <p:strVal val="visible"/>
                                      </p:to>
                                    </p:set>
                                    <p:animEffect transition="in" filter="dissolve">
                                      <p:cBhvr>
                                        <p:cTn id="103" dur="500"/>
                                        <p:tgtEl>
                                          <p:spTgt spid="170"/>
                                        </p:tgtEl>
                                      </p:cBhvr>
                                    </p:animEffect>
                                  </p:childTnLst>
                                </p:cTn>
                              </p:par>
                              <p:par>
                                <p:cTn id="104" presetID="9" presetClass="entr" presetSubtype="0" fill="hold" nodeType="withEffect">
                                  <p:stCondLst>
                                    <p:cond delay="0"/>
                                  </p:stCondLst>
                                  <p:childTnLst>
                                    <p:set>
                                      <p:cBhvr>
                                        <p:cTn id="105" dur="1" fill="hold">
                                          <p:stCondLst>
                                            <p:cond delay="0"/>
                                          </p:stCondLst>
                                        </p:cTn>
                                        <p:tgtEl>
                                          <p:spTgt spid="163"/>
                                        </p:tgtEl>
                                        <p:attrNameLst>
                                          <p:attrName>style.visibility</p:attrName>
                                        </p:attrNameLst>
                                      </p:cBhvr>
                                      <p:to>
                                        <p:strVal val="visible"/>
                                      </p:to>
                                    </p:set>
                                    <p:animEffect transition="in" filter="dissolve">
                                      <p:cBhvr>
                                        <p:cTn id="106" dur="500"/>
                                        <p:tgtEl>
                                          <p:spTgt spid="163"/>
                                        </p:tgtEl>
                                      </p:cBhvr>
                                    </p:animEffect>
                                  </p:childTnLst>
                                </p:cTn>
                              </p:par>
                              <p:par>
                                <p:cTn id="107" presetID="9" presetClass="entr" presetSubtype="0" fill="hold" nodeType="withEffect">
                                  <p:stCondLst>
                                    <p:cond delay="0"/>
                                  </p:stCondLst>
                                  <p:childTnLst>
                                    <p:set>
                                      <p:cBhvr>
                                        <p:cTn id="108" dur="1" fill="hold">
                                          <p:stCondLst>
                                            <p:cond delay="0"/>
                                          </p:stCondLst>
                                        </p:cTn>
                                        <p:tgtEl>
                                          <p:spTgt spid="6"/>
                                        </p:tgtEl>
                                        <p:attrNameLst>
                                          <p:attrName>style.visibility</p:attrName>
                                        </p:attrNameLst>
                                      </p:cBhvr>
                                      <p:to>
                                        <p:strVal val="visible"/>
                                      </p:to>
                                    </p:set>
                                    <p:animEffect transition="in" filter="dissolve">
                                      <p:cBhvr>
                                        <p:cTn id="109" dur="500"/>
                                        <p:tgtEl>
                                          <p:spTgt spid="6"/>
                                        </p:tgtEl>
                                      </p:cBhvr>
                                    </p:animEffect>
                                  </p:childTnLst>
                                </p:cTn>
                              </p:par>
                              <p:par>
                                <p:cTn id="110" presetID="9" presetClass="entr" presetSubtype="0" fill="hold" nodeType="withEffect">
                                  <p:stCondLst>
                                    <p:cond delay="0"/>
                                  </p:stCondLst>
                                  <p:childTnLst>
                                    <p:set>
                                      <p:cBhvr>
                                        <p:cTn id="111" dur="1" fill="hold">
                                          <p:stCondLst>
                                            <p:cond delay="0"/>
                                          </p:stCondLst>
                                        </p:cTn>
                                        <p:tgtEl>
                                          <p:spTgt spid="172"/>
                                        </p:tgtEl>
                                        <p:attrNameLst>
                                          <p:attrName>style.visibility</p:attrName>
                                        </p:attrNameLst>
                                      </p:cBhvr>
                                      <p:to>
                                        <p:strVal val="visible"/>
                                      </p:to>
                                    </p:set>
                                    <p:animEffect transition="in" filter="dissolve">
                                      <p:cBhvr>
                                        <p:cTn id="112" dur="500"/>
                                        <p:tgtEl>
                                          <p:spTgt spid="172"/>
                                        </p:tgtEl>
                                      </p:cBhvr>
                                    </p:animEffect>
                                  </p:childTnLst>
                                </p:cTn>
                              </p:par>
                              <p:par>
                                <p:cTn id="113" presetID="9" presetClass="entr" presetSubtype="0" fill="hold" grpId="1" nodeType="withEffect">
                                  <p:stCondLst>
                                    <p:cond delay="0"/>
                                  </p:stCondLst>
                                  <p:childTnLst>
                                    <p:set>
                                      <p:cBhvr>
                                        <p:cTn id="114" dur="1" fill="hold">
                                          <p:stCondLst>
                                            <p:cond delay="0"/>
                                          </p:stCondLst>
                                        </p:cTn>
                                        <p:tgtEl>
                                          <p:spTgt spid="158"/>
                                        </p:tgtEl>
                                        <p:attrNameLst>
                                          <p:attrName>style.visibility</p:attrName>
                                        </p:attrNameLst>
                                      </p:cBhvr>
                                      <p:to>
                                        <p:strVal val="visible"/>
                                      </p:to>
                                    </p:set>
                                    <p:animEffect transition="in" filter="dissolve">
                                      <p:cBhvr>
                                        <p:cTn id="115" dur="500"/>
                                        <p:tgtEl>
                                          <p:spTgt spid="158"/>
                                        </p:tgtEl>
                                      </p:cBhvr>
                                    </p:animEffect>
                                  </p:childTnLst>
                                </p:cTn>
                              </p:par>
                              <p:par>
                                <p:cTn id="116" presetID="9" presetClass="entr" presetSubtype="0" fill="hold" nodeType="withEffect">
                                  <p:stCondLst>
                                    <p:cond delay="0"/>
                                  </p:stCondLst>
                                  <p:childTnLst>
                                    <p:set>
                                      <p:cBhvr>
                                        <p:cTn id="117" dur="1" fill="hold">
                                          <p:stCondLst>
                                            <p:cond delay="0"/>
                                          </p:stCondLst>
                                        </p:cTn>
                                        <p:tgtEl>
                                          <p:spTgt spid="89"/>
                                        </p:tgtEl>
                                        <p:attrNameLst>
                                          <p:attrName>style.visibility</p:attrName>
                                        </p:attrNameLst>
                                      </p:cBhvr>
                                      <p:to>
                                        <p:strVal val="visible"/>
                                      </p:to>
                                    </p:set>
                                    <p:animEffect transition="in" filter="dissolve">
                                      <p:cBhvr>
                                        <p:cTn id="118" dur="500"/>
                                        <p:tgtEl>
                                          <p:spTgt spid="89"/>
                                        </p:tgtEl>
                                      </p:cBhvr>
                                    </p:animEffect>
                                  </p:childTnLst>
                                </p:cTn>
                              </p:par>
                              <p:par>
                                <p:cTn id="119" presetID="9" presetClass="entr" presetSubtype="0" fill="hold" nodeType="withEffect">
                                  <p:stCondLst>
                                    <p:cond delay="0"/>
                                  </p:stCondLst>
                                  <p:childTnLst>
                                    <p:set>
                                      <p:cBhvr>
                                        <p:cTn id="120" dur="1" fill="hold">
                                          <p:stCondLst>
                                            <p:cond delay="0"/>
                                          </p:stCondLst>
                                        </p:cTn>
                                        <p:tgtEl>
                                          <p:spTgt spid="92"/>
                                        </p:tgtEl>
                                        <p:attrNameLst>
                                          <p:attrName>style.visibility</p:attrName>
                                        </p:attrNameLst>
                                      </p:cBhvr>
                                      <p:to>
                                        <p:strVal val="visible"/>
                                      </p:to>
                                    </p:set>
                                    <p:animEffect transition="in" filter="dissolve">
                                      <p:cBhvr>
                                        <p:cTn id="121" dur="500"/>
                                        <p:tgtEl>
                                          <p:spTgt spid="92"/>
                                        </p:tgtEl>
                                      </p:cBhvr>
                                    </p:animEffect>
                                  </p:childTnLst>
                                </p:cTn>
                              </p:par>
                            </p:childTnLst>
                          </p:cTn>
                        </p:par>
                      </p:childTnLst>
                    </p:cTn>
                  </p:par>
                  <p:par>
                    <p:cTn id="122" fill="hold">
                      <p:stCondLst>
                        <p:cond delay="indefinite"/>
                      </p:stCondLst>
                      <p:childTnLst>
                        <p:par>
                          <p:cTn id="123" fill="hold">
                            <p:stCondLst>
                              <p:cond delay="0"/>
                            </p:stCondLst>
                            <p:childTnLst>
                              <p:par>
                                <p:cTn id="124" presetID="9" presetClass="entr" presetSubtype="0" fill="hold" nodeType="clickEffect">
                                  <p:stCondLst>
                                    <p:cond delay="0"/>
                                  </p:stCondLst>
                                  <p:childTnLst>
                                    <p:set>
                                      <p:cBhvr>
                                        <p:cTn id="125" dur="1" fill="hold">
                                          <p:stCondLst>
                                            <p:cond delay="0"/>
                                          </p:stCondLst>
                                        </p:cTn>
                                        <p:tgtEl>
                                          <p:spTgt spid="109"/>
                                        </p:tgtEl>
                                        <p:attrNameLst>
                                          <p:attrName>style.visibility</p:attrName>
                                        </p:attrNameLst>
                                      </p:cBhvr>
                                      <p:to>
                                        <p:strVal val="visible"/>
                                      </p:to>
                                    </p:set>
                                    <p:animEffect transition="in" filter="dissolve">
                                      <p:cBhvr>
                                        <p:cTn id="126" dur="500"/>
                                        <p:tgtEl>
                                          <p:spTgt spid="109"/>
                                        </p:tgtEl>
                                      </p:cBhvr>
                                    </p:animEffect>
                                  </p:childTnLst>
                                </p:cTn>
                              </p:par>
                              <p:par>
                                <p:cTn id="127" presetID="9" presetClass="entr" presetSubtype="0" fill="hold" nodeType="with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dissolve">
                                      <p:cBhvr>
                                        <p:cTn id="129" dur="500"/>
                                        <p:tgtEl>
                                          <p:spTgt spid="108"/>
                                        </p:tgtEl>
                                      </p:cBhvr>
                                    </p:animEffect>
                                  </p:childTnLst>
                                </p:cTn>
                              </p:par>
                              <p:par>
                                <p:cTn id="130" presetID="9" presetClass="entr" presetSubtype="0" fill="hold" nodeType="withEffect">
                                  <p:stCondLst>
                                    <p:cond delay="0"/>
                                  </p:stCondLst>
                                  <p:childTnLst>
                                    <p:set>
                                      <p:cBhvr>
                                        <p:cTn id="131" dur="1" fill="hold">
                                          <p:stCondLst>
                                            <p:cond delay="0"/>
                                          </p:stCondLst>
                                        </p:cTn>
                                        <p:tgtEl>
                                          <p:spTgt spid="107"/>
                                        </p:tgtEl>
                                        <p:attrNameLst>
                                          <p:attrName>style.visibility</p:attrName>
                                        </p:attrNameLst>
                                      </p:cBhvr>
                                      <p:to>
                                        <p:strVal val="visible"/>
                                      </p:to>
                                    </p:set>
                                    <p:animEffect transition="in" filter="dissolve">
                                      <p:cBhvr>
                                        <p:cTn id="132"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animBg="1"/>
      <p:bldP spid="56" grpId="0"/>
      <p:bldP spid="142" grpId="0"/>
      <p:bldP spid="154" grpId="0" animBg="1"/>
      <p:bldP spid="155" grpId="0" animBg="1"/>
      <p:bldP spid="157" grpId="0" animBg="1"/>
      <p:bldP spid="158" grpId="0" animBg="1"/>
      <p:bldP spid="158" grpId="1" animBg="1"/>
      <p:bldP spid="159" grpId="0" animBg="1"/>
      <p:bldP spid="160" grpId="0" animBg="1"/>
      <p:bldP spid="161" grpId="0" animBg="1"/>
      <p:bldP spid="162" grpId="0" animBg="1"/>
      <p:bldP spid="165" grpId="0" animBg="1"/>
      <p:bldP spid="169" grpId="0" animBg="1"/>
      <p:bldP spid="187"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152400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10243663" y="6472239"/>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33.)</a:t>
            </a:r>
          </a:p>
        </p:txBody>
      </p:sp>
      <p:sp>
        <p:nvSpPr>
          <p:cNvPr id="56" name="TextBox 55"/>
          <p:cNvSpPr txBox="1"/>
          <p:nvPr/>
        </p:nvSpPr>
        <p:spPr>
          <a:xfrm>
            <a:off x="2039956" y="712511"/>
            <a:ext cx="4614845" cy="1323439"/>
          </a:xfrm>
          <a:prstGeom prst="rect">
            <a:avLst/>
          </a:prstGeom>
          <a:noFill/>
        </p:spPr>
        <p:txBody>
          <a:bodyPr wrap="square" rtlCol="0">
            <a:spAutoFit/>
          </a:bodyPr>
          <a:lstStyle/>
          <a:p>
            <a:r>
              <a:rPr lang="en-US" sz="2000" dirty="0">
                <a:solidFill>
                  <a:srgbClr val="FF0000"/>
                </a:solidFill>
                <a:latin typeface="Apple Chancery"/>
                <a:cs typeface="Apple Chancery"/>
              </a:rPr>
              <a:t>As the cap </a:t>
            </a:r>
            <a:r>
              <a:rPr lang="en-US" sz="2000" dirty="0">
                <a:latin typeface="Times New Roman"/>
                <a:cs typeface="Times New Roman"/>
              </a:rPr>
              <a:t>begins to </a:t>
            </a:r>
            <a:r>
              <a:rPr lang="en-US" sz="2000" dirty="0">
                <a:solidFill>
                  <a:srgbClr val="0000FF"/>
                </a:solidFill>
                <a:latin typeface="Times New Roman"/>
                <a:cs typeface="Times New Roman"/>
              </a:rPr>
              <a:t>charge</a:t>
            </a:r>
            <a:r>
              <a:rPr lang="en-US" sz="2000" dirty="0">
                <a:latin typeface="Times New Roman"/>
                <a:cs typeface="Times New Roman"/>
              </a:rPr>
              <a:t>, some of the </a:t>
            </a:r>
            <a:r>
              <a:rPr lang="en-US" sz="2000" dirty="0">
                <a:solidFill>
                  <a:srgbClr val="0000FF"/>
                </a:solidFill>
                <a:latin typeface="Times New Roman"/>
                <a:cs typeface="Times New Roman"/>
              </a:rPr>
              <a:t>voltage drop </a:t>
            </a:r>
            <a:r>
              <a:rPr lang="en-US" sz="2000" dirty="0">
                <a:latin typeface="Times New Roman"/>
                <a:cs typeface="Times New Roman"/>
              </a:rPr>
              <a:t>happens </a:t>
            </a:r>
            <a:r>
              <a:rPr lang="en-US" sz="2000" dirty="0">
                <a:solidFill>
                  <a:srgbClr val="0000FF"/>
                </a:solidFill>
                <a:latin typeface="Times New Roman"/>
                <a:cs typeface="Times New Roman"/>
              </a:rPr>
              <a:t>across the resistor</a:t>
            </a:r>
            <a:r>
              <a:rPr lang="en-US" sz="2000" dirty="0">
                <a:latin typeface="Times New Roman"/>
                <a:cs typeface="Times New Roman"/>
              </a:rPr>
              <a:t> and some </a:t>
            </a:r>
            <a:r>
              <a:rPr lang="en-US" sz="2000" dirty="0">
                <a:solidFill>
                  <a:srgbClr val="0000FF"/>
                </a:solidFill>
                <a:latin typeface="Times New Roman"/>
                <a:cs typeface="Times New Roman"/>
              </a:rPr>
              <a:t>across the capacitor </a:t>
            </a:r>
            <a:r>
              <a:rPr lang="en-US" sz="2000" dirty="0">
                <a:latin typeface="Times New Roman"/>
                <a:cs typeface="Times New Roman"/>
              </a:rPr>
              <a:t>leaving us with a </a:t>
            </a:r>
            <a:r>
              <a:rPr lang="en-US" sz="2000" dirty="0" err="1">
                <a:latin typeface="Times New Roman"/>
                <a:cs typeface="Times New Roman"/>
              </a:rPr>
              <a:t>Kirchoff</a:t>
            </a:r>
            <a:r>
              <a:rPr lang="en-US" sz="2000" dirty="0">
                <a:latin typeface="Times New Roman"/>
                <a:cs typeface="Times New Roman"/>
              </a:rPr>
              <a:t> expression of:</a:t>
            </a:r>
          </a:p>
        </p:txBody>
      </p:sp>
      <p:sp>
        <p:nvSpPr>
          <p:cNvPr id="142" name="TextBox 141"/>
          <p:cNvSpPr txBox="1"/>
          <p:nvPr/>
        </p:nvSpPr>
        <p:spPr>
          <a:xfrm>
            <a:off x="1725077" y="320308"/>
            <a:ext cx="5582186" cy="400110"/>
          </a:xfrm>
          <a:prstGeom prst="rect">
            <a:avLst/>
          </a:prstGeom>
          <a:noFill/>
        </p:spPr>
        <p:txBody>
          <a:bodyPr wrap="square" rtlCol="0">
            <a:spAutoFit/>
          </a:bodyPr>
          <a:lstStyle/>
          <a:p>
            <a:r>
              <a:rPr lang="en-US" sz="2000" dirty="0">
                <a:solidFill>
                  <a:srgbClr val="FF0000"/>
                </a:solidFill>
                <a:latin typeface="Apple Chancery"/>
                <a:cs typeface="Apple Chancery"/>
              </a:rPr>
              <a:t>b.) What happens </a:t>
            </a:r>
            <a:r>
              <a:rPr lang="en-US" sz="2000" dirty="0">
                <a:latin typeface="Times New Roman"/>
                <a:cs typeface="Times New Roman"/>
              </a:rPr>
              <a:t>as time proceeds?</a:t>
            </a:r>
          </a:p>
        </p:txBody>
      </p:sp>
      <p:sp>
        <p:nvSpPr>
          <p:cNvPr id="79" name="TextBox 78"/>
          <p:cNvSpPr txBox="1"/>
          <p:nvPr/>
        </p:nvSpPr>
        <p:spPr>
          <a:xfrm>
            <a:off x="2039955" y="3457577"/>
            <a:ext cx="8326372" cy="1015663"/>
          </a:xfrm>
          <a:prstGeom prst="rect">
            <a:avLst/>
          </a:prstGeom>
          <a:noFill/>
        </p:spPr>
        <p:txBody>
          <a:bodyPr wrap="square" rtlCol="0">
            <a:spAutoFit/>
          </a:bodyPr>
          <a:lstStyle/>
          <a:p>
            <a:r>
              <a:rPr lang="en-US" sz="2000" dirty="0">
                <a:solidFill>
                  <a:srgbClr val="FF0000"/>
                </a:solidFill>
                <a:latin typeface="Apple Chancery"/>
                <a:cs typeface="Apple Chancery"/>
              </a:rPr>
              <a:t>The problem?  </a:t>
            </a:r>
            <a:r>
              <a:rPr lang="en-US" sz="2000" dirty="0">
                <a:latin typeface="Times New Roman"/>
                <a:cs typeface="Times New Roman"/>
              </a:rPr>
              <a:t>There are </a:t>
            </a:r>
            <a:r>
              <a:rPr lang="en-US" sz="2000" dirty="0">
                <a:solidFill>
                  <a:srgbClr val="0000FF"/>
                </a:solidFill>
                <a:latin typeface="Times New Roman"/>
                <a:cs typeface="Times New Roman"/>
              </a:rPr>
              <a:t>two different types </a:t>
            </a:r>
            <a:r>
              <a:rPr lang="en-US" sz="2000" dirty="0">
                <a:latin typeface="Times New Roman"/>
                <a:cs typeface="Times New Roman"/>
              </a:rPr>
              <a:t>of </a:t>
            </a:r>
            <a:r>
              <a:rPr lang="en-US" sz="2000" i="1" dirty="0">
                <a:solidFill>
                  <a:srgbClr val="FF0000"/>
                </a:solidFill>
                <a:latin typeface="Times New Roman"/>
                <a:cs typeface="Times New Roman"/>
              </a:rPr>
              <a:t>q</a:t>
            </a:r>
            <a:r>
              <a:rPr lang="en-US" sz="2000" i="1" dirty="0">
                <a:latin typeface="Times New Roman"/>
                <a:cs typeface="Times New Roman"/>
              </a:rPr>
              <a:t> </a:t>
            </a:r>
            <a:r>
              <a:rPr lang="en-US" sz="2000" dirty="0">
                <a:latin typeface="Times New Roman"/>
                <a:cs typeface="Times New Roman"/>
              </a:rPr>
              <a:t>in this expression.  One refers to the </a:t>
            </a:r>
            <a:r>
              <a:rPr lang="en-US" sz="2000" dirty="0">
                <a:solidFill>
                  <a:srgbClr val="FF0000"/>
                </a:solidFill>
                <a:latin typeface="Times New Roman"/>
                <a:cs typeface="Times New Roman"/>
              </a:rPr>
              <a:t>amount of charge on one capacitor plate</a:t>
            </a:r>
            <a:r>
              <a:rPr lang="en-US" sz="2000" dirty="0">
                <a:latin typeface="Times New Roman"/>
                <a:cs typeface="Times New Roman"/>
              </a:rPr>
              <a:t>.  The other refers to </a:t>
            </a:r>
            <a:r>
              <a:rPr lang="en-US" sz="2000" dirty="0">
                <a:solidFill>
                  <a:srgbClr val="FF0000"/>
                </a:solidFill>
                <a:latin typeface="Times New Roman"/>
                <a:cs typeface="Times New Roman"/>
              </a:rPr>
              <a:t>charge flowing through the circuit </a:t>
            </a:r>
            <a:r>
              <a:rPr lang="en-US" sz="2000" dirty="0">
                <a:latin typeface="Times New Roman"/>
                <a:cs typeface="Times New Roman"/>
              </a:rPr>
              <a:t>(current is defined as the </a:t>
            </a:r>
            <a:r>
              <a:rPr lang="en-US" sz="2000" i="1" dirty="0">
                <a:solidFill>
                  <a:srgbClr val="0000FF"/>
                </a:solidFill>
                <a:latin typeface="Times New Roman"/>
                <a:cs typeface="Times New Roman"/>
              </a:rPr>
              <a:t>time rate of charge flow</a:t>
            </a:r>
            <a:r>
              <a:rPr lang="en-US" sz="2000" dirty="0">
                <a:latin typeface="Times New Roman"/>
                <a:cs typeface="Times New Roman"/>
              </a:rPr>
              <a:t>).  </a:t>
            </a:r>
          </a:p>
        </p:txBody>
      </p:sp>
      <p:sp>
        <p:nvSpPr>
          <p:cNvPr id="39" name="TextBox 38"/>
          <p:cNvSpPr txBox="1"/>
          <p:nvPr/>
        </p:nvSpPr>
        <p:spPr>
          <a:xfrm>
            <a:off x="2371972" y="4469051"/>
            <a:ext cx="7803657" cy="1015663"/>
          </a:xfrm>
          <a:prstGeom prst="rect">
            <a:avLst/>
          </a:prstGeom>
          <a:noFill/>
        </p:spPr>
        <p:txBody>
          <a:bodyPr wrap="square" rtlCol="0">
            <a:spAutoFit/>
          </a:bodyPr>
          <a:lstStyle/>
          <a:p>
            <a:r>
              <a:rPr lang="en-US" sz="2000" dirty="0">
                <a:solidFill>
                  <a:srgbClr val="FF0000"/>
                </a:solidFill>
                <a:latin typeface="Apple Chancery"/>
                <a:cs typeface="Apple Chancery"/>
              </a:rPr>
              <a:t>Although this won’t </a:t>
            </a:r>
            <a:r>
              <a:rPr lang="en-US" sz="2000" dirty="0">
                <a:latin typeface="Times New Roman"/>
                <a:cs typeface="Times New Roman"/>
              </a:rPr>
              <a:t>always be the case, in this instance the </a:t>
            </a:r>
            <a:r>
              <a:rPr lang="en-US" sz="2000" dirty="0">
                <a:solidFill>
                  <a:srgbClr val="0000FF"/>
                </a:solidFill>
                <a:latin typeface="Times New Roman"/>
                <a:cs typeface="Times New Roman"/>
              </a:rPr>
              <a:t>rate at which charge accumulates </a:t>
            </a:r>
            <a:r>
              <a:rPr lang="en-US" sz="2000" dirty="0">
                <a:latin typeface="Times New Roman"/>
                <a:cs typeface="Times New Roman"/>
              </a:rPr>
              <a:t>on the cap plates will </a:t>
            </a:r>
            <a:r>
              <a:rPr lang="en-US" sz="2000" dirty="0">
                <a:solidFill>
                  <a:srgbClr val="0000FF"/>
                </a:solidFill>
                <a:latin typeface="Times New Roman"/>
                <a:cs typeface="Times New Roman"/>
              </a:rPr>
              <a:t>equal the rate at which charge passes </a:t>
            </a:r>
            <a:r>
              <a:rPr lang="en-US" sz="2000" dirty="0">
                <a:latin typeface="Times New Roman"/>
                <a:cs typeface="Times New Roman"/>
              </a:rPr>
              <a:t>by per unit time, and we can write:</a:t>
            </a:r>
          </a:p>
        </p:txBody>
      </p:sp>
      <p:sp>
        <p:nvSpPr>
          <p:cNvPr id="48" name="Line 10"/>
          <p:cNvSpPr>
            <a:spLocks noChangeShapeType="1"/>
          </p:cNvSpPr>
          <p:nvPr/>
        </p:nvSpPr>
        <p:spPr bwMode="auto">
          <a:xfrm>
            <a:off x="7982073" y="778955"/>
            <a:ext cx="62114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9" name="Line 11"/>
          <p:cNvSpPr>
            <a:spLocks noChangeShapeType="1"/>
          </p:cNvSpPr>
          <p:nvPr/>
        </p:nvSpPr>
        <p:spPr bwMode="auto">
          <a:xfrm>
            <a:off x="9707467" y="709939"/>
            <a:ext cx="62114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50" name="Group 12"/>
          <p:cNvGrpSpPr>
            <a:grpSpLocks/>
          </p:cNvGrpSpPr>
          <p:nvPr/>
        </p:nvGrpSpPr>
        <p:grpSpPr bwMode="auto">
          <a:xfrm rot="18900000">
            <a:off x="8741247" y="364861"/>
            <a:ext cx="828189" cy="773552"/>
            <a:chOff x="768" y="1200"/>
            <a:chExt cx="720" cy="672"/>
          </a:xfrm>
        </p:grpSpPr>
        <p:cxnSp>
          <p:nvCxnSpPr>
            <p:cNvPr id="51" name="AutoShape 13"/>
            <p:cNvCxnSpPr>
              <a:cxnSpLocks noChangeShapeType="1"/>
            </p:cNvCxnSpPr>
            <p:nvPr/>
          </p:nvCxnSpPr>
          <p:spPr bwMode="auto">
            <a:xfrm>
              <a:off x="768" y="1200"/>
              <a:ext cx="384" cy="336"/>
            </a:xfrm>
            <a:prstGeom prst="bentConnector3">
              <a:avLst>
                <a:gd name="adj1" fmla="val 50000"/>
              </a:avLst>
            </a:prstGeom>
            <a:noFill/>
            <a:ln w="9525">
              <a:solidFill>
                <a:schemeClr val="tx1"/>
              </a:solidFill>
              <a:miter lim="800000"/>
              <a:headEnd/>
              <a:tailEnd/>
            </a:ln>
            <a:extLst>
              <a:ext uri="{909E8E84-426E-40dd-AFC4-6F175D3DCCD1}">
                <a14:hiddenFill xmlns="" xmlns:a14="http://schemas.microsoft.com/office/drawing/2010/main">
                  <a:noFill/>
                </a14:hiddenFill>
              </a:ext>
            </a:extLst>
          </p:spPr>
        </p:cxnSp>
        <p:cxnSp>
          <p:nvCxnSpPr>
            <p:cNvPr id="52" name="AutoShape 14"/>
            <p:cNvCxnSpPr>
              <a:cxnSpLocks noChangeShapeType="1"/>
            </p:cNvCxnSpPr>
            <p:nvPr/>
          </p:nvCxnSpPr>
          <p:spPr bwMode="auto">
            <a:xfrm>
              <a:off x="1104" y="1536"/>
              <a:ext cx="384" cy="336"/>
            </a:xfrm>
            <a:prstGeom prst="bentConnector3">
              <a:avLst>
                <a:gd name="adj1" fmla="val 50000"/>
              </a:avLst>
            </a:prstGeom>
            <a:noFill/>
            <a:ln w="9525">
              <a:solidFill>
                <a:schemeClr val="tx1"/>
              </a:solidFill>
              <a:miter lim="800000"/>
              <a:headEnd/>
              <a:tailEnd/>
            </a:ln>
            <a:extLst>
              <a:ext uri="{909E8E84-426E-40dd-AFC4-6F175D3DCCD1}">
                <a14:hiddenFill xmlns="" xmlns:a14="http://schemas.microsoft.com/office/drawing/2010/main">
                  <a:noFill/>
                </a14:hiddenFill>
              </a:ext>
            </a:extLst>
          </p:spPr>
        </p:cxnSp>
      </p:grpSp>
      <p:sp>
        <p:nvSpPr>
          <p:cNvPr id="53" name="Line 15"/>
          <p:cNvSpPr>
            <a:spLocks noChangeShapeType="1"/>
          </p:cNvSpPr>
          <p:nvPr/>
        </p:nvSpPr>
        <p:spPr bwMode="auto">
          <a:xfrm>
            <a:off x="10328609" y="1745176"/>
            <a:ext cx="0" cy="62114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4" name="Line 17"/>
          <p:cNvSpPr>
            <a:spLocks noChangeShapeType="1"/>
          </p:cNvSpPr>
          <p:nvPr/>
        </p:nvSpPr>
        <p:spPr bwMode="auto">
          <a:xfrm>
            <a:off x="7153885" y="2366317"/>
            <a:ext cx="1449331"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 name="Line 18"/>
          <p:cNvSpPr>
            <a:spLocks noChangeShapeType="1"/>
          </p:cNvSpPr>
          <p:nvPr/>
        </p:nvSpPr>
        <p:spPr bwMode="auto">
          <a:xfrm>
            <a:off x="8603215" y="2090254"/>
            <a:ext cx="0" cy="55212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7" name="Line 19"/>
          <p:cNvSpPr>
            <a:spLocks noChangeShapeType="1"/>
          </p:cNvSpPr>
          <p:nvPr/>
        </p:nvSpPr>
        <p:spPr bwMode="auto">
          <a:xfrm>
            <a:off x="8741246" y="2297302"/>
            <a:ext cx="0" cy="1380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8" name="Line 20"/>
          <p:cNvSpPr>
            <a:spLocks noChangeShapeType="1"/>
          </p:cNvSpPr>
          <p:nvPr/>
        </p:nvSpPr>
        <p:spPr bwMode="auto">
          <a:xfrm flipV="1">
            <a:off x="8741247" y="2366317"/>
            <a:ext cx="158736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9" name="Line 21"/>
          <p:cNvSpPr>
            <a:spLocks noChangeShapeType="1"/>
          </p:cNvSpPr>
          <p:nvPr/>
        </p:nvSpPr>
        <p:spPr bwMode="auto">
          <a:xfrm>
            <a:off x="7153884" y="778955"/>
            <a:ext cx="0" cy="158736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60" name="Object 2"/>
          <p:cNvGraphicFramePr>
            <a:graphicFrameLocks noChangeAspect="1"/>
          </p:cNvGraphicFramePr>
          <p:nvPr/>
        </p:nvGraphicFramePr>
        <p:xfrm>
          <a:off x="7600951" y="1225550"/>
          <a:ext cx="982663" cy="439738"/>
        </p:xfrm>
        <a:graphic>
          <a:graphicData uri="http://schemas.openxmlformats.org/presentationml/2006/ole">
            <mc:AlternateContent xmlns:mc="http://schemas.openxmlformats.org/markup-compatibility/2006">
              <mc:Choice xmlns:v="urn:schemas-microsoft-com:vml" Requires="v">
                <p:oleObj spid="_x0000_s30829" name="Equation" r:id="rId4" imgW="711200" imgH="317500" progId="Equation.DSMT4">
                  <p:embed/>
                </p:oleObj>
              </mc:Choice>
              <mc:Fallback>
                <p:oleObj name="Equation" r:id="rId4" imgW="711200" imgH="317500" progId="Equation.DSMT4">
                  <p:embed/>
                  <p:pic>
                    <p:nvPicPr>
                      <p:cNvPr id="60" name="Object 2"/>
                      <p:cNvPicPr>
                        <a:picLocks noChangeAspect="1" noChangeArrowheads="1"/>
                      </p:cNvPicPr>
                      <p:nvPr/>
                    </p:nvPicPr>
                    <p:blipFill>
                      <a:blip r:embed="rId5"/>
                      <a:srcRect/>
                      <a:stretch>
                        <a:fillRect/>
                      </a:stretch>
                    </p:blipFill>
                    <p:spPr bwMode="auto">
                      <a:xfrm>
                        <a:off x="7600951" y="1225550"/>
                        <a:ext cx="982663" cy="439738"/>
                      </a:xfrm>
                      <a:prstGeom prst="rect">
                        <a:avLst/>
                      </a:prstGeom>
                      <a:noFill/>
                      <a:ln>
                        <a:noFill/>
                      </a:ln>
                      <a:effectLst/>
                    </p:spPr>
                  </p:pic>
                </p:oleObj>
              </mc:Fallback>
            </mc:AlternateContent>
          </a:graphicData>
        </a:graphic>
      </p:graphicFrame>
      <p:sp>
        <p:nvSpPr>
          <p:cNvPr id="61" name="Line 15"/>
          <p:cNvSpPr>
            <a:spLocks noChangeShapeType="1"/>
          </p:cNvSpPr>
          <p:nvPr/>
        </p:nvSpPr>
        <p:spPr bwMode="auto">
          <a:xfrm>
            <a:off x="10328609" y="709940"/>
            <a:ext cx="0" cy="75917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2" name="Line 15"/>
          <p:cNvSpPr>
            <a:spLocks noChangeShapeType="1"/>
          </p:cNvSpPr>
          <p:nvPr/>
        </p:nvSpPr>
        <p:spPr bwMode="auto">
          <a:xfrm flipH="1" flipV="1">
            <a:off x="10321660" y="1393824"/>
            <a:ext cx="6949" cy="3513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63" name="Group 34"/>
          <p:cNvGrpSpPr>
            <a:grpSpLocks/>
          </p:cNvGrpSpPr>
          <p:nvPr/>
        </p:nvGrpSpPr>
        <p:grpSpPr bwMode="auto">
          <a:xfrm rot="5400000">
            <a:off x="8975613" y="475574"/>
            <a:ext cx="290441" cy="1173268"/>
            <a:chOff x="7604124" y="3276600"/>
            <a:chExt cx="168276" cy="457200"/>
          </a:xfrm>
        </p:grpSpPr>
        <p:sp>
          <p:nvSpPr>
            <p:cNvPr id="64" name="Freeform 32"/>
            <p:cNvSpPr>
              <a:spLocks noChangeArrowheads="1"/>
            </p:cNvSpPr>
            <p:nvPr/>
          </p:nvSpPr>
          <p:spPr bwMode="auto">
            <a:xfrm flipH="1">
              <a:off x="7604124" y="3505200"/>
              <a:ext cx="168275" cy="228600"/>
            </a:xfrm>
            <a:custGeom>
              <a:avLst/>
              <a:gdLst>
                <a:gd name="T0" fmla="*/ 0 w 92075"/>
                <a:gd name="T1" fmla="*/ 0 h 120650"/>
                <a:gd name="T2" fmla="*/ 290716 w 92075"/>
                <a:gd name="T3" fmla="*/ 107985 h 120650"/>
                <a:gd name="T4" fmla="*/ 310096 w 92075"/>
                <a:gd name="T5" fmla="*/ 475130 h 120650"/>
                <a:gd name="T6" fmla="*/ 310096 w 92075"/>
                <a:gd name="T7" fmla="*/ 691098 h 120650"/>
                <a:gd name="T8" fmla="*/ 387622 w 92075"/>
                <a:gd name="T9" fmla="*/ 777484 h 120650"/>
                <a:gd name="T10" fmla="*/ 562050 w 92075"/>
                <a:gd name="T11" fmla="*/ 820681 h 120650"/>
                <a:gd name="T12" fmla="*/ 0 60000 65536"/>
                <a:gd name="T13" fmla="*/ 0 60000 65536"/>
                <a:gd name="T14" fmla="*/ 0 60000 65536"/>
                <a:gd name="T15" fmla="*/ 0 60000 65536"/>
                <a:gd name="T16" fmla="*/ 0 60000 65536"/>
                <a:gd name="T17" fmla="*/ 0 60000 65536"/>
                <a:gd name="T18" fmla="*/ 0 w 92075"/>
                <a:gd name="T19" fmla="*/ 0 h 120650"/>
                <a:gd name="T20" fmla="*/ 92075 w 92075"/>
                <a:gd name="T21" fmla="*/ 120650 h 120650"/>
              </a:gdLst>
              <a:ahLst/>
              <a:cxnLst>
                <a:cxn ang="T12">
                  <a:pos x="T0" y="T1"/>
                </a:cxn>
                <a:cxn ang="T13">
                  <a:pos x="T2" y="T3"/>
                </a:cxn>
                <a:cxn ang="T14">
                  <a:pos x="T4" y="T5"/>
                </a:cxn>
                <a:cxn ang="T15">
                  <a:pos x="T6" y="T7"/>
                </a:cxn>
                <a:cxn ang="T16">
                  <a:pos x="T8" y="T9"/>
                </a:cxn>
                <a:cxn ang="T17">
                  <a:pos x="T10" y="T11"/>
                </a:cxn>
              </a:cxnLst>
              <a:rect l="T18" t="T19" r="T20" b="T21"/>
              <a:pathLst>
                <a:path w="92075" h="120650">
                  <a:moveTo>
                    <a:pt x="0" y="0"/>
                  </a:moveTo>
                  <a:cubicBezTo>
                    <a:pt x="19579" y="2116"/>
                    <a:pt x="39158" y="4233"/>
                    <a:pt x="47625" y="15875"/>
                  </a:cubicBezTo>
                  <a:cubicBezTo>
                    <a:pt x="56092" y="27517"/>
                    <a:pt x="50271" y="55563"/>
                    <a:pt x="50800" y="69850"/>
                  </a:cubicBezTo>
                  <a:cubicBezTo>
                    <a:pt x="51329" y="84138"/>
                    <a:pt x="48683" y="94192"/>
                    <a:pt x="50800" y="101600"/>
                  </a:cubicBezTo>
                  <a:cubicBezTo>
                    <a:pt x="52917" y="109008"/>
                    <a:pt x="56621" y="111125"/>
                    <a:pt x="63500" y="114300"/>
                  </a:cubicBezTo>
                  <a:cubicBezTo>
                    <a:pt x="70379" y="117475"/>
                    <a:pt x="92075" y="120650"/>
                    <a:pt x="92075" y="120650"/>
                  </a:cubicBez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65" name="Freeform 33"/>
            <p:cNvSpPr>
              <a:spLocks noChangeArrowheads="1"/>
            </p:cNvSpPr>
            <p:nvPr/>
          </p:nvSpPr>
          <p:spPr bwMode="auto">
            <a:xfrm>
              <a:off x="7604125" y="3276600"/>
              <a:ext cx="168275" cy="228600"/>
            </a:xfrm>
            <a:custGeom>
              <a:avLst/>
              <a:gdLst>
                <a:gd name="T0" fmla="*/ 0 w 92075"/>
                <a:gd name="T1" fmla="*/ 0 h 120650"/>
                <a:gd name="T2" fmla="*/ 290716 w 92075"/>
                <a:gd name="T3" fmla="*/ 107985 h 120650"/>
                <a:gd name="T4" fmla="*/ 310096 w 92075"/>
                <a:gd name="T5" fmla="*/ 475130 h 120650"/>
                <a:gd name="T6" fmla="*/ 310096 w 92075"/>
                <a:gd name="T7" fmla="*/ 691098 h 120650"/>
                <a:gd name="T8" fmla="*/ 387622 w 92075"/>
                <a:gd name="T9" fmla="*/ 777484 h 120650"/>
                <a:gd name="T10" fmla="*/ 562050 w 92075"/>
                <a:gd name="T11" fmla="*/ 820681 h 120650"/>
                <a:gd name="T12" fmla="*/ 0 60000 65536"/>
                <a:gd name="T13" fmla="*/ 0 60000 65536"/>
                <a:gd name="T14" fmla="*/ 0 60000 65536"/>
                <a:gd name="T15" fmla="*/ 0 60000 65536"/>
                <a:gd name="T16" fmla="*/ 0 60000 65536"/>
                <a:gd name="T17" fmla="*/ 0 60000 65536"/>
                <a:gd name="T18" fmla="*/ 0 w 92075"/>
                <a:gd name="T19" fmla="*/ 0 h 120650"/>
                <a:gd name="T20" fmla="*/ 92075 w 92075"/>
                <a:gd name="T21" fmla="*/ 120650 h 120650"/>
              </a:gdLst>
              <a:ahLst/>
              <a:cxnLst>
                <a:cxn ang="T12">
                  <a:pos x="T0" y="T1"/>
                </a:cxn>
                <a:cxn ang="T13">
                  <a:pos x="T2" y="T3"/>
                </a:cxn>
                <a:cxn ang="T14">
                  <a:pos x="T4" y="T5"/>
                </a:cxn>
                <a:cxn ang="T15">
                  <a:pos x="T6" y="T7"/>
                </a:cxn>
                <a:cxn ang="T16">
                  <a:pos x="T8" y="T9"/>
                </a:cxn>
                <a:cxn ang="T17">
                  <a:pos x="T10" y="T11"/>
                </a:cxn>
              </a:cxnLst>
              <a:rect l="T18" t="T19" r="T20" b="T21"/>
              <a:pathLst>
                <a:path w="92075" h="120650">
                  <a:moveTo>
                    <a:pt x="0" y="0"/>
                  </a:moveTo>
                  <a:cubicBezTo>
                    <a:pt x="19579" y="2116"/>
                    <a:pt x="39158" y="4233"/>
                    <a:pt x="47625" y="15875"/>
                  </a:cubicBezTo>
                  <a:cubicBezTo>
                    <a:pt x="56092" y="27517"/>
                    <a:pt x="50271" y="55563"/>
                    <a:pt x="50800" y="69850"/>
                  </a:cubicBezTo>
                  <a:cubicBezTo>
                    <a:pt x="51329" y="84138"/>
                    <a:pt x="48683" y="94192"/>
                    <a:pt x="50800" y="101600"/>
                  </a:cubicBezTo>
                  <a:cubicBezTo>
                    <a:pt x="52917" y="109008"/>
                    <a:pt x="56621" y="111125"/>
                    <a:pt x="63500" y="114300"/>
                  </a:cubicBezTo>
                  <a:cubicBezTo>
                    <a:pt x="70379" y="117475"/>
                    <a:pt x="92075" y="120650"/>
                    <a:pt x="92075" y="120650"/>
                  </a:cubicBez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cxnSp>
        <p:nvCxnSpPr>
          <p:cNvPr id="66" name="Straight Connector 36"/>
          <p:cNvCxnSpPr>
            <a:cxnSpLocks noChangeShapeType="1"/>
          </p:cNvCxnSpPr>
          <p:nvPr/>
        </p:nvCxnSpPr>
        <p:spPr bwMode="auto">
          <a:xfrm rot="5400000">
            <a:off x="7706011" y="778955"/>
            <a:ext cx="552126" cy="28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cxnSp>
        <p:nvCxnSpPr>
          <p:cNvPr id="67" name="Straight Connector 37"/>
          <p:cNvCxnSpPr>
            <a:cxnSpLocks noChangeShapeType="1"/>
          </p:cNvCxnSpPr>
          <p:nvPr/>
        </p:nvCxnSpPr>
        <p:spPr bwMode="auto">
          <a:xfrm rot="5400000">
            <a:off x="7567260" y="778237"/>
            <a:ext cx="552126" cy="143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68" name="Line 10"/>
          <p:cNvSpPr>
            <a:spLocks noChangeShapeType="1"/>
          </p:cNvSpPr>
          <p:nvPr/>
        </p:nvSpPr>
        <p:spPr bwMode="auto">
          <a:xfrm>
            <a:off x="7153884" y="778955"/>
            <a:ext cx="69015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69" name="Group 39"/>
          <p:cNvGrpSpPr>
            <a:grpSpLocks/>
          </p:cNvGrpSpPr>
          <p:nvPr/>
        </p:nvGrpSpPr>
        <p:grpSpPr bwMode="auto">
          <a:xfrm rot="5400000">
            <a:off x="7740519" y="1020511"/>
            <a:ext cx="345079" cy="276063"/>
            <a:chOff x="7604124" y="3276600"/>
            <a:chExt cx="168276" cy="457200"/>
          </a:xfrm>
        </p:grpSpPr>
        <p:sp>
          <p:nvSpPr>
            <p:cNvPr id="70" name="Freeform 40"/>
            <p:cNvSpPr>
              <a:spLocks noChangeArrowheads="1"/>
            </p:cNvSpPr>
            <p:nvPr/>
          </p:nvSpPr>
          <p:spPr bwMode="auto">
            <a:xfrm flipH="1">
              <a:off x="7604124" y="3505200"/>
              <a:ext cx="168275" cy="228600"/>
            </a:xfrm>
            <a:custGeom>
              <a:avLst/>
              <a:gdLst>
                <a:gd name="T0" fmla="*/ 0 w 92075"/>
                <a:gd name="T1" fmla="*/ 0 h 120650"/>
                <a:gd name="T2" fmla="*/ 290716 w 92075"/>
                <a:gd name="T3" fmla="*/ 107985 h 120650"/>
                <a:gd name="T4" fmla="*/ 310096 w 92075"/>
                <a:gd name="T5" fmla="*/ 475130 h 120650"/>
                <a:gd name="T6" fmla="*/ 310096 w 92075"/>
                <a:gd name="T7" fmla="*/ 691098 h 120650"/>
                <a:gd name="T8" fmla="*/ 387622 w 92075"/>
                <a:gd name="T9" fmla="*/ 777484 h 120650"/>
                <a:gd name="T10" fmla="*/ 562050 w 92075"/>
                <a:gd name="T11" fmla="*/ 820681 h 120650"/>
                <a:gd name="T12" fmla="*/ 0 60000 65536"/>
                <a:gd name="T13" fmla="*/ 0 60000 65536"/>
                <a:gd name="T14" fmla="*/ 0 60000 65536"/>
                <a:gd name="T15" fmla="*/ 0 60000 65536"/>
                <a:gd name="T16" fmla="*/ 0 60000 65536"/>
                <a:gd name="T17" fmla="*/ 0 60000 65536"/>
                <a:gd name="T18" fmla="*/ 0 w 92075"/>
                <a:gd name="T19" fmla="*/ 0 h 120650"/>
                <a:gd name="T20" fmla="*/ 92075 w 92075"/>
                <a:gd name="T21" fmla="*/ 120650 h 120650"/>
              </a:gdLst>
              <a:ahLst/>
              <a:cxnLst>
                <a:cxn ang="T12">
                  <a:pos x="T0" y="T1"/>
                </a:cxn>
                <a:cxn ang="T13">
                  <a:pos x="T2" y="T3"/>
                </a:cxn>
                <a:cxn ang="T14">
                  <a:pos x="T4" y="T5"/>
                </a:cxn>
                <a:cxn ang="T15">
                  <a:pos x="T6" y="T7"/>
                </a:cxn>
                <a:cxn ang="T16">
                  <a:pos x="T8" y="T9"/>
                </a:cxn>
                <a:cxn ang="T17">
                  <a:pos x="T10" y="T11"/>
                </a:cxn>
              </a:cxnLst>
              <a:rect l="T18" t="T19" r="T20" b="T21"/>
              <a:pathLst>
                <a:path w="92075" h="120650">
                  <a:moveTo>
                    <a:pt x="0" y="0"/>
                  </a:moveTo>
                  <a:cubicBezTo>
                    <a:pt x="19579" y="2116"/>
                    <a:pt x="39158" y="4233"/>
                    <a:pt x="47625" y="15875"/>
                  </a:cubicBezTo>
                  <a:cubicBezTo>
                    <a:pt x="56092" y="27517"/>
                    <a:pt x="50271" y="55563"/>
                    <a:pt x="50800" y="69850"/>
                  </a:cubicBezTo>
                  <a:cubicBezTo>
                    <a:pt x="51329" y="84138"/>
                    <a:pt x="48683" y="94192"/>
                    <a:pt x="50800" y="101600"/>
                  </a:cubicBezTo>
                  <a:cubicBezTo>
                    <a:pt x="52917" y="109008"/>
                    <a:pt x="56621" y="111125"/>
                    <a:pt x="63500" y="114300"/>
                  </a:cubicBezTo>
                  <a:cubicBezTo>
                    <a:pt x="70379" y="117475"/>
                    <a:pt x="92075" y="120650"/>
                    <a:pt x="92075" y="120650"/>
                  </a:cubicBez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3" name="Freeform 41"/>
            <p:cNvSpPr>
              <a:spLocks noChangeArrowheads="1"/>
            </p:cNvSpPr>
            <p:nvPr/>
          </p:nvSpPr>
          <p:spPr bwMode="auto">
            <a:xfrm>
              <a:off x="7604125" y="3276600"/>
              <a:ext cx="168275" cy="228600"/>
            </a:xfrm>
            <a:custGeom>
              <a:avLst/>
              <a:gdLst>
                <a:gd name="T0" fmla="*/ 0 w 92075"/>
                <a:gd name="T1" fmla="*/ 0 h 120650"/>
                <a:gd name="T2" fmla="*/ 290716 w 92075"/>
                <a:gd name="T3" fmla="*/ 107985 h 120650"/>
                <a:gd name="T4" fmla="*/ 310096 w 92075"/>
                <a:gd name="T5" fmla="*/ 475130 h 120650"/>
                <a:gd name="T6" fmla="*/ 310096 w 92075"/>
                <a:gd name="T7" fmla="*/ 691098 h 120650"/>
                <a:gd name="T8" fmla="*/ 387622 w 92075"/>
                <a:gd name="T9" fmla="*/ 777484 h 120650"/>
                <a:gd name="T10" fmla="*/ 562050 w 92075"/>
                <a:gd name="T11" fmla="*/ 820681 h 120650"/>
                <a:gd name="T12" fmla="*/ 0 60000 65536"/>
                <a:gd name="T13" fmla="*/ 0 60000 65536"/>
                <a:gd name="T14" fmla="*/ 0 60000 65536"/>
                <a:gd name="T15" fmla="*/ 0 60000 65536"/>
                <a:gd name="T16" fmla="*/ 0 60000 65536"/>
                <a:gd name="T17" fmla="*/ 0 60000 65536"/>
                <a:gd name="T18" fmla="*/ 0 w 92075"/>
                <a:gd name="T19" fmla="*/ 0 h 120650"/>
                <a:gd name="T20" fmla="*/ 92075 w 92075"/>
                <a:gd name="T21" fmla="*/ 120650 h 120650"/>
              </a:gdLst>
              <a:ahLst/>
              <a:cxnLst>
                <a:cxn ang="T12">
                  <a:pos x="T0" y="T1"/>
                </a:cxn>
                <a:cxn ang="T13">
                  <a:pos x="T2" y="T3"/>
                </a:cxn>
                <a:cxn ang="T14">
                  <a:pos x="T4" y="T5"/>
                </a:cxn>
                <a:cxn ang="T15">
                  <a:pos x="T6" y="T7"/>
                </a:cxn>
                <a:cxn ang="T16">
                  <a:pos x="T8" y="T9"/>
                </a:cxn>
                <a:cxn ang="T17">
                  <a:pos x="T10" y="T11"/>
                </a:cxn>
              </a:cxnLst>
              <a:rect l="T18" t="T19" r="T20" b="T21"/>
              <a:pathLst>
                <a:path w="92075" h="120650">
                  <a:moveTo>
                    <a:pt x="0" y="0"/>
                  </a:moveTo>
                  <a:cubicBezTo>
                    <a:pt x="19579" y="2116"/>
                    <a:pt x="39158" y="4233"/>
                    <a:pt x="47625" y="15875"/>
                  </a:cubicBezTo>
                  <a:cubicBezTo>
                    <a:pt x="56092" y="27517"/>
                    <a:pt x="50271" y="55563"/>
                    <a:pt x="50800" y="69850"/>
                  </a:cubicBezTo>
                  <a:cubicBezTo>
                    <a:pt x="51329" y="84138"/>
                    <a:pt x="48683" y="94192"/>
                    <a:pt x="50800" y="101600"/>
                  </a:cubicBezTo>
                  <a:cubicBezTo>
                    <a:pt x="52917" y="109008"/>
                    <a:pt x="56621" y="111125"/>
                    <a:pt x="63500" y="114300"/>
                  </a:cubicBezTo>
                  <a:cubicBezTo>
                    <a:pt x="70379" y="117475"/>
                    <a:pt x="92075" y="120650"/>
                    <a:pt x="92075" y="120650"/>
                  </a:cubicBez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aphicFrame>
        <p:nvGraphicFramePr>
          <p:cNvPr id="81" name="Object 2"/>
          <p:cNvGraphicFramePr>
            <a:graphicFrameLocks noChangeAspect="1"/>
          </p:cNvGraphicFramePr>
          <p:nvPr/>
        </p:nvGraphicFramePr>
        <p:xfrm>
          <a:off x="8782050" y="1220789"/>
          <a:ext cx="928688" cy="280987"/>
        </p:xfrm>
        <a:graphic>
          <a:graphicData uri="http://schemas.openxmlformats.org/presentationml/2006/ole">
            <mc:AlternateContent xmlns:mc="http://schemas.openxmlformats.org/markup-compatibility/2006">
              <mc:Choice xmlns:v="urn:schemas-microsoft-com:vml" Requires="v">
                <p:oleObj spid="_x0000_s30830" name="Equation" r:id="rId6" imgW="673100" imgH="203200" progId="Equation.DSMT4">
                  <p:embed/>
                </p:oleObj>
              </mc:Choice>
              <mc:Fallback>
                <p:oleObj name="Equation" r:id="rId6" imgW="673100" imgH="203200" progId="Equation.DSMT4">
                  <p:embed/>
                  <p:pic>
                    <p:nvPicPr>
                      <p:cNvPr id="81" name="Object 2"/>
                      <p:cNvPicPr>
                        <a:picLocks noChangeAspect="1" noChangeArrowheads="1"/>
                      </p:cNvPicPr>
                      <p:nvPr/>
                    </p:nvPicPr>
                    <p:blipFill>
                      <a:blip r:embed="rId7"/>
                      <a:srcRect/>
                      <a:stretch>
                        <a:fillRect/>
                      </a:stretch>
                    </p:blipFill>
                    <p:spPr bwMode="auto">
                      <a:xfrm>
                        <a:off x="8782050" y="1220789"/>
                        <a:ext cx="928688" cy="280987"/>
                      </a:xfrm>
                      <a:prstGeom prst="rect">
                        <a:avLst/>
                      </a:prstGeom>
                      <a:noFill/>
                      <a:ln>
                        <a:noFill/>
                      </a:ln>
                      <a:effectLst/>
                    </p:spPr>
                  </p:pic>
                </p:oleObj>
              </mc:Fallback>
            </mc:AlternateContent>
          </a:graphicData>
        </a:graphic>
      </p:graphicFrame>
      <p:graphicFrame>
        <p:nvGraphicFramePr>
          <p:cNvPr id="82" name="Object 2"/>
          <p:cNvGraphicFramePr>
            <a:graphicFrameLocks noChangeAspect="1"/>
          </p:cNvGraphicFramePr>
          <p:nvPr/>
        </p:nvGraphicFramePr>
        <p:xfrm>
          <a:off x="8637723" y="2501886"/>
          <a:ext cx="385762" cy="280988"/>
        </p:xfrm>
        <a:graphic>
          <a:graphicData uri="http://schemas.openxmlformats.org/presentationml/2006/ole">
            <mc:AlternateContent xmlns:mc="http://schemas.openxmlformats.org/markup-compatibility/2006">
              <mc:Choice xmlns:v="urn:schemas-microsoft-com:vml" Requires="v">
                <p:oleObj spid="_x0000_s30831" name="Equation" r:id="rId8" imgW="279400" imgH="203200" progId="Equation.DSMT4">
                  <p:embed/>
                </p:oleObj>
              </mc:Choice>
              <mc:Fallback>
                <p:oleObj name="Equation" r:id="rId8" imgW="279400" imgH="203200" progId="Equation.DSMT4">
                  <p:embed/>
                  <p:pic>
                    <p:nvPicPr>
                      <p:cNvPr id="82" name="Object 2"/>
                      <p:cNvPicPr>
                        <a:picLocks noChangeAspect="1" noChangeArrowheads="1"/>
                      </p:cNvPicPr>
                      <p:nvPr/>
                    </p:nvPicPr>
                    <p:blipFill>
                      <a:blip r:embed="rId9"/>
                      <a:srcRect/>
                      <a:stretch>
                        <a:fillRect/>
                      </a:stretch>
                    </p:blipFill>
                    <p:spPr bwMode="auto">
                      <a:xfrm>
                        <a:off x="8637723" y="2501886"/>
                        <a:ext cx="385762" cy="280988"/>
                      </a:xfrm>
                      <a:prstGeom prst="rect">
                        <a:avLst/>
                      </a:prstGeom>
                      <a:noFill/>
                      <a:ln>
                        <a:noFill/>
                      </a:ln>
                      <a:effectLst/>
                    </p:spPr>
                  </p:pic>
                </p:oleObj>
              </mc:Fallback>
            </mc:AlternateContent>
          </a:graphicData>
        </a:graphic>
      </p:graphicFrame>
      <p:graphicFrame>
        <p:nvGraphicFramePr>
          <p:cNvPr id="83" name="Object 2"/>
          <p:cNvGraphicFramePr>
            <a:graphicFrameLocks noChangeAspect="1"/>
          </p:cNvGraphicFramePr>
          <p:nvPr/>
        </p:nvGraphicFramePr>
        <p:xfrm>
          <a:off x="8971662" y="394180"/>
          <a:ext cx="209550" cy="209550"/>
        </p:xfrm>
        <a:graphic>
          <a:graphicData uri="http://schemas.openxmlformats.org/presentationml/2006/ole">
            <mc:AlternateContent xmlns:mc="http://schemas.openxmlformats.org/markup-compatibility/2006">
              <mc:Choice xmlns:v="urn:schemas-microsoft-com:vml" Requires="v">
                <p:oleObj spid="_x0000_s30832" name="Equation" r:id="rId10" imgW="152400" imgH="152400" progId="Equation.DSMT4">
                  <p:embed/>
                </p:oleObj>
              </mc:Choice>
              <mc:Fallback>
                <p:oleObj name="Equation" r:id="rId10" imgW="152400" imgH="152400" progId="Equation.DSMT4">
                  <p:embed/>
                  <p:pic>
                    <p:nvPicPr>
                      <p:cNvPr id="83" name="Object 2"/>
                      <p:cNvPicPr>
                        <a:picLocks noChangeAspect="1" noChangeArrowheads="1"/>
                      </p:cNvPicPr>
                      <p:nvPr/>
                    </p:nvPicPr>
                    <p:blipFill>
                      <a:blip r:embed="rId11"/>
                      <a:srcRect/>
                      <a:stretch>
                        <a:fillRect/>
                      </a:stretch>
                    </p:blipFill>
                    <p:spPr bwMode="auto">
                      <a:xfrm>
                        <a:off x="8971662" y="394180"/>
                        <a:ext cx="209550" cy="209550"/>
                      </a:xfrm>
                      <a:prstGeom prst="rect">
                        <a:avLst/>
                      </a:prstGeom>
                      <a:noFill/>
                      <a:ln>
                        <a:noFill/>
                      </a:ln>
                      <a:effectLst/>
                    </p:spPr>
                  </p:pic>
                </p:oleObj>
              </mc:Fallback>
            </mc:AlternateContent>
          </a:graphicData>
        </a:graphic>
      </p:graphicFrame>
      <p:graphicFrame>
        <p:nvGraphicFramePr>
          <p:cNvPr id="84" name="Object 2"/>
          <p:cNvGraphicFramePr>
            <a:graphicFrameLocks noChangeAspect="1"/>
          </p:cNvGraphicFramePr>
          <p:nvPr/>
        </p:nvGraphicFramePr>
        <p:xfrm>
          <a:off x="7640811" y="354493"/>
          <a:ext cx="192087" cy="209550"/>
        </p:xfrm>
        <a:graphic>
          <a:graphicData uri="http://schemas.openxmlformats.org/presentationml/2006/ole">
            <mc:AlternateContent xmlns:mc="http://schemas.openxmlformats.org/markup-compatibility/2006">
              <mc:Choice xmlns:v="urn:schemas-microsoft-com:vml" Requires="v">
                <p:oleObj spid="_x0000_s30833" name="Equation" r:id="rId12" imgW="139700" imgH="152400" progId="Equation.DSMT4">
                  <p:embed/>
                </p:oleObj>
              </mc:Choice>
              <mc:Fallback>
                <p:oleObj name="Equation" r:id="rId12" imgW="139700" imgH="152400" progId="Equation.DSMT4">
                  <p:embed/>
                  <p:pic>
                    <p:nvPicPr>
                      <p:cNvPr id="84" name="Object 2"/>
                      <p:cNvPicPr>
                        <a:picLocks noChangeAspect="1" noChangeArrowheads="1"/>
                      </p:cNvPicPr>
                      <p:nvPr/>
                    </p:nvPicPr>
                    <p:blipFill>
                      <a:blip r:embed="rId13"/>
                      <a:srcRect/>
                      <a:stretch>
                        <a:fillRect/>
                      </a:stretch>
                    </p:blipFill>
                    <p:spPr bwMode="auto">
                      <a:xfrm>
                        <a:off x="7640811" y="354493"/>
                        <a:ext cx="192087" cy="209550"/>
                      </a:xfrm>
                      <a:prstGeom prst="rect">
                        <a:avLst/>
                      </a:prstGeom>
                      <a:noFill/>
                      <a:ln>
                        <a:noFill/>
                      </a:ln>
                      <a:effectLst/>
                    </p:spPr>
                  </p:pic>
                </p:oleObj>
              </mc:Fallback>
            </mc:AlternateContent>
          </a:graphicData>
        </a:graphic>
      </p:graphicFrame>
      <p:graphicFrame>
        <p:nvGraphicFramePr>
          <p:cNvPr id="93" name="Object 2"/>
          <p:cNvGraphicFramePr>
            <a:graphicFrameLocks noChangeAspect="1"/>
          </p:cNvGraphicFramePr>
          <p:nvPr/>
        </p:nvGraphicFramePr>
        <p:xfrm>
          <a:off x="7277100" y="868364"/>
          <a:ext cx="412750" cy="352425"/>
        </p:xfrm>
        <a:graphic>
          <a:graphicData uri="http://schemas.openxmlformats.org/presentationml/2006/ole">
            <mc:AlternateContent xmlns:mc="http://schemas.openxmlformats.org/markup-compatibility/2006">
              <mc:Choice xmlns:v="urn:schemas-microsoft-com:vml" Requires="v">
                <p:oleObj spid="_x0000_s30834" name="Equation" r:id="rId14" imgW="241300" imgH="203200" progId="Equation.DSMT4">
                  <p:embed/>
                </p:oleObj>
              </mc:Choice>
              <mc:Fallback>
                <p:oleObj name="Equation" r:id="rId14" imgW="241300" imgH="203200" progId="Equation.DSMT4">
                  <p:embed/>
                  <p:pic>
                    <p:nvPicPr>
                      <p:cNvPr id="93" name="Object 2"/>
                      <p:cNvPicPr>
                        <a:picLocks noChangeAspect="1" noChangeArrowheads="1"/>
                      </p:cNvPicPr>
                      <p:nvPr/>
                    </p:nvPicPr>
                    <p:blipFill>
                      <a:blip r:embed="rId15"/>
                      <a:srcRect/>
                      <a:stretch>
                        <a:fillRect/>
                      </a:stretch>
                    </p:blipFill>
                    <p:spPr bwMode="auto">
                      <a:xfrm>
                        <a:off x="7277100" y="868364"/>
                        <a:ext cx="412750" cy="352425"/>
                      </a:xfrm>
                      <a:prstGeom prst="rect">
                        <a:avLst/>
                      </a:prstGeom>
                      <a:noFill/>
                      <a:ln>
                        <a:noFill/>
                      </a:ln>
                      <a:effectLst/>
                    </p:spPr>
                  </p:pic>
                </p:oleObj>
              </mc:Fallback>
            </mc:AlternateContent>
          </a:graphicData>
        </a:graphic>
      </p:graphicFrame>
      <p:grpSp>
        <p:nvGrpSpPr>
          <p:cNvPr id="94" name="Group 93"/>
          <p:cNvGrpSpPr/>
          <p:nvPr/>
        </p:nvGrpSpPr>
        <p:grpSpPr>
          <a:xfrm rot="5400000">
            <a:off x="7267413" y="892194"/>
            <a:ext cx="308298" cy="304915"/>
            <a:chOff x="6610027" y="3162302"/>
            <a:chExt cx="308298" cy="304915"/>
          </a:xfrm>
        </p:grpSpPr>
        <p:cxnSp>
          <p:nvCxnSpPr>
            <p:cNvPr id="95" name="Straight Arrow Connector 94"/>
            <p:cNvCxnSpPr/>
            <p:nvPr/>
          </p:nvCxnSpPr>
          <p:spPr>
            <a:xfrm flipV="1">
              <a:off x="6610027" y="3162302"/>
              <a:ext cx="3" cy="200023"/>
            </a:xfrm>
            <a:prstGeom prst="straightConnector1">
              <a:avLst/>
            </a:prstGeom>
            <a:ln w="127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96" name="Freeform 95"/>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aphicFrame>
        <p:nvGraphicFramePr>
          <p:cNvPr id="102" name="Object 2"/>
          <p:cNvGraphicFramePr>
            <a:graphicFrameLocks noChangeAspect="1"/>
          </p:cNvGraphicFramePr>
          <p:nvPr/>
        </p:nvGraphicFramePr>
        <p:xfrm>
          <a:off x="7711674" y="602847"/>
          <a:ext cx="104142" cy="125069"/>
        </p:xfrm>
        <a:graphic>
          <a:graphicData uri="http://schemas.openxmlformats.org/presentationml/2006/ole">
            <mc:AlternateContent xmlns:mc="http://schemas.openxmlformats.org/markup-compatibility/2006">
              <mc:Choice xmlns:v="urn:schemas-microsoft-com:vml" Requires="v">
                <p:oleObj spid="_x0000_s30835" name="Equation" r:id="rId16" imgW="139700" imgH="139700" progId="Equation.DSMT4">
                  <p:embed/>
                </p:oleObj>
              </mc:Choice>
              <mc:Fallback>
                <p:oleObj name="Equation" r:id="rId16" imgW="139700" imgH="139700" progId="Equation.DSMT4">
                  <p:embed/>
                  <p:pic>
                    <p:nvPicPr>
                      <p:cNvPr id="102" name="Object 2"/>
                      <p:cNvPicPr>
                        <a:picLocks noChangeAspect="1" noChangeArrowheads="1"/>
                      </p:cNvPicPr>
                      <p:nvPr/>
                    </p:nvPicPr>
                    <p:blipFill>
                      <a:blip r:embed="rId17"/>
                      <a:srcRect/>
                      <a:stretch>
                        <a:fillRect/>
                      </a:stretch>
                    </p:blipFill>
                    <p:spPr bwMode="auto">
                      <a:xfrm>
                        <a:off x="7711674" y="602847"/>
                        <a:ext cx="104142" cy="125069"/>
                      </a:xfrm>
                      <a:prstGeom prst="rect">
                        <a:avLst/>
                      </a:prstGeom>
                      <a:noFill/>
                      <a:ln>
                        <a:noFill/>
                      </a:ln>
                      <a:effectLst/>
                    </p:spPr>
                  </p:pic>
                </p:oleObj>
              </mc:Fallback>
            </mc:AlternateContent>
          </a:graphicData>
        </a:graphic>
      </p:graphicFrame>
      <p:graphicFrame>
        <p:nvGraphicFramePr>
          <p:cNvPr id="103" name="Object 2"/>
          <p:cNvGraphicFramePr>
            <a:graphicFrameLocks noChangeAspect="1"/>
          </p:cNvGraphicFramePr>
          <p:nvPr/>
        </p:nvGraphicFramePr>
        <p:xfrm>
          <a:off x="8011869" y="611996"/>
          <a:ext cx="104775" cy="90487"/>
        </p:xfrm>
        <a:graphic>
          <a:graphicData uri="http://schemas.openxmlformats.org/presentationml/2006/ole">
            <mc:AlternateContent xmlns:mc="http://schemas.openxmlformats.org/markup-compatibility/2006">
              <mc:Choice xmlns:v="urn:schemas-microsoft-com:vml" Requires="v">
                <p:oleObj spid="_x0000_s30836" name="Equation" r:id="rId18" imgW="139700" imgH="101600" progId="Equation.DSMT4">
                  <p:embed/>
                </p:oleObj>
              </mc:Choice>
              <mc:Fallback>
                <p:oleObj name="Equation" r:id="rId18" imgW="139700" imgH="101600" progId="Equation.DSMT4">
                  <p:embed/>
                  <p:pic>
                    <p:nvPicPr>
                      <p:cNvPr id="103" name="Object 2"/>
                      <p:cNvPicPr>
                        <a:picLocks noChangeAspect="1" noChangeArrowheads="1"/>
                      </p:cNvPicPr>
                      <p:nvPr/>
                    </p:nvPicPr>
                    <p:blipFill>
                      <a:blip r:embed="rId19"/>
                      <a:srcRect/>
                      <a:stretch>
                        <a:fillRect/>
                      </a:stretch>
                    </p:blipFill>
                    <p:spPr bwMode="auto">
                      <a:xfrm>
                        <a:off x="8011869" y="611996"/>
                        <a:ext cx="104775" cy="90487"/>
                      </a:xfrm>
                      <a:prstGeom prst="rect">
                        <a:avLst/>
                      </a:prstGeom>
                      <a:noFill/>
                      <a:ln>
                        <a:noFill/>
                      </a:ln>
                      <a:effectLst/>
                    </p:spPr>
                  </p:pic>
                </p:oleObj>
              </mc:Fallback>
            </mc:AlternateContent>
          </a:graphicData>
        </a:graphic>
      </p:graphicFrame>
      <p:graphicFrame>
        <p:nvGraphicFramePr>
          <p:cNvPr id="104" name="Object 2"/>
          <p:cNvGraphicFramePr>
            <a:graphicFrameLocks noChangeAspect="1"/>
          </p:cNvGraphicFramePr>
          <p:nvPr/>
        </p:nvGraphicFramePr>
        <p:xfrm>
          <a:off x="3486150" y="2065338"/>
          <a:ext cx="2787650" cy="1289050"/>
        </p:xfrm>
        <a:graphic>
          <a:graphicData uri="http://schemas.openxmlformats.org/presentationml/2006/ole">
            <mc:AlternateContent xmlns:mc="http://schemas.openxmlformats.org/markup-compatibility/2006">
              <mc:Choice xmlns:v="urn:schemas-microsoft-com:vml" Requires="v">
                <p:oleObj spid="_x0000_s30837" name="Equation" r:id="rId20" imgW="1625600" imgH="749300" progId="Equation.DSMT4">
                  <p:embed/>
                </p:oleObj>
              </mc:Choice>
              <mc:Fallback>
                <p:oleObj name="Equation" r:id="rId20" imgW="1625600" imgH="749300" progId="Equation.DSMT4">
                  <p:embed/>
                  <p:pic>
                    <p:nvPicPr>
                      <p:cNvPr id="104" name="Object 2"/>
                      <p:cNvPicPr>
                        <a:picLocks noChangeAspect="1" noChangeArrowheads="1"/>
                      </p:cNvPicPr>
                      <p:nvPr/>
                    </p:nvPicPr>
                    <p:blipFill>
                      <a:blip r:embed="rId21"/>
                      <a:srcRect/>
                      <a:stretch>
                        <a:fillRect/>
                      </a:stretch>
                    </p:blipFill>
                    <p:spPr bwMode="auto">
                      <a:xfrm>
                        <a:off x="3486150" y="2065338"/>
                        <a:ext cx="2787650" cy="1289050"/>
                      </a:xfrm>
                      <a:prstGeom prst="rect">
                        <a:avLst/>
                      </a:prstGeom>
                      <a:noFill/>
                      <a:ln>
                        <a:noFill/>
                      </a:ln>
                      <a:effectLst/>
                    </p:spPr>
                  </p:pic>
                </p:oleObj>
              </mc:Fallback>
            </mc:AlternateContent>
          </a:graphicData>
        </a:graphic>
      </p:graphicFrame>
      <p:graphicFrame>
        <p:nvGraphicFramePr>
          <p:cNvPr id="105" name="Object 2"/>
          <p:cNvGraphicFramePr>
            <a:graphicFrameLocks noChangeAspect="1"/>
          </p:cNvGraphicFramePr>
          <p:nvPr/>
        </p:nvGraphicFramePr>
        <p:xfrm>
          <a:off x="4819651" y="5637214"/>
          <a:ext cx="2024063" cy="593725"/>
        </p:xfrm>
        <a:graphic>
          <a:graphicData uri="http://schemas.openxmlformats.org/presentationml/2006/ole">
            <mc:AlternateContent xmlns:mc="http://schemas.openxmlformats.org/markup-compatibility/2006">
              <mc:Choice xmlns:v="urn:schemas-microsoft-com:vml" Requires="v">
                <p:oleObj spid="_x0000_s30838" name="Equation" r:id="rId22" imgW="1181100" imgH="342900" progId="Equation.DSMT4">
                  <p:embed/>
                </p:oleObj>
              </mc:Choice>
              <mc:Fallback>
                <p:oleObj name="Equation" r:id="rId22" imgW="1181100" imgH="342900" progId="Equation.DSMT4">
                  <p:embed/>
                  <p:pic>
                    <p:nvPicPr>
                      <p:cNvPr id="105" name="Object 2"/>
                      <p:cNvPicPr>
                        <a:picLocks noChangeAspect="1" noChangeArrowheads="1"/>
                      </p:cNvPicPr>
                      <p:nvPr/>
                    </p:nvPicPr>
                    <p:blipFill>
                      <a:blip r:embed="rId23"/>
                      <a:srcRect/>
                      <a:stretch>
                        <a:fillRect/>
                      </a:stretch>
                    </p:blipFill>
                    <p:spPr bwMode="auto">
                      <a:xfrm>
                        <a:off x="4819651" y="5637214"/>
                        <a:ext cx="2024063" cy="593725"/>
                      </a:xfrm>
                      <a:prstGeom prst="rect">
                        <a:avLst/>
                      </a:prstGeom>
                      <a:noFill/>
                      <a:ln>
                        <a:noFill/>
                      </a:ln>
                      <a:effectLst/>
                    </p:spPr>
                  </p:pic>
                </p:oleObj>
              </mc:Fallback>
            </mc:AlternateContent>
          </a:graphicData>
        </a:graphic>
      </p:graphicFrame>
      <p:graphicFrame>
        <p:nvGraphicFramePr>
          <p:cNvPr id="46" name="Object 2"/>
          <p:cNvGraphicFramePr>
            <a:graphicFrameLocks noChangeAspect="1"/>
          </p:cNvGraphicFramePr>
          <p:nvPr/>
        </p:nvGraphicFramePr>
        <p:xfrm>
          <a:off x="6937376" y="1824039"/>
          <a:ext cx="157163" cy="174625"/>
        </p:xfrm>
        <a:graphic>
          <a:graphicData uri="http://schemas.openxmlformats.org/presentationml/2006/ole">
            <mc:AlternateContent xmlns:mc="http://schemas.openxmlformats.org/markup-compatibility/2006">
              <mc:Choice xmlns:v="urn:schemas-microsoft-com:vml" Requires="v">
                <p:oleObj spid="_x0000_s30839" name="Equation" r:id="rId24" imgW="114300" imgH="127000" progId="Equation.DSMT4">
                  <p:embed/>
                </p:oleObj>
              </mc:Choice>
              <mc:Fallback>
                <p:oleObj name="Equation" r:id="rId24" imgW="114300" imgH="127000" progId="Equation.DSMT4">
                  <p:embed/>
                  <p:pic>
                    <p:nvPicPr>
                      <p:cNvPr id="46" name="Object 2"/>
                      <p:cNvPicPr>
                        <a:picLocks noChangeAspect="1" noChangeArrowheads="1"/>
                      </p:cNvPicPr>
                      <p:nvPr/>
                    </p:nvPicPr>
                    <p:blipFill>
                      <a:blip r:embed="rId25"/>
                      <a:srcRect/>
                      <a:stretch>
                        <a:fillRect/>
                      </a:stretch>
                    </p:blipFill>
                    <p:spPr bwMode="auto">
                      <a:xfrm>
                        <a:off x="6937376" y="1824039"/>
                        <a:ext cx="157163" cy="174625"/>
                      </a:xfrm>
                      <a:prstGeom prst="rect">
                        <a:avLst/>
                      </a:prstGeom>
                      <a:noFill/>
                      <a:ln>
                        <a:noFill/>
                      </a:ln>
                      <a:effectLst/>
                    </p:spPr>
                  </p:pic>
                </p:oleObj>
              </mc:Fallback>
            </mc:AlternateContent>
          </a:graphicData>
        </a:graphic>
      </p:graphicFrame>
      <p:graphicFrame>
        <p:nvGraphicFramePr>
          <p:cNvPr id="47" name="Object 2"/>
          <p:cNvGraphicFramePr>
            <a:graphicFrameLocks noChangeAspect="1"/>
          </p:cNvGraphicFramePr>
          <p:nvPr/>
        </p:nvGraphicFramePr>
        <p:xfrm>
          <a:off x="10337801" y="1885951"/>
          <a:ext cx="174625" cy="227013"/>
        </p:xfrm>
        <a:graphic>
          <a:graphicData uri="http://schemas.openxmlformats.org/presentationml/2006/ole">
            <mc:AlternateContent xmlns:mc="http://schemas.openxmlformats.org/markup-compatibility/2006">
              <mc:Choice xmlns:v="urn:schemas-microsoft-com:vml" Requires="v">
                <p:oleObj spid="_x0000_s30840" name="Equation" r:id="rId26" imgW="127000" imgH="165100" progId="Equation.DSMT4">
                  <p:embed/>
                </p:oleObj>
              </mc:Choice>
              <mc:Fallback>
                <p:oleObj name="Equation" r:id="rId26" imgW="127000" imgH="165100" progId="Equation.DSMT4">
                  <p:embed/>
                  <p:pic>
                    <p:nvPicPr>
                      <p:cNvPr id="47" name="Object 2"/>
                      <p:cNvPicPr>
                        <a:picLocks noChangeAspect="1" noChangeArrowheads="1"/>
                      </p:cNvPicPr>
                      <p:nvPr/>
                    </p:nvPicPr>
                    <p:blipFill>
                      <a:blip r:embed="rId27"/>
                      <a:srcRect/>
                      <a:stretch>
                        <a:fillRect/>
                      </a:stretch>
                    </p:blipFill>
                    <p:spPr bwMode="auto">
                      <a:xfrm>
                        <a:off x="10337801" y="1885951"/>
                        <a:ext cx="174625" cy="22701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38697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dissolv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dissolve">
                                      <p:cBhvr>
                                        <p:cTn id="12" dur="500"/>
                                        <p:tgtEl>
                                          <p:spTgt spid="69"/>
                                        </p:tgtEl>
                                      </p:cBhvr>
                                    </p:animEffect>
                                  </p:childTnLst>
                                </p:cTn>
                              </p:par>
                              <p:par>
                                <p:cTn id="13" presetID="9" presetClass="entr" presetSubtype="0"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dissolve">
                                      <p:cBhvr>
                                        <p:cTn id="15" dur="500"/>
                                        <p:tgtEl>
                                          <p:spTgt spid="63"/>
                                        </p:tgtEl>
                                      </p:cBhvr>
                                    </p:animEffect>
                                  </p:childTnLst>
                                </p:cTn>
                              </p:par>
                              <p:par>
                                <p:cTn id="16" presetID="9" presetClass="entr" presetSubtype="0" fill="hold" nodeType="with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dissolve">
                                      <p:cBhvr>
                                        <p:cTn id="18" dur="500"/>
                                        <p:tgtEl>
                                          <p:spTgt spid="60"/>
                                        </p:tgtEl>
                                      </p:cBhvr>
                                    </p:animEffect>
                                  </p:childTnLst>
                                </p:cTn>
                              </p:par>
                              <p:par>
                                <p:cTn id="19" presetID="9" presetClass="entr" presetSubtype="0" fill="hold" nodeType="with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dissolve">
                                      <p:cBhvr>
                                        <p:cTn id="21" dur="500"/>
                                        <p:tgtEl>
                                          <p:spTgt spid="81"/>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04"/>
                                        </p:tgtEl>
                                        <p:attrNameLst>
                                          <p:attrName>style.visibility</p:attrName>
                                        </p:attrNameLst>
                                      </p:cBhvr>
                                      <p:to>
                                        <p:strVal val="visible"/>
                                      </p:to>
                                    </p:set>
                                    <p:animEffect transition="in" filter="dissolve">
                                      <p:cBhvr>
                                        <p:cTn id="26" dur="500"/>
                                        <p:tgtEl>
                                          <p:spTgt spid="10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dissolve">
                                      <p:cBhvr>
                                        <p:cTn id="31" dur="500"/>
                                        <p:tgtEl>
                                          <p:spTgt spid="79"/>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dissolve">
                                      <p:cBhvr>
                                        <p:cTn id="36" dur="500"/>
                                        <p:tgtEl>
                                          <p:spTgt spid="39"/>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105"/>
                                        </p:tgtEl>
                                        <p:attrNameLst>
                                          <p:attrName>style.visibility</p:attrName>
                                        </p:attrNameLst>
                                      </p:cBhvr>
                                      <p:to>
                                        <p:strVal val="visible"/>
                                      </p:to>
                                    </p:set>
                                    <p:animEffect transition="in" filter="dissolve">
                                      <p:cBhvr>
                                        <p:cTn id="41"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79" grpId="0"/>
      <p:bldP spid="39"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152400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10243663" y="6472239"/>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34.)</a:t>
            </a:r>
          </a:p>
        </p:txBody>
      </p:sp>
      <p:sp>
        <p:nvSpPr>
          <p:cNvPr id="142" name="TextBox 141"/>
          <p:cNvSpPr txBox="1"/>
          <p:nvPr/>
        </p:nvSpPr>
        <p:spPr>
          <a:xfrm>
            <a:off x="1725077" y="320308"/>
            <a:ext cx="5582186" cy="400110"/>
          </a:xfrm>
          <a:prstGeom prst="rect">
            <a:avLst/>
          </a:prstGeom>
          <a:noFill/>
        </p:spPr>
        <p:txBody>
          <a:bodyPr wrap="square" rtlCol="0">
            <a:spAutoFit/>
          </a:bodyPr>
          <a:lstStyle/>
          <a:p>
            <a:r>
              <a:rPr lang="en-US" sz="2000" dirty="0">
                <a:solidFill>
                  <a:srgbClr val="FF0000"/>
                </a:solidFill>
                <a:latin typeface="Apple Chancery"/>
                <a:cs typeface="Apple Chancery"/>
              </a:rPr>
              <a:t>This means </a:t>
            </a:r>
            <a:r>
              <a:rPr lang="en-US" sz="2000" dirty="0" err="1">
                <a:latin typeface="Times New Roman"/>
                <a:cs typeface="Times New Roman"/>
              </a:rPr>
              <a:t>Kirchoff’s</a:t>
            </a:r>
            <a:r>
              <a:rPr lang="en-US" sz="2000" dirty="0">
                <a:latin typeface="Times New Roman"/>
                <a:cs typeface="Times New Roman"/>
              </a:rPr>
              <a:t> Law can be written as:</a:t>
            </a:r>
          </a:p>
        </p:txBody>
      </p:sp>
      <p:sp>
        <p:nvSpPr>
          <p:cNvPr id="48" name="Line 10"/>
          <p:cNvSpPr>
            <a:spLocks noChangeShapeType="1"/>
          </p:cNvSpPr>
          <p:nvPr/>
        </p:nvSpPr>
        <p:spPr bwMode="auto">
          <a:xfrm>
            <a:off x="7982073" y="690055"/>
            <a:ext cx="62114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9" name="Line 11"/>
          <p:cNvSpPr>
            <a:spLocks noChangeShapeType="1"/>
          </p:cNvSpPr>
          <p:nvPr/>
        </p:nvSpPr>
        <p:spPr bwMode="auto">
          <a:xfrm>
            <a:off x="9707467" y="621039"/>
            <a:ext cx="62114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50" name="Group 12"/>
          <p:cNvGrpSpPr>
            <a:grpSpLocks/>
          </p:cNvGrpSpPr>
          <p:nvPr/>
        </p:nvGrpSpPr>
        <p:grpSpPr bwMode="auto">
          <a:xfrm rot="18900000">
            <a:off x="8741247" y="275961"/>
            <a:ext cx="828189" cy="773552"/>
            <a:chOff x="768" y="1200"/>
            <a:chExt cx="720" cy="672"/>
          </a:xfrm>
        </p:grpSpPr>
        <p:cxnSp>
          <p:nvCxnSpPr>
            <p:cNvPr id="51" name="AutoShape 13"/>
            <p:cNvCxnSpPr>
              <a:cxnSpLocks noChangeShapeType="1"/>
            </p:cNvCxnSpPr>
            <p:nvPr/>
          </p:nvCxnSpPr>
          <p:spPr bwMode="auto">
            <a:xfrm>
              <a:off x="768" y="1200"/>
              <a:ext cx="384" cy="336"/>
            </a:xfrm>
            <a:prstGeom prst="bentConnector3">
              <a:avLst>
                <a:gd name="adj1" fmla="val 50000"/>
              </a:avLst>
            </a:prstGeom>
            <a:noFill/>
            <a:ln w="9525">
              <a:solidFill>
                <a:schemeClr val="tx1"/>
              </a:solidFill>
              <a:miter lim="800000"/>
              <a:headEnd/>
              <a:tailEnd/>
            </a:ln>
            <a:extLst>
              <a:ext uri="{909E8E84-426E-40dd-AFC4-6F175D3DCCD1}">
                <a14:hiddenFill xmlns="" xmlns:a14="http://schemas.microsoft.com/office/drawing/2010/main">
                  <a:noFill/>
                </a14:hiddenFill>
              </a:ext>
            </a:extLst>
          </p:spPr>
        </p:cxnSp>
        <p:cxnSp>
          <p:nvCxnSpPr>
            <p:cNvPr id="52" name="AutoShape 14"/>
            <p:cNvCxnSpPr>
              <a:cxnSpLocks noChangeShapeType="1"/>
            </p:cNvCxnSpPr>
            <p:nvPr/>
          </p:nvCxnSpPr>
          <p:spPr bwMode="auto">
            <a:xfrm>
              <a:off x="1104" y="1536"/>
              <a:ext cx="384" cy="336"/>
            </a:xfrm>
            <a:prstGeom prst="bentConnector3">
              <a:avLst>
                <a:gd name="adj1" fmla="val 50000"/>
              </a:avLst>
            </a:prstGeom>
            <a:noFill/>
            <a:ln w="9525">
              <a:solidFill>
                <a:schemeClr val="tx1"/>
              </a:solidFill>
              <a:miter lim="800000"/>
              <a:headEnd/>
              <a:tailEnd/>
            </a:ln>
            <a:extLst>
              <a:ext uri="{909E8E84-426E-40dd-AFC4-6F175D3DCCD1}">
                <a14:hiddenFill xmlns="" xmlns:a14="http://schemas.microsoft.com/office/drawing/2010/main">
                  <a:noFill/>
                </a14:hiddenFill>
              </a:ext>
            </a:extLst>
          </p:spPr>
        </p:cxnSp>
      </p:grpSp>
      <p:sp>
        <p:nvSpPr>
          <p:cNvPr id="53" name="Line 15"/>
          <p:cNvSpPr>
            <a:spLocks noChangeShapeType="1"/>
          </p:cNvSpPr>
          <p:nvPr/>
        </p:nvSpPr>
        <p:spPr bwMode="auto">
          <a:xfrm>
            <a:off x="10328609" y="1656276"/>
            <a:ext cx="0" cy="62114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4" name="Line 17"/>
          <p:cNvSpPr>
            <a:spLocks noChangeShapeType="1"/>
          </p:cNvSpPr>
          <p:nvPr/>
        </p:nvSpPr>
        <p:spPr bwMode="auto">
          <a:xfrm>
            <a:off x="7153885" y="2277417"/>
            <a:ext cx="1449331"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 name="Line 18"/>
          <p:cNvSpPr>
            <a:spLocks noChangeShapeType="1"/>
          </p:cNvSpPr>
          <p:nvPr/>
        </p:nvSpPr>
        <p:spPr bwMode="auto">
          <a:xfrm>
            <a:off x="8603215" y="2001354"/>
            <a:ext cx="0" cy="55212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7" name="Line 19"/>
          <p:cNvSpPr>
            <a:spLocks noChangeShapeType="1"/>
          </p:cNvSpPr>
          <p:nvPr/>
        </p:nvSpPr>
        <p:spPr bwMode="auto">
          <a:xfrm>
            <a:off x="8741246" y="2208402"/>
            <a:ext cx="0" cy="1380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8" name="Line 20"/>
          <p:cNvSpPr>
            <a:spLocks noChangeShapeType="1"/>
          </p:cNvSpPr>
          <p:nvPr/>
        </p:nvSpPr>
        <p:spPr bwMode="auto">
          <a:xfrm flipV="1">
            <a:off x="8741247" y="2277417"/>
            <a:ext cx="158736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9" name="Line 21"/>
          <p:cNvSpPr>
            <a:spLocks noChangeShapeType="1"/>
          </p:cNvSpPr>
          <p:nvPr/>
        </p:nvSpPr>
        <p:spPr bwMode="auto">
          <a:xfrm>
            <a:off x="7153884" y="690055"/>
            <a:ext cx="0" cy="158736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1" name="Line 15"/>
          <p:cNvSpPr>
            <a:spLocks noChangeShapeType="1"/>
          </p:cNvSpPr>
          <p:nvPr/>
        </p:nvSpPr>
        <p:spPr bwMode="auto">
          <a:xfrm>
            <a:off x="10328609" y="621040"/>
            <a:ext cx="0" cy="75917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2" name="Line 15"/>
          <p:cNvSpPr>
            <a:spLocks noChangeShapeType="1"/>
          </p:cNvSpPr>
          <p:nvPr/>
        </p:nvSpPr>
        <p:spPr bwMode="auto">
          <a:xfrm flipH="1" flipV="1">
            <a:off x="10321660" y="1304924"/>
            <a:ext cx="6949" cy="3513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cxnSp>
        <p:nvCxnSpPr>
          <p:cNvPr id="66" name="Straight Connector 36"/>
          <p:cNvCxnSpPr>
            <a:cxnSpLocks noChangeShapeType="1"/>
          </p:cNvCxnSpPr>
          <p:nvPr/>
        </p:nvCxnSpPr>
        <p:spPr bwMode="auto">
          <a:xfrm rot="5400000">
            <a:off x="7706011" y="690055"/>
            <a:ext cx="552126" cy="28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cxnSp>
        <p:nvCxnSpPr>
          <p:cNvPr id="67" name="Straight Connector 37"/>
          <p:cNvCxnSpPr>
            <a:cxnSpLocks noChangeShapeType="1"/>
          </p:cNvCxnSpPr>
          <p:nvPr/>
        </p:nvCxnSpPr>
        <p:spPr bwMode="auto">
          <a:xfrm rot="5400000">
            <a:off x="7567260" y="689337"/>
            <a:ext cx="552126" cy="143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68" name="Line 10"/>
          <p:cNvSpPr>
            <a:spLocks noChangeShapeType="1"/>
          </p:cNvSpPr>
          <p:nvPr/>
        </p:nvSpPr>
        <p:spPr bwMode="auto">
          <a:xfrm>
            <a:off x="7153884" y="690055"/>
            <a:ext cx="69015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82" name="Object 2"/>
          <p:cNvGraphicFramePr>
            <a:graphicFrameLocks noChangeAspect="1"/>
          </p:cNvGraphicFramePr>
          <p:nvPr/>
        </p:nvGraphicFramePr>
        <p:xfrm>
          <a:off x="8637723" y="2412986"/>
          <a:ext cx="385762" cy="280988"/>
        </p:xfrm>
        <a:graphic>
          <a:graphicData uri="http://schemas.openxmlformats.org/presentationml/2006/ole">
            <mc:AlternateContent xmlns:mc="http://schemas.openxmlformats.org/markup-compatibility/2006">
              <mc:Choice xmlns:v="urn:schemas-microsoft-com:vml" Requires="v">
                <p:oleObj spid="_x0000_s31862" name="Equation" r:id="rId4" imgW="279400" imgH="203200" progId="Equation.DSMT4">
                  <p:embed/>
                </p:oleObj>
              </mc:Choice>
              <mc:Fallback>
                <p:oleObj name="Equation" r:id="rId4" imgW="279400" imgH="203200" progId="Equation.DSMT4">
                  <p:embed/>
                  <p:pic>
                    <p:nvPicPr>
                      <p:cNvPr id="82" name="Object 2"/>
                      <p:cNvPicPr>
                        <a:picLocks noChangeAspect="1" noChangeArrowheads="1"/>
                      </p:cNvPicPr>
                      <p:nvPr/>
                    </p:nvPicPr>
                    <p:blipFill>
                      <a:blip r:embed="rId5"/>
                      <a:srcRect/>
                      <a:stretch>
                        <a:fillRect/>
                      </a:stretch>
                    </p:blipFill>
                    <p:spPr bwMode="auto">
                      <a:xfrm>
                        <a:off x="8637723" y="2412986"/>
                        <a:ext cx="385762" cy="280988"/>
                      </a:xfrm>
                      <a:prstGeom prst="rect">
                        <a:avLst/>
                      </a:prstGeom>
                      <a:noFill/>
                      <a:ln>
                        <a:noFill/>
                      </a:ln>
                      <a:effectLst/>
                    </p:spPr>
                  </p:pic>
                </p:oleObj>
              </mc:Fallback>
            </mc:AlternateContent>
          </a:graphicData>
        </a:graphic>
      </p:graphicFrame>
      <p:graphicFrame>
        <p:nvGraphicFramePr>
          <p:cNvPr id="83" name="Object 2"/>
          <p:cNvGraphicFramePr>
            <a:graphicFrameLocks noChangeAspect="1"/>
          </p:cNvGraphicFramePr>
          <p:nvPr/>
        </p:nvGraphicFramePr>
        <p:xfrm>
          <a:off x="8971662" y="305280"/>
          <a:ext cx="209550" cy="209550"/>
        </p:xfrm>
        <a:graphic>
          <a:graphicData uri="http://schemas.openxmlformats.org/presentationml/2006/ole">
            <mc:AlternateContent xmlns:mc="http://schemas.openxmlformats.org/markup-compatibility/2006">
              <mc:Choice xmlns:v="urn:schemas-microsoft-com:vml" Requires="v">
                <p:oleObj spid="_x0000_s31863" name="Equation" r:id="rId6" imgW="152400" imgH="152400" progId="Equation.DSMT4">
                  <p:embed/>
                </p:oleObj>
              </mc:Choice>
              <mc:Fallback>
                <p:oleObj name="Equation" r:id="rId6" imgW="152400" imgH="152400" progId="Equation.DSMT4">
                  <p:embed/>
                  <p:pic>
                    <p:nvPicPr>
                      <p:cNvPr id="83" name="Object 2"/>
                      <p:cNvPicPr>
                        <a:picLocks noChangeAspect="1" noChangeArrowheads="1"/>
                      </p:cNvPicPr>
                      <p:nvPr/>
                    </p:nvPicPr>
                    <p:blipFill>
                      <a:blip r:embed="rId7"/>
                      <a:srcRect/>
                      <a:stretch>
                        <a:fillRect/>
                      </a:stretch>
                    </p:blipFill>
                    <p:spPr bwMode="auto">
                      <a:xfrm>
                        <a:off x="8971662" y="305280"/>
                        <a:ext cx="209550" cy="209550"/>
                      </a:xfrm>
                      <a:prstGeom prst="rect">
                        <a:avLst/>
                      </a:prstGeom>
                      <a:noFill/>
                      <a:ln>
                        <a:noFill/>
                      </a:ln>
                      <a:effectLst/>
                    </p:spPr>
                  </p:pic>
                </p:oleObj>
              </mc:Fallback>
            </mc:AlternateContent>
          </a:graphicData>
        </a:graphic>
      </p:graphicFrame>
      <p:graphicFrame>
        <p:nvGraphicFramePr>
          <p:cNvPr id="84" name="Object 2"/>
          <p:cNvGraphicFramePr>
            <a:graphicFrameLocks noChangeAspect="1"/>
          </p:cNvGraphicFramePr>
          <p:nvPr/>
        </p:nvGraphicFramePr>
        <p:xfrm>
          <a:off x="7640811" y="265593"/>
          <a:ext cx="192087" cy="209550"/>
        </p:xfrm>
        <a:graphic>
          <a:graphicData uri="http://schemas.openxmlformats.org/presentationml/2006/ole">
            <mc:AlternateContent xmlns:mc="http://schemas.openxmlformats.org/markup-compatibility/2006">
              <mc:Choice xmlns:v="urn:schemas-microsoft-com:vml" Requires="v">
                <p:oleObj spid="_x0000_s31864" name="Equation" r:id="rId8" imgW="139700" imgH="152400" progId="Equation.DSMT4">
                  <p:embed/>
                </p:oleObj>
              </mc:Choice>
              <mc:Fallback>
                <p:oleObj name="Equation" r:id="rId8" imgW="139700" imgH="152400" progId="Equation.DSMT4">
                  <p:embed/>
                  <p:pic>
                    <p:nvPicPr>
                      <p:cNvPr id="84" name="Object 2"/>
                      <p:cNvPicPr>
                        <a:picLocks noChangeAspect="1" noChangeArrowheads="1"/>
                      </p:cNvPicPr>
                      <p:nvPr/>
                    </p:nvPicPr>
                    <p:blipFill>
                      <a:blip r:embed="rId9"/>
                      <a:srcRect/>
                      <a:stretch>
                        <a:fillRect/>
                      </a:stretch>
                    </p:blipFill>
                    <p:spPr bwMode="auto">
                      <a:xfrm>
                        <a:off x="7640811" y="265593"/>
                        <a:ext cx="192087" cy="209550"/>
                      </a:xfrm>
                      <a:prstGeom prst="rect">
                        <a:avLst/>
                      </a:prstGeom>
                      <a:noFill/>
                      <a:ln>
                        <a:noFill/>
                      </a:ln>
                      <a:effectLst/>
                    </p:spPr>
                  </p:pic>
                </p:oleObj>
              </mc:Fallback>
            </mc:AlternateContent>
          </a:graphicData>
        </a:graphic>
      </p:graphicFrame>
      <p:graphicFrame>
        <p:nvGraphicFramePr>
          <p:cNvPr id="86" name="Object 2"/>
          <p:cNvGraphicFramePr>
            <a:graphicFrameLocks noChangeAspect="1"/>
          </p:cNvGraphicFramePr>
          <p:nvPr/>
        </p:nvGraphicFramePr>
        <p:xfrm>
          <a:off x="6950248" y="1761019"/>
          <a:ext cx="157163" cy="174625"/>
        </p:xfrm>
        <a:graphic>
          <a:graphicData uri="http://schemas.openxmlformats.org/presentationml/2006/ole">
            <mc:AlternateContent xmlns:mc="http://schemas.openxmlformats.org/markup-compatibility/2006">
              <mc:Choice xmlns:v="urn:schemas-microsoft-com:vml" Requires="v">
                <p:oleObj spid="_x0000_s31865" name="Equation" r:id="rId10" imgW="114300" imgH="127000" progId="Equation.DSMT4">
                  <p:embed/>
                </p:oleObj>
              </mc:Choice>
              <mc:Fallback>
                <p:oleObj name="Equation" r:id="rId10" imgW="114300" imgH="127000" progId="Equation.DSMT4">
                  <p:embed/>
                  <p:pic>
                    <p:nvPicPr>
                      <p:cNvPr id="86" name="Object 2"/>
                      <p:cNvPicPr>
                        <a:picLocks noChangeAspect="1" noChangeArrowheads="1"/>
                      </p:cNvPicPr>
                      <p:nvPr/>
                    </p:nvPicPr>
                    <p:blipFill>
                      <a:blip r:embed="rId11"/>
                      <a:srcRect/>
                      <a:stretch>
                        <a:fillRect/>
                      </a:stretch>
                    </p:blipFill>
                    <p:spPr bwMode="auto">
                      <a:xfrm>
                        <a:off x="6950248" y="1761019"/>
                        <a:ext cx="157163" cy="174625"/>
                      </a:xfrm>
                      <a:prstGeom prst="rect">
                        <a:avLst/>
                      </a:prstGeom>
                      <a:noFill/>
                      <a:ln>
                        <a:noFill/>
                      </a:ln>
                      <a:effectLst/>
                    </p:spPr>
                  </p:pic>
                </p:oleObj>
              </mc:Fallback>
            </mc:AlternateContent>
          </a:graphicData>
        </a:graphic>
      </p:graphicFrame>
      <p:graphicFrame>
        <p:nvGraphicFramePr>
          <p:cNvPr id="87" name="Object 2"/>
          <p:cNvGraphicFramePr>
            <a:graphicFrameLocks noChangeAspect="1"/>
          </p:cNvGraphicFramePr>
          <p:nvPr/>
        </p:nvGraphicFramePr>
        <p:xfrm>
          <a:off x="10350673" y="1822931"/>
          <a:ext cx="174625" cy="227013"/>
        </p:xfrm>
        <a:graphic>
          <a:graphicData uri="http://schemas.openxmlformats.org/presentationml/2006/ole">
            <mc:AlternateContent xmlns:mc="http://schemas.openxmlformats.org/markup-compatibility/2006">
              <mc:Choice xmlns:v="urn:schemas-microsoft-com:vml" Requires="v">
                <p:oleObj spid="_x0000_s31866" name="Equation" r:id="rId12" imgW="127000" imgH="165100" progId="Equation.DSMT4">
                  <p:embed/>
                </p:oleObj>
              </mc:Choice>
              <mc:Fallback>
                <p:oleObj name="Equation" r:id="rId12" imgW="127000" imgH="165100" progId="Equation.DSMT4">
                  <p:embed/>
                  <p:pic>
                    <p:nvPicPr>
                      <p:cNvPr id="87" name="Object 2"/>
                      <p:cNvPicPr>
                        <a:picLocks noChangeAspect="1" noChangeArrowheads="1"/>
                      </p:cNvPicPr>
                      <p:nvPr/>
                    </p:nvPicPr>
                    <p:blipFill>
                      <a:blip r:embed="rId13"/>
                      <a:srcRect/>
                      <a:stretch>
                        <a:fillRect/>
                      </a:stretch>
                    </p:blipFill>
                    <p:spPr bwMode="auto">
                      <a:xfrm>
                        <a:off x="10350673" y="1822931"/>
                        <a:ext cx="174625" cy="227013"/>
                      </a:xfrm>
                      <a:prstGeom prst="rect">
                        <a:avLst/>
                      </a:prstGeom>
                      <a:noFill/>
                      <a:ln>
                        <a:noFill/>
                      </a:ln>
                      <a:effectLst/>
                    </p:spPr>
                  </p:pic>
                </p:oleObj>
              </mc:Fallback>
            </mc:AlternateContent>
          </a:graphicData>
        </a:graphic>
      </p:graphicFrame>
      <p:graphicFrame>
        <p:nvGraphicFramePr>
          <p:cNvPr id="102" name="Object 2"/>
          <p:cNvGraphicFramePr>
            <a:graphicFrameLocks noChangeAspect="1"/>
          </p:cNvGraphicFramePr>
          <p:nvPr/>
        </p:nvGraphicFramePr>
        <p:xfrm>
          <a:off x="7711674" y="513947"/>
          <a:ext cx="104142" cy="125069"/>
        </p:xfrm>
        <a:graphic>
          <a:graphicData uri="http://schemas.openxmlformats.org/presentationml/2006/ole">
            <mc:AlternateContent xmlns:mc="http://schemas.openxmlformats.org/markup-compatibility/2006">
              <mc:Choice xmlns:v="urn:schemas-microsoft-com:vml" Requires="v">
                <p:oleObj spid="_x0000_s31867" name="Equation" r:id="rId14" imgW="139700" imgH="139700" progId="Equation.DSMT4">
                  <p:embed/>
                </p:oleObj>
              </mc:Choice>
              <mc:Fallback>
                <p:oleObj name="Equation" r:id="rId14" imgW="139700" imgH="139700" progId="Equation.DSMT4">
                  <p:embed/>
                  <p:pic>
                    <p:nvPicPr>
                      <p:cNvPr id="102" name="Object 2"/>
                      <p:cNvPicPr>
                        <a:picLocks noChangeAspect="1" noChangeArrowheads="1"/>
                      </p:cNvPicPr>
                      <p:nvPr/>
                    </p:nvPicPr>
                    <p:blipFill>
                      <a:blip r:embed="rId15"/>
                      <a:srcRect/>
                      <a:stretch>
                        <a:fillRect/>
                      </a:stretch>
                    </p:blipFill>
                    <p:spPr bwMode="auto">
                      <a:xfrm>
                        <a:off x="7711674" y="513947"/>
                        <a:ext cx="104142" cy="125069"/>
                      </a:xfrm>
                      <a:prstGeom prst="rect">
                        <a:avLst/>
                      </a:prstGeom>
                      <a:noFill/>
                      <a:ln>
                        <a:noFill/>
                      </a:ln>
                      <a:effectLst/>
                    </p:spPr>
                  </p:pic>
                </p:oleObj>
              </mc:Fallback>
            </mc:AlternateContent>
          </a:graphicData>
        </a:graphic>
      </p:graphicFrame>
      <p:graphicFrame>
        <p:nvGraphicFramePr>
          <p:cNvPr id="103" name="Object 2"/>
          <p:cNvGraphicFramePr>
            <a:graphicFrameLocks noChangeAspect="1"/>
          </p:cNvGraphicFramePr>
          <p:nvPr/>
        </p:nvGraphicFramePr>
        <p:xfrm>
          <a:off x="8011869" y="523096"/>
          <a:ext cx="104775" cy="90487"/>
        </p:xfrm>
        <a:graphic>
          <a:graphicData uri="http://schemas.openxmlformats.org/presentationml/2006/ole">
            <mc:AlternateContent xmlns:mc="http://schemas.openxmlformats.org/markup-compatibility/2006">
              <mc:Choice xmlns:v="urn:schemas-microsoft-com:vml" Requires="v">
                <p:oleObj spid="_x0000_s31868" name="Equation" r:id="rId16" imgW="139700" imgH="101600" progId="Equation.DSMT4">
                  <p:embed/>
                </p:oleObj>
              </mc:Choice>
              <mc:Fallback>
                <p:oleObj name="Equation" r:id="rId16" imgW="139700" imgH="101600" progId="Equation.DSMT4">
                  <p:embed/>
                  <p:pic>
                    <p:nvPicPr>
                      <p:cNvPr id="103" name="Object 2"/>
                      <p:cNvPicPr>
                        <a:picLocks noChangeAspect="1" noChangeArrowheads="1"/>
                      </p:cNvPicPr>
                      <p:nvPr/>
                    </p:nvPicPr>
                    <p:blipFill>
                      <a:blip r:embed="rId17"/>
                      <a:srcRect/>
                      <a:stretch>
                        <a:fillRect/>
                      </a:stretch>
                    </p:blipFill>
                    <p:spPr bwMode="auto">
                      <a:xfrm>
                        <a:off x="8011869" y="523096"/>
                        <a:ext cx="104775" cy="90487"/>
                      </a:xfrm>
                      <a:prstGeom prst="rect">
                        <a:avLst/>
                      </a:prstGeom>
                      <a:noFill/>
                      <a:ln>
                        <a:noFill/>
                      </a:ln>
                      <a:effectLst/>
                    </p:spPr>
                  </p:pic>
                </p:oleObj>
              </mc:Fallback>
            </mc:AlternateContent>
          </a:graphicData>
        </a:graphic>
      </p:graphicFrame>
      <p:graphicFrame>
        <p:nvGraphicFramePr>
          <p:cNvPr id="45" name="Object 2"/>
          <p:cNvGraphicFramePr>
            <a:graphicFrameLocks noChangeAspect="1"/>
          </p:cNvGraphicFramePr>
          <p:nvPr/>
        </p:nvGraphicFramePr>
        <p:xfrm>
          <a:off x="2708448" y="921454"/>
          <a:ext cx="3114675" cy="1355725"/>
        </p:xfrm>
        <a:graphic>
          <a:graphicData uri="http://schemas.openxmlformats.org/presentationml/2006/ole">
            <mc:AlternateContent xmlns:mc="http://schemas.openxmlformats.org/markup-compatibility/2006">
              <mc:Choice xmlns:v="urn:schemas-microsoft-com:vml" Requires="v">
                <p:oleObj spid="_x0000_s31869" name="Equation" r:id="rId18" imgW="1816100" imgH="787400" progId="Equation.DSMT4">
                  <p:embed/>
                </p:oleObj>
              </mc:Choice>
              <mc:Fallback>
                <p:oleObj name="Equation" r:id="rId18" imgW="1816100" imgH="787400" progId="Equation.DSMT4">
                  <p:embed/>
                  <p:pic>
                    <p:nvPicPr>
                      <p:cNvPr id="45" name="Object 2"/>
                      <p:cNvPicPr>
                        <a:picLocks noChangeAspect="1" noChangeArrowheads="1"/>
                      </p:cNvPicPr>
                      <p:nvPr/>
                    </p:nvPicPr>
                    <p:blipFill>
                      <a:blip r:embed="rId19"/>
                      <a:srcRect/>
                      <a:stretch>
                        <a:fillRect/>
                      </a:stretch>
                    </p:blipFill>
                    <p:spPr bwMode="auto">
                      <a:xfrm>
                        <a:off x="2708448" y="921454"/>
                        <a:ext cx="3114675" cy="1355725"/>
                      </a:xfrm>
                      <a:prstGeom prst="rect">
                        <a:avLst/>
                      </a:prstGeom>
                      <a:noFill/>
                      <a:ln>
                        <a:noFill/>
                      </a:ln>
                      <a:effectLst/>
                    </p:spPr>
                  </p:pic>
                </p:oleObj>
              </mc:Fallback>
            </mc:AlternateContent>
          </a:graphicData>
        </a:graphic>
      </p:graphicFrame>
      <p:sp>
        <p:nvSpPr>
          <p:cNvPr id="47" name="TextBox 46"/>
          <p:cNvSpPr txBox="1"/>
          <p:nvPr/>
        </p:nvSpPr>
        <p:spPr>
          <a:xfrm>
            <a:off x="2039955" y="2782875"/>
            <a:ext cx="8485342" cy="1323439"/>
          </a:xfrm>
          <a:prstGeom prst="rect">
            <a:avLst/>
          </a:prstGeom>
          <a:noFill/>
        </p:spPr>
        <p:txBody>
          <a:bodyPr wrap="square" rtlCol="0">
            <a:spAutoFit/>
          </a:bodyPr>
          <a:lstStyle/>
          <a:p>
            <a:r>
              <a:rPr lang="en-US" sz="2000" dirty="0">
                <a:solidFill>
                  <a:srgbClr val="FF0000"/>
                </a:solidFill>
                <a:latin typeface="Apple Chancery"/>
                <a:cs typeface="Apple Chancery"/>
              </a:rPr>
              <a:t>Note that as time proceeds </a:t>
            </a:r>
            <a:r>
              <a:rPr lang="en-US" sz="2000" dirty="0">
                <a:latin typeface="Times New Roman"/>
                <a:cs typeface="Times New Roman"/>
              </a:rPr>
              <a:t>toward infinity, the </a:t>
            </a:r>
            <a:r>
              <a:rPr lang="en-US" sz="2000" dirty="0">
                <a:solidFill>
                  <a:srgbClr val="0000FF"/>
                </a:solidFill>
                <a:latin typeface="Times New Roman"/>
                <a:cs typeface="Times New Roman"/>
              </a:rPr>
              <a:t>charge</a:t>
            </a:r>
            <a:r>
              <a:rPr lang="en-US" sz="2000" dirty="0">
                <a:latin typeface="Times New Roman"/>
                <a:cs typeface="Times New Roman"/>
              </a:rPr>
              <a:t> on the capacitor plates reaches maximum, all the </a:t>
            </a:r>
            <a:r>
              <a:rPr lang="en-US" sz="2000" dirty="0">
                <a:solidFill>
                  <a:srgbClr val="0000FF"/>
                </a:solidFill>
                <a:latin typeface="Times New Roman"/>
                <a:cs typeface="Times New Roman"/>
              </a:rPr>
              <a:t>voltage drop </a:t>
            </a:r>
            <a:r>
              <a:rPr lang="en-US" sz="2000" dirty="0">
                <a:latin typeface="Times New Roman"/>
                <a:cs typeface="Times New Roman"/>
              </a:rPr>
              <a:t>happens </a:t>
            </a:r>
            <a:r>
              <a:rPr lang="en-US" sz="2000" dirty="0">
                <a:solidFill>
                  <a:srgbClr val="0000FF"/>
                </a:solidFill>
                <a:latin typeface="Times New Roman"/>
                <a:cs typeface="Times New Roman"/>
              </a:rPr>
              <a:t>across the capacitor, </a:t>
            </a:r>
            <a:r>
              <a:rPr lang="en-US" sz="2000" dirty="0">
                <a:latin typeface="Times New Roman"/>
                <a:cs typeface="Times New Roman"/>
              </a:rPr>
              <a:t>current in the circuit drops to zero and there is no voltage drop </a:t>
            </a:r>
            <a:r>
              <a:rPr lang="en-US" sz="2000" dirty="0">
                <a:solidFill>
                  <a:srgbClr val="0000FF"/>
                </a:solidFill>
                <a:latin typeface="Times New Roman"/>
                <a:cs typeface="Times New Roman"/>
              </a:rPr>
              <a:t>across the resistor.  </a:t>
            </a:r>
            <a:r>
              <a:rPr lang="en-US" sz="2000" dirty="0">
                <a:latin typeface="Times New Roman"/>
                <a:cs typeface="Times New Roman"/>
              </a:rPr>
              <a:t>In that case:</a:t>
            </a:r>
          </a:p>
        </p:txBody>
      </p:sp>
      <p:graphicFrame>
        <p:nvGraphicFramePr>
          <p:cNvPr id="72" name="Object 6"/>
          <p:cNvGraphicFramePr>
            <a:graphicFrameLocks noChangeAspect="1"/>
          </p:cNvGraphicFramePr>
          <p:nvPr/>
        </p:nvGraphicFramePr>
        <p:xfrm>
          <a:off x="4849019" y="4133850"/>
          <a:ext cx="1957387" cy="1284288"/>
        </p:xfrm>
        <a:graphic>
          <a:graphicData uri="http://schemas.openxmlformats.org/presentationml/2006/ole">
            <mc:AlternateContent xmlns:mc="http://schemas.openxmlformats.org/markup-compatibility/2006">
              <mc:Choice xmlns:v="urn:schemas-microsoft-com:vml" Requires="v">
                <p:oleObj spid="_x0000_s31870" name="Equation" r:id="rId20" imgW="1181100" imgH="774700" progId="Equation.DSMT4">
                  <p:embed/>
                </p:oleObj>
              </mc:Choice>
              <mc:Fallback>
                <p:oleObj name="Equation" r:id="rId20" imgW="1181100" imgH="774700" progId="Equation.DSMT4">
                  <p:embed/>
                  <p:pic>
                    <p:nvPicPr>
                      <p:cNvPr id="72" name="Object 6"/>
                      <p:cNvPicPr>
                        <a:picLocks noChangeAspect="1" noChangeArrowheads="1"/>
                      </p:cNvPicPr>
                      <p:nvPr/>
                    </p:nvPicPr>
                    <p:blipFill>
                      <a:blip r:embed="rId21"/>
                      <a:srcRect/>
                      <a:stretch>
                        <a:fillRect/>
                      </a:stretch>
                    </p:blipFill>
                    <p:spPr bwMode="auto">
                      <a:xfrm>
                        <a:off x="4849019" y="4133850"/>
                        <a:ext cx="1957387" cy="12842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cxnSp>
        <p:nvCxnSpPr>
          <p:cNvPr id="74" name="Straight Arrow Connector 56"/>
          <p:cNvCxnSpPr>
            <a:cxnSpLocks noChangeShapeType="1"/>
          </p:cNvCxnSpPr>
          <p:nvPr/>
        </p:nvCxnSpPr>
        <p:spPr bwMode="auto">
          <a:xfrm rot="5400000" flipH="1" flipV="1">
            <a:off x="5776912" y="4094629"/>
            <a:ext cx="381000" cy="381000"/>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graphicFrame>
        <p:nvGraphicFramePr>
          <p:cNvPr id="75" name="Object 8"/>
          <p:cNvGraphicFramePr>
            <a:graphicFrameLocks noChangeAspect="1"/>
          </p:cNvGraphicFramePr>
          <p:nvPr/>
        </p:nvGraphicFramePr>
        <p:xfrm>
          <a:off x="6157913" y="3942230"/>
          <a:ext cx="163513" cy="195263"/>
        </p:xfrm>
        <a:graphic>
          <a:graphicData uri="http://schemas.openxmlformats.org/presentationml/2006/ole">
            <mc:AlternateContent xmlns:mc="http://schemas.openxmlformats.org/markup-compatibility/2006">
              <mc:Choice xmlns:v="urn:schemas-microsoft-com:vml" Requires="v">
                <p:oleObj spid="_x0000_s31871" name="Equation" r:id="rId22" imgW="127000" imgH="152400" progId="Equation.DSMT4">
                  <p:embed/>
                </p:oleObj>
              </mc:Choice>
              <mc:Fallback>
                <p:oleObj name="Equation" r:id="rId22" imgW="127000" imgH="152400" progId="Equation.DSMT4">
                  <p:embed/>
                  <p:pic>
                    <p:nvPicPr>
                      <p:cNvPr id="75" name="Object 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157913" y="3942230"/>
                        <a:ext cx="163513" cy="1952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6" name="Object 2"/>
          <p:cNvGraphicFramePr>
            <a:graphicFrameLocks noChangeAspect="1"/>
          </p:cNvGraphicFramePr>
          <p:nvPr/>
        </p:nvGraphicFramePr>
        <p:xfrm>
          <a:off x="7600951" y="1225550"/>
          <a:ext cx="982663" cy="439738"/>
        </p:xfrm>
        <a:graphic>
          <a:graphicData uri="http://schemas.openxmlformats.org/presentationml/2006/ole">
            <mc:AlternateContent xmlns:mc="http://schemas.openxmlformats.org/markup-compatibility/2006">
              <mc:Choice xmlns:v="urn:schemas-microsoft-com:vml" Requires="v">
                <p:oleObj spid="_x0000_s31872" name="Equation" r:id="rId24" imgW="711200" imgH="317500" progId="Equation.DSMT4">
                  <p:embed/>
                </p:oleObj>
              </mc:Choice>
              <mc:Fallback>
                <p:oleObj name="Equation" r:id="rId24" imgW="711200" imgH="317500" progId="Equation.DSMT4">
                  <p:embed/>
                  <p:pic>
                    <p:nvPicPr>
                      <p:cNvPr id="46" name="Object 2"/>
                      <p:cNvPicPr>
                        <a:picLocks noChangeAspect="1" noChangeArrowheads="1"/>
                      </p:cNvPicPr>
                      <p:nvPr/>
                    </p:nvPicPr>
                    <p:blipFill>
                      <a:blip r:embed="rId25"/>
                      <a:srcRect/>
                      <a:stretch>
                        <a:fillRect/>
                      </a:stretch>
                    </p:blipFill>
                    <p:spPr bwMode="auto">
                      <a:xfrm>
                        <a:off x="7600951" y="1225550"/>
                        <a:ext cx="982663" cy="439738"/>
                      </a:xfrm>
                      <a:prstGeom prst="rect">
                        <a:avLst/>
                      </a:prstGeom>
                      <a:noFill/>
                      <a:ln>
                        <a:noFill/>
                      </a:ln>
                      <a:effectLst/>
                    </p:spPr>
                  </p:pic>
                </p:oleObj>
              </mc:Fallback>
            </mc:AlternateContent>
          </a:graphicData>
        </a:graphic>
      </p:graphicFrame>
      <p:grpSp>
        <p:nvGrpSpPr>
          <p:cNvPr id="56" name="Group 34"/>
          <p:cNvGrpSpPr>
            <a:grpSpLocks/>
          </p:cNvGrpSpPr>
          <p:nvPr/>
        </p:nvGrpSpPr>
        <p:grpSpPr bwMode="auto">
          <a:xfrm rot="5400000">
            <a:off x="8975613" y="475574"/>
            <a:ext cx="290441" cy="1173268"/>
            <a:chOff x="7604124" y="3276600"/>
            <a:chExt cx="168276" cy="457200"/>
          </a:xfrm>
        </p:grpSpPr>
        <p:sp>
          <p:nvSpPr>
            <p:cNvPr id="76" name="Freeform 32"/>
            <p:cNvSpPr>
              <a:spLocks noChangeArrowheads="1"/>
            </p:cNvSpPr>
            <p:nvPr/>
          </p:nvSpPr>
          <p:spPr bwMode="auto">
            <a:xfrm flipH="1">
              <a:off x="7604124" y="3505200"/>
              <a:ext cx="168275" cy="228600"/>
            </a:xfrm>
            <a:custGeom>
              <a:avLst/>
              <a:gdLst>
                <a:gd name="T0" fmla="*/ 0 w 92075"/>
                <a:gd name="T1" fmla="*/ 0 h 120650"/>
                <a:gd name="T2" fmla="*/ 290716 w 92075"/>
                <a:gd name="T3" fmla="*/ 107985 h 120650"/>
                <a:gd name="T4" fmla="*/ 310096 w 92075"/>
                <a:gd name="T5" fmla="*/ 475130 h 120650"/>
                <a:gd name="T6" fmla="*/ 310096 w 92075"/>
                <a:gd name="T7" fmla="*/ 691098 h 120650"/>
                <a:gd name="T8" fmla="*/ 387622 w 92075"/>
                <a:gd name="T9" fmla="*/ 777484 h 120650"/>
                <a:gd name="T10" fmla="*/ 562050 w 92075"/>
                <a:gd name="T11" fmla="*/ 820681 h 120650"/>
                <a:gd name="T12" fmla="*/ 0 60000 65536"/>
                <a:gd name="T13" fmla="*/ 0 60000 65536"/>
                <a:gd name="T14" fmla="*/ 0 60000 65536"/>
                <a:gd name="T15" fmla="*/ 0 60000 65536"/>
                <a:gd name="T16" fmla="*/ 0 60000 65536"/>
                <a:gd name="T17" fmla="*/ 0 60000 65536"/>
                <a:gd name="T18" fmla="*/ 0 w 92075"/>
                <a:gd name="T19" fmla="*/ 0 h 120650"/>
                <a:gd name="T20" fmla="*/ 92075 w 92075"/>
                <a:gd name="T21" fmla="*/ 120650 h 120650"/>
              </a:gdLst>
              <a:ahLst/>
              <a:cxnLst>
                <a:cxn ang="T12">
                  <a:pos x="T0" y="T1"/>
                </a:cxn>
                <a:cxn ang="T13">
                  <a:pos x="T2" y="T3"/>
                </a:cxn>
                <a:cxn ang="T14">
                  <a:pos x="T4" y="T5"/>
                </a:cxn>
                <a:cxn ang="T15">
                  <a:pos x="T6" y="T7"/>
                </a:cxn>
                <a:cxn ang="T16">
                  <a:pos x="T8" y="T9"/>
                </a:cxn>
                <a:cxn ang="T17">
                  <a:pos x="T10" y="T11"/>
                </a:cxn>
              </a:cxnLst>
              <a:rect l="T18" t="T19" r="T20" b="T21"/>
              <a:pathLst>
                <a:path w="92075" h="120650">
                  <a:moveTo>
                    <a:pt x="0" y="0"/>
                  </a:moveTo>
                  <a:cubicBezTo>
                    <a:pt x="19579" y="2116"/>
                    <a:pt x="39158" y="4233"/>
                    <a:pt x="47625" y="15875"/>
                  </a:cubicBezTo>
                  <a:cubicBezTo>
                    <a:pt x="56092" y="27517"/>
                    <a:pt x="50271" y="55563"/>
                    <a:pt x="50800" y="69850"/>
                  </a:cubicBezTo>
                  <a:cubicBezTo>
                    <a:pt x="51329" y="84138"/>
                    <a:pt x="48683" y="94192"/>
                    <a:pt x="50800" y="101600"/>
                  </a:cubicBezTo>
                  <a:cubicBezTo>
                    <a:pt x="52917" y="109008"/>
                    <a:pt x="56621" y="111125"/>
                    <a:pt x="63500" y="114300"/>
                  </a:cubicBezTo>
                  <a:cubicBezTo>
                    <a:pt x="70379" y="117475"/>
                    <a:pt x="92075" y="120650"/>
                    <a:pt x="92075" y="120650"/>
                  </a:cubicBez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7" name="Freeform 33"/>
            <p:cNvSpPr>
              <a:spLocks noChangeArrowheads="1"/>
            </p:cNvSpPr>
            <p:nvPr/>
          </p:nvSpPr>
          <p:spPr bwMode="auto">
            <a:xfrm>
              <a:off x="7604125" y="3276600"/>
              <a:ext cx="168275" cy="228600"/>
            </a:xfrm>
            <a:custGeom>
              <a:avLst/>
              <a:gdLst>
                <a:gd name="T0" fmla="*/ 0 w 92075"/>
                <a:gd name="T1" fmla="*/ 0 h 120650"/>
                <a:gd name="T2" fmla="*/ 290716 w 92075"/>
                <a:gd name="T3" fmla="*/ 107985 h 120650"/>
                <a:gd name="T4" fmla="*/ 310096 w 92075"/>
                <a:gd name="T5" fmla="*/ 475130 h 120650"/>
                <a:gd name="T6" fmla="*/ 310096 w 92075"/>
                <a:gd name="T7" fmla="*/ 691098 h 120650"/>
                <a:gd name="T8" fmla="*/ 387622 w 92075"/>
                <a:gd name="T9" fmla="*/ 777484 h 120650"/>
                <a:gd name="T10" fmla="*/ 562050 w 92075"/>
                <a:gd name="T11" fmla="*/ 820681 h 120650"/>
                <a:gd name="T12" fmla="*/ 0 60000 65536"/>
                <a:gd name="T13" fmla="*/ 0 60000 65536"/>
                <a:gd name="T14" fmla="*/ 0 60000 65536"/>
                <a:gd name="T15" fmla="*/ 0 60000 65536"/>
                <a:gd name="T16" fmla="*/ 0 60000 65536"/>
                <a:gd name="T17" fmla="*/ 0 60000 65536"/>
                <a:gd name="T18" fmla="*/ 0 w 92075"/>
                <a:gd name="T19" fmla="*/ 0 h 120650"/>
                <a:gd name="T20" fmla="*/ 92075 w 92075"/>
                <a:gd name="T21" fmla="*/ 120650 h 120650"/>
              </a:gdLst>
              <a:ahLst/>
              <a:cxnLst>
                <a:cxn ang="T12">
                  <a:pos x="T0" y="T1"/>
                </a:cxn>
                <a:cxn ang="T13">
                  <a:pos x="T2" y="T3"/>
                </a:cxn>
                <a:cxn ang="T14">
                  <a:pos x="T4" y="T5"/>
                </a:cxn>
                <a:cxn ang="T15">
                  <a:pos x="T6" y="T7"/>
                </a:cxn>
                <a:cxn ang="T16">
                  <a:pos x="T8" y="T9"/>
                </a:cxn>
                <a:cxn ang="T17">
                  <a:pos x="T10" y="T11"/>
                </a:cxn>
              </a:cxnLst>
              <a:rect l="T18" t="T19" r="T20" b="T21"/>
              <a:pathLst>
                <a:path w="92075" h="120650">
                  <a:moveTo>
                    <a:pt x="0" y="0"/>
                  </a:moveTo>
                  <a:cubicBezTo>
                    <a:pt x="19579" y="2116"/>
                    <a:pt x="39158" y="4233"/>
                    <a:pt x="47625" y="15875"/>
                  </a:cubicBezTo>
                  <a:cubicBezTo>
                    <a:pt x="56092" y="27517"/>
                    <a:pt x="50271" y="55563"/>
                    <a:pt x="50800" y="69850"/>
                  </a:cubicBezTo>
                  <a:cubicBezTo>
                    <a:pt x="51329" y="84138"/>
                    <a:pt x="48683" y="94192"/>
                    <a:pt x="50800" y="101600"/>
                  </a:cubicBezTo>
                  <a:cubicBezTo>
                    <a:pt x="52917" y="109008"/>
                    <a:pt x="56621" y="111125"/>
                    <a:pt x="63500" y="114300"/>
                  </a:cubicBezTo>
                  <a:cubicBezTo>
                    <a:pt x="70379" y="117475"/>
                    <a:pt x="92075" y="120650"/>
                    <a:pt x="92075" y="120650"/>
                  </a:cubicBez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78" name="Group 39"/>
          <p:cNvGrpSpPr>
            <a:grpSpLocks/>
          </p:cNvGrpSpPr>
          <p:nvPr/>
        </p:nvGrpSpPr>
        <p:grpSpPr bwMode="auto">
          <a:xfrm rot="5400000">
            <a:off x="7740519" y="1020511"/>
            <a:ext cx="345079" cy="276063"/>
            <a:chOff x="7604124" y="3276600"/>
            <a:chExt cx="168276" cy="457200"/>
          </a:xfrm>
        </p:grpSpPr>
        <p:sp>
          <p:nvSpPr>
            <p:cNvPr id="79" name="Freeform 40"/>
            <p:cNvSpPr>
              <a:spLocks noChangeArrowheads="1"/>
            </p:cNvSpPr>
            <p:nvPr/>
          </p:nvSpPr>
          <p:spPr bwMode="auto">
            <a:xfrm flipH="1">
              <a:off x="7604124" y="3505200"/>
              <a:ext cx="168275" cy="228600"/>
            </a:xfrm>
            <a:custGeom>
              <a:avLst/>
              <a:gdLst>
                <a:gd name="T0" fmla="*/ 0 w 92075"/>
                <a:gd name="T1" fmla="*/ 0 h 120650"/>
                <a:gd name="T2" fmla="*/ 290716 w 92075"/>
                <a:gd name="T3" fmla="*/ 107985 h 120650"/>
                <a:gd name="T4" fmla="*/ 310096 w 92075"/>
                <a:gd name="T5" fmla="*/ 475130 h 120650"/>
                <a:gd name="T6" fmla="*/ 310096 w 92075"/>
                <a:gd name="T7" fmla="*/ 691098 h 120650"/>
                <a:gd name="T8" fmla="*/ 387622 w 92075"/>
                <a:gd name="T9" fmla="*/ 777484 h 120650"/>
                <a:gd name="T10" fmla="*/ 562050 w 92075"/>
                <a:gd name="T11" fmla="*/ 820681 h 120650"/>
                <a:gd name="T12" fmla="*/ 0 60000 65536"/>
                <a:gd name="T13" fmla="*/ 0 60000 65536"/>
                <a:gd name="T14" fmla="*/ 0 60000 65536"/>
                <a:gd name="T15" fmla="*/ 0 60000 65536"/>
                <a:gd name="T16" fmla="*/ 0 60000 65536"/>
                <a:gd name="T17" fmla="*/ 0 60000 65536"/>
                <a:gd name="T18" fmla="*/ 0 w 92075"/>
                <a:gd name="T19" fmla="*/ 0 h 120650"/>
                <a:gd name="T20" fmla="*/ 92075 w 92075"/>
                <a:gd name="T21" fmla="*/ 120650 h 120650"/>
              </a:gdLst>
              <a:ahLst/>
              <a:cxnLst>
                <a:cxn ang="T12">
                  <a:pos x="T0" y="T1"/>
                </a:cxn>
                <a:cxn ang="T13">
                  <a:pos x="T2" y="T3"/>
                </a:cxn>
                <a:cxn ang="T14">
                  <a:pos x="T4" y="T5"/>
                </a:cxn>
                <a:cxn ang="T15">
                  <a:pos x="T6" y="T7"/>
                </a:cxn>
                <a:cxn ang="T16">
                  <a:pos x="T8" y="T9"/>
                </a:cxn>
                <a:cxn ang="T17">
                  <a:pos x="T10" y="T11"/>
                </a:cxn>
              </a:cxnLst>
              <a:rect l="T18" t="T19" r="T20" b="T21"/>
              <a:pathLst>
                <a:path w="92075" h="120650">
                  <a:moveTo>
                    <a:pt x="0" y="0"/>
                  </a:moveTo>
                  <a:cubicBezTo>
                    <a:pt x="19579" y="2116"/>
                    <a:pt x="39158" y="4233"/>
                    <a:pt x="47625" y="15875"/>
                  </a:cubicBezTo>
                  <a:cubicBezTo>
                    <a:pt x="56092" y="27517"/>
                    <a:pt x="50271" y="55563"/>
                    <a:pt x="50800" y="69850"/>
                  </a:cubicBezTo>
                  <a:cubicBezTo>
                    <a:pt x="51329" y="84138"/>
                    <a:pt x="48683" y="94192"/>
                    <a:pt x="50800" y="101600"/>
                  </a:cubicBezTo>
                  <a:cubicBezTo>
                    <a:pt x="52917" y="109008"/>
                    <a:pt x="56621" y="111125"/>
                    <a:pt x="63500" y="114300"/>
                  </a:cubicBezTo>
                  <a:cubicBezTo>
                    <a:pt x="70379" y="117475"/>
                    <a:pt x="92075" y="120650"/>
                    <a:pt x="92075" y="120650"/>
                  </a:cubicBez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80" name="Freeform 41"/>
            <p:cNvSpPr>
              <a:spLocks noChangeArrowheads="1"/>
            </p:cNvSpPr>
            <p:nvPr/>
          </p:nvSpPr>
          <p:spPr bwMode="auto">
            <a:xfrm>
              <a:off x="7604125" y="3276600"/>
              <a:ext cx="168275" cy="228600"/>
            </a:xfrm>
            <a:custGeom>
              <a:avLst/>
              <a:gdLst>
                <a:gd name="T0" fmla="*/ 0 w 92075"/>
                <a:gd name="T1" fmla="*/ 0 h 120650"/>
                <a:gd name="T2" fmla="*/ 290716 w 92075"/>
                <a:gd name="T3" fmla="*/ 107985 h 120650"/>
                <a:gd name="T4" fmla="*/ 310096 w 92075"/>
                <a:gd name="T5" fmla="*/ 475130 h 120650"/>
                <a:gd name="T6" fmla="*/ 310096 w 92075"/>
                <a:gd name="T7" fmla="*/ 691098 h 120650"/>
                <a:gd name="T8" fmla="*/ 387622 w 92075"/>
                <a:gd name="T9" fmla="*/ 777484 h 120650"/>
                <a:gd name="T10" fmla="*/ 562050 w 92075"/>
                <a:gd name="T11" fmla="*/ 820681 h 120650"/>
                <a:gd name="T12" fmla="*/ 0 60000 65536"/>
                <a:gd name="T13" fmla="*/ 0 60000 65536"/>
                <a:gd name="T14" fmla="*/ 0 60000 65536"/>
                <a:gd name="T15" fmla="*/ 0 60000 65536"/>
                <a:gd name="T16" fmla="*/ 0 60000 65536"/>
                <a:gd name="T17" fmla="*/ 0 60000 65536"/>
                <a:gd name="T18" fmla="*/ 0 w 92075"/>
                <a:gd name="T19" fmla="*/ 0 h 120650"/>
                <a:gd name="T20" fmla="*/ 92075 w 92075"/>
                <a:gd name="T21" fmla="*/ 120650 h 120650"/>
              </a:gdLst>
              <a:ahLst/>
              <a:cxnLst>
                <a:cxn ang="T12">
                  <a:pos x="T0" y="T1"/>
                </a:cxn>
                <a:cxn ang="T13">
                  <a:pos x="T2" y="T3"/>
                </a:cxn>
                <a:cxn ang="T14">
                  <a:pos x="T4" y="T5"/>
                </a:cxn>
                <a:cxn ang="T15">
                  <a:pos x="T6" y="T7"/>
                </a:cxn>
                <a:cxn ang="T16">
                  <a:pos x="T8" y="T9"/>
                </a:cxn>
                <a:cxn ang="T17">
                  <a:pos x="T10" y="T11"/>
                </a:cxn>
              </a:cxnLst>
              <a:rect l="T18" t="T19" r="T20" b="T21"/>
              <a:pathLst>
                <a:path w="92075" h="120650">
                  <a:moveTo>
                    <a:pt x="0" y="0"/>
                  </a:moveTo>
                  <a:cubicBezTo>
                    <a:pt x="19579" y="2116"/>
                    <a:pt x="39158" y="4233"/>
                    <a:pt x="47625" y="15875"/>
                  </a:cubicBezTo>
                  <a:cubicBezTo>
                    <a:pt x="56092" y="27517"/>
                    <a:pt x="50271" y="55563"/>
                    <a:pt x="50800" y="69850"/>
                  </a:cubicBezTo>
                  <a:cubicBezTo>
                    <a:pt x="51329" y="84138"/>
                    <a:pt x="48683" y="94192"/>
                    <a:pt x="50800" y="101600"/>
                  </a:cubicBezTo>
                  <a:cubicBezTo>
                    <a:pt x="52917" y="109008"/>
                    <a:pt x="56621" y="111125"/>
                    <a:pt x="63500" y="114300"/>
                  </a:cubicBezTo>
                  <a:cubicBezTo>
                    <a:pt x="70379" y="117475"/>
                    <a:pt x="92075" y="120650"/>
                    <a:pt x="92075" y="120650"/>
                  </a:cubicBez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aphicFrame>
        <p:nvGraphicFramePr>
          <p:cNvPr id="85" name="Object 2"/>
          <p:cNvGraphicFramePr>
            <a:graphicFrameLocks noChangeAspect="1"/>
          </p:cNvGraphicFramePr>
          <p:nvPr/>
        </p:nvGraphicFramePr>
        <p:xfrm>
          <a:off x="8782050" y="1220789"/>
          <a:ext cx="928688" cy="280987"/>
        </p:xfrm>
        <a:graphic>
          <a:graphicData uri="http://schemas.openxmlformats.org/presentationml/2006/ole">
            <mc:AlternateContent xmlns:mc="http://schemas.openxmlformats.org/markup-compatibility/2006">
              <mc:Choice xmlns:v="urn:schemas-microsoft-com:vml" Requires="v">
                <p:oleObj spid="_x0000_s31873" name="Equation" r:id="rId26" imgW="673100" imgH="203200" progId="Equation.DSMT4">
                  <p:embed/>
                </p:oleObj>
              </mc:Choice>
              <mc:Fallback>
                <p:oleObj name="Equation" r:id="rId26" imgW="673100" imgH="203200" progId="Equation.DSMT4">
                  <p:embed/>
                  <p:pic>
                    <p:nvPicPr>
                      <p:cNvPr id="85" name="Object 2"/>
                      <p:cNvPicPr>
                        <a:picLocks noChangeAspect="1" noChangeArrowheads="1"/>
                      </p:cNvPicPr>
                      <p:nvPr/>
                    </p:nvPicPr>
                    <p:blipFill>
                      <a:blip r:embed="rId27"/>
                      <a:srcRect/>
                      <a:stretch>
                        <a:fillRect/>
                      </a:stretch>
                    </p:blipFill>
                    <p:spPr bwMode="auto">
                      <a:xfrm>
                        <a:off x="8782050" y="1220789"/>
                        <a:ext cx="928688" cy="280987"/>
                      </a:xfrm>
                      <a:prstGeom prst="rect">
                        <a:avLst/>
                      </a:prstGeom>
                      <a:noFill/>
                      <a:ln>
                        <a:noFill/>
                      </a:ln>
                      <a:effectLst/>
                    </p:spPr>
                  </p:pic>
                </p:oleObj>
              </mc:Fallback>
            </mc:AlternateContent>
          </a:graphicData>
        </a:graphic>
      </p:graphicFrame>
      <p:graphicFrame>
        <p:nvGraphicFramePr>
          <p:cNvPr id="88" name="Object 2"/>
          <p:cNvGraphicFramePr>
            <a:graphicFrameLocks noChangeAspect="1"/>
          </p:cNvGraphicFramePr>
          <p:nvPr/>
        </p:nvGraphicFramePr>
        <p:xfrm>
          <a:off x="7299326" y="1857375"/>
          <a:ext cx="652463" cy="287338"/>
        </p:xfrm>
        <a:graphic>
          <a:graphicData uri="http://schemas.openxmlformats.org/presentationml/2006/ole">
            <mc:AlternateContent xmlns:mc="http://schemas.openxmlformats.org/markup-compatibility/2006">
              <mc:Choice xmlns:v="urn:schemas-microsoft-com:vml" Requires="v">
                <p:oleObj spid="_x0000_s31874" name="Equation" r:id="rId28" imgW="381000" imgH="165100" progId="Equation.DSMT4">
                  <p:embed/>
                </p:oleObj>
              </mc:Choice>
              <mc:Fallback>
                <p:oleObj name="Equation" r:id="rId28" imgW="381000" imgH="165100" progId="Equation.DSMT4">
                  <p:embed/>
                  <p:pic>
                    <p:nvPicPr>
                      <p:cNvPr id="88" name="Object 2"/>
                      <p:cNvPicPr>
                        <a:picLocks noChangeAspect="1" noChangeArrowheads="1"/>
                      </p:cNvPicPr>
                      <p:nvPr/>
                    </p:nvPicPr>
                    <p:blipFill>
                      <a:blip r:embed="rId29"/>
                      <a:srcRect/>
                      <a:stretch>
                        <a:fillRect/>
                      </a:stretch>
                    </p:blipFill>
                    <p:spPr bwMode="auto">
                      <a:xfrm>
                        <a:off x="7299326" y="1857375"/>
                        <a:ext cx="652463" cy="287338"/>
                      </a:xfrm>
                      <a:prstGeom prst="rect">
                        <a:avLst/>
                      </a:prstGeom>
                      <a:noFill/>
                      <a:ln>
                        <a:noFill/>
                      </a:ln>
                      <a:effectLst/>
                    </p:spPr>
                  </p:pic>
                </p:oleObj>
              </mc:Fallback>
            </mc:AlternateContent>
          </a:graphicData>
        </a:graphic>
      </p:graphicFrame>
      <p:grpSp>
        <p:nvGrpSpPr>
          <p:cNvPr id="89" name="Group 88"/>
          <p:cNvGrpSpPr/>
          <p:nvPr/>
        </p:nvGrpSpPr>
        <p:grpSpPr>
          <a:xfrm>
            <a:off x="7242013" y="1897486"/>
            <a:ext cx="308298" cy="304915"/>
            <a:chOff x="6610027" y="3162302"/>
            <a:chExt cx="308298" cy="304915"/>
          </a:xfrm>
        </p:grpSpPr>
        <p:cxnSp>
          <p:nvCxnSpPr>
            <p:cNvPr id="90" name="Straight Arrow Connector 89"/>
            <p:cNvCxnSpPr/>
            <p:nvPr/>
          </p:nvCxnSpPr>
          <p:spPr>
            <a:xfrm flipV="1">
              <a:off x="6610027" y="3162302"/>
              <a:ext cx="3" cy="200023"/>
            </a:xfrm>
            <a:prstGeom prst="straightConnector1">
              <a:avLst/>
            </a:prstGeom>
            <a:ln w="127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91" name="Freeform 90"/>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2738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dissolv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dissolve">
                                      <p:cBhvr>
                                        <p:cTn id="17" dur="500"/>
                                        <p:tgtEl>
                                          <p:spTgt spid="89"/>
                                        </p:tgtEl>
                                      </p:cBhvr>
                                    </p:animEffect>
                                  </p:childTnLst>
                                </p:cTn>
                              </p:par>
                              <p:par>
                                <p:cTn id="18" presetID="9" presetClass="entr" presetSubtype="0" fill="hold" nodeType="withEffect">
                                  <p:stCondLst>
                                    <p:cond delay="0"/>
                                  </p:stCondLst>
                                  <p:childTnLst>
                                    <p:set>
                                      <p:cBhvr>
                                        <p:cTn id="19" dur="1" fill="hold">
                                          <p:stCondLst>
                                            <p:cond delay="0"/>
                                          </p:stCondLst>
                                        </p:cTn>
                                        <p:tgtEl>
                                          <p:spTgt spid="88"/>
                                        </p:tgtEl>
                                        <p:attrNameLst>
                                          <p:attrName>style.visibility</p:attrName>
                                        </p:attrNameLst>
                                      </p:cBhvr>
                                      <p:to>
                                        <p:strVal val="visible"/>
                                      </p:to>
                                    </p:set>
                                    <p:animEffect transition="in" filter="dissolve">
                                      <p:cBhvr>
                                        <p:cTn id="20" dur="500"/>
                                        <p:tgtEl>
                                          <p:spTgt spid="88"/>
                                        </p:tgtEl>
                                      </p:cBhvr>
                                    </p:animEffect>
                                  </p:childTnLst>
                                </p:cTn>
                              </p:par>
                              <p:par>
                                <p:cTn id="21" presetID="9" presetClass="entr" presetSubtype="0" fill="hold" nodeType="withEffect">
                                  <p:stCondLst>
                                    <p:cond delay="0"/>
                                  </p:stCondLst>
                                  <p:childTnLst>
                                    <p:set>
                                      <p:cBhvr>
                                        <p:cTn id="22" dur="1" fill="hold">
                                          <p:stCondLst>
                                            <p:cond delay="0"/>
                                          </p:stCondLst>
                                        </p:cTn>
                                        <p:tgtEl>
                                          <p:spTgt spid="78"/>
                                        </p:tgtEl>
                                        <p:attrNameLst>
                                          <p:attrName>style.visibility</p:attrName>
                                        </p:attrNameLst>
                                      </p:cBhvr>
                                      <p:to>
                                        <p:strVal val="visible"/>
                                      </p:to>
                                    </p:set>
                                    <p:animEffect transition="in" filter="dissolve">
                                      <p:cBhvr>
                                        <p:cTn id="23" dur="500"/>
                                        <p:tgtEl>
                                          <p:spTgt spid="78"/>
                                        </p:tgtEl>
                                      </p:cBhvr>
                                    </p:animEffect>
                                  </p:childTnLst>
                                </p:cTn>
                              </p:par>
                              <p:par>
                                <p:cTn id="24" presetID="9"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dissolve">
                                      <p:cBhvr>
                                        <p:cTn id="26" dur="500"/>
                                        <p:tgtEl>
                                          <p:spTgt spid="56"/>
                                        </p:tgtEl>
                                      </p:cBhvr>
                                    </p:animEffect>
                                  </p:childTnLst>
                                </p:cTn>
                              </p:par>
                              <p:par>
                                <p:cTn id="27" presetID="9" presetClass="entr" presetSubtype="0"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dissolve">
                                      <p:cBhvr>
                                        <p:cTn id="29" dur="500"/>
                                        <p:tgtEl>
                                          <p:spTgt spid="46"/>
                                        </p:tgtEl>
                                      </p:cBhvr>
                                    </p:animEffect>
                                  </p:childTnLst>
                                </p:cTn>
                              </p:par>
                              <p:par>
                                <p:cTn id="30" presetID="9" presetClass="entr" presetSubtype="0" fill="hold" nodeType="withEffect">
                                  <p:stCondLst>
                                    <p:cond delay="0"/>
                                  </p:stCondLst>
                                  <p:childTnLst>
                                    <p:set>
                                      <p:cBhvr>
                                        <p:cTn id="31" dur="1" fill="hold">
                                          <p:stCondLst>
                                            <p:cond delay="0"/>
                                          </p:stCondLst>
                                        </p:cTn>
                                        <p:tgtEl>
                                          <p:spTgt spid="85"/>
                                        </p:tgtEl>
                                        <p:attrNameLst>
                                          <p:attrName>style.visibility</p:attrName>
                                        </p:attrNameLst>
                                      </p:cBhvr>
                                      <p:to>
                                        <p:strVal val="visible"/>
                                      </p:to>
                                    </p:set>
                                    <p:animEffect transition="in" filter="dissolve">
                                      <p:cBhvr>
                                        <p:cTn id="32" dur="500"/>
                                        <p:tgtEl>
                                          <p:spTgt spid="8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dissolve">
                                      <p:cBhvr>
                                        <p:cTn id="37" dur="500"/>
                                        <p:tgtEl>
                                          <p:spTgt spid="75"/>
                                        </p:tgtEl>
                                      </p:cBhvr>
                                    </p:animEffect>
                                  </p:childTnLst>
                                </p:cTn>
                              </p:par>
                              <p:par>
                                <p:cTn id="38" presetID="9" presetClass="entr" presetSubtype="0" fill="hold" nodeType="with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dissolve">
                                      <p:cBhvr>
                                        <p:cTn id="40" dur="500"/>
                                        <p:tgtEl>
                                          <p:spTgt spid="74"/>
                                        </p:tgtEl>
                                      </p:cBhvr>
                                    </p:animEffect>
                                  </p:childTnLst>
                                </p:cTn>
                              </p:par>
                              <p:par>
                                <p:cTn id="41" presetID="9" presetClass="entr" presetSubtype="0" fill="hold" nodeType="with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dissolve">
                                      <p:cBhvr>
                                        <p:cTn id="4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152400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10243663" y="6472239"/>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35.)</a:t>
            </a:r>
          </a:p>
        </p:txBody>
      </p:sp>
      <p:sp>
        <p:nvSpPr>
          <p:cNvPr id="79" name="TextBox 78"/>
          <p:cNvSpPr txBox="1"/>
          <p:nvPr/>
        </p:nvSpPr>
        <p:spPr>
          <a:xfrm>
            <a:off x="1785956" y="421737"/>
            <a:ext cx="1185705" cy="400110"/>
          </a:xfrm>
          <a:prstGeom prst="rect">
            <a:avLst/>
          </a:prstGeom>
          <a:noFill/>
        </p:spPr>
        <p:txBody>
          <a:bodyPr wrap="square" rtlCol="0">
            <a:spAutoFit/>
          </a:bodyPr>
          <a:lstStyle/>
          <a:p>
            <a:r>
              <a:rPr lang="en-US" sz="2000" dirty="0">
                <a:solidFill>
                  <a:srgbClr val="FF0000"/>
                </a:solidFill>
                <a:latin typeface="Apple Chancery"/>
                <a:cs typeface="Apple Chancery"/>
              </a:rPr>
              <a:t>Solving:</a:t>
            </a:r>
            <a:endParaRPr lang="en-US" sz="2000" dirty="0">
              <a:latin typeface="Times New Roman"/>
              <a:cs typeface="Times New Roman"/>
            </a:endParaRPr>
          </a:p>
        </p:txBody>
      </p:sp>
      <p:graphicFrame>
        <p:nvGraphicFramePr>
          <p:cNvPr id="107" name="Object 2"/>
          <p:cNvGraphicFramePr>
            <a:graphicFrameLocks noChangeAspect="1"/>
          </p:cNvGraphicFramePr>
          <p:nvPr/>
        </p:nvGraphicFramePr>
        <p:xfrm>
          <a:off x="1946276" y="763588"/>
          <a:ext cx="8437563" cy="5416550"/>
        </p:xfrm>
        <a:graphic>
          <a:graphicData uri="http://schemas.openxmlformats.org/presentationml/2006/ole">
            <mc:AlternateContent xmlns:mc="http://schemas.openxmlformats.org/markup-compatibility/2006">
              <mc:Choice xmlns:v="urn:schemas-microsoft-com:vml" Requires="v">
                <p:oleObj spid="_x0000_s32787" name="Equation" r:id="rId4" imgW="5283200" imgH="3378200" progId="Equation.DSMT4">
                  <p:embed/>
                </p:oleObj>
              </mc:Choice>
              <mc:Fallback>
                <p:oleObj name="Equation" r:id="rId4" imgW="5283200" imgH="3378200" progId="Equation.DSMT4">
                  <p:embed/>
                  <p:pic>
                    <p:nvPicPr>
                      <p:cNvPr id="107" name="Object 2"/>
                      <p:cNvPicPr>
                        <a:picLocks noChangeAspect="1" noChangeArrowheads="1"/>
                      </p:cNvPicPr>
                      <p:nvPr/>
                    </p:nvPicPr>
                    <p:blipFill>
                      <a:blip r:embed="rId5"/>
                      <a:srcRect/>
                      <a:stretch>
                        <a:fillRect/>
                      </a:stretch>
                    </p:blipFill>
                    <p:spPr bwMode="auto">
                      <a:xfrm>
                        <a:off x="1946276" y="763588"/>
                        <a:ext cx="8437563" cy="5416550"/>
                      </a:xfrm>
                      <a:prstGeom prst="rect">
                        <a:avLst/>
                      </a:prstGeom>
                      <a:noFill/>
                      <a:ln>
                        <a:noFill/>
                      </a:ln>
                      <a:effectLst/>
                    </p:spPr>
                  </p:pic>
                </p:oleObj>
              </mc:Fallback>
            </mc:AlternateContent>
          </a:graphicData>
        </a:graphic>
      </p:graphicFrame>
      <p:sp>
        <p:nvSpPr>
          <p:cNvPr id="3" name="Oval 2"/>
          <p:cNvSpPr/>
          <p:nvPr/>
        </p:nvSpPr>
        <p:spPr>
          <a:xfrm>
            <a:off x="6197600" y="3987800"/>
            <a:ext cx="355600" cy="266700"/>
          </a:xfrm>
          <a:prstGeom prst="ellipse">
            <a:avLst/>
          </a:prstGeom>
          <a:no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8" name="Object 2"/>
          <p:cNvGraphicFramePr>
            <a:graphicFrameLocks noChangeAspect="1"/>
          </p:cNvGraphicFramePr>
          <p:nvPr/>
        </p:nvGraphicFramePr>
        <p:xfrm>
          <a:off x="7569081" y="682147"/>
          <a:ext cx="2527300" cy="590550"/>
        </p:xfrm>
        <a:graphic>
          <a:graphicData uri="http://schemas.openxmlformats.org/presentationml/2006/ole">
            <mc:AlternateContent xmlns:mc="http://schemas.openxmlformats.org/markup-compatibility/2006">
              <mc:Choice xmlns:v="urn:schemas-microsoft-com:vml" Requires="v">
                <p:oleObj spid="_x0000_s32788" name="Equation" r:id="rId6" imgW="1473200" imgH="342900" progId="Equation.DSMT4">
                  <p:embed/>
                </p:oleObj>
              </mc:Choice>
              <mc:Fallback>
                <p:oleObj name="Equation" r:id="rId6" imgW="1473200" imgH="342900" progId="Equation.DSMT4">
                  <p:embed/>
                  <p:pic>
                    <p:nvPicPr>
                      <p:cNvPr id="8" name="Object 2"/>
                      <p:cNvPicPr>
                        <a:picLocks noChangeAspect="1" noChangeArrowheads="1"/>
                      </p:cNvPicPr>
                      <p:nvPr/>
                    </p:nvPicPr>
                    <p:blipFill>
                      <a:blip r:embed="rId7"/>
                      <a:srcRect/>
                      <a:stretch>
                        <a:fillRect/>
                      </a:stretch>
                    </p:blipFill>
                    <p:spPr bwMode="auto">
                      <a:xfrm>
                        <a:off x="7569081" y="682147"/>
                        <a:ext cx="2527300" cy="590550"/>
                      </a:xfrm>
                      <a:prstGeom prst="rect">
                        <a:avLst/>
                      </a:prstGeom>
                      <a:noFill/>
                      <a:ln>
                        <a:noFill/>
                      </a:ln>
                      <a:effectLst/>
                    </p:spPr>
                  </p:pic>
                </p:oleObj>
              </mc:Fallback>
            </mc:AlternateContent>
          </a:graphicData>
        </a:graphic>
      </p:graphicFrame>
      <p:sp>
        <p:nvSpPr>
          <p:cNvPr id="4" name="Freeform 3"/>
          <p:cNvSpPr/>
          <p:nvPr/>
        </p:nvSpPr>
        <p:spPr>
          <a:xfrm>
            <a:off x="5880100" y="889000"/>
            <a:ext cx="1638300" cy="3111500"/>
          </a:xfrm>
          <a:custGeom>
            <a:avLst/>
            <a:gdLst>
              <a:gd name="connsiteX0" fmla="*/ 461549 w 1744249"/>
              <a:gd name="connsiteY0" fmla="*/ 3111500 h 3111500"/>
              <a:gd name="connsiteX1" fmla="*/ 55149 w 1744249"/>
              <a:gd name="connsiteY1" fmla="*/ 2298700 h 3111500"/>
              <a:gd name="connsiteX2" fmla="*/ 1541049 w 1744249"/>
              <a:gd name="connsiteY2" fmla="*/ 1320800 h 3111500"/>
              <a:gd name="connsiteX3" fmla="*/ 1020349 w 1744249"/>
              <a:gd name="connsiteY3" fmla="*/ 368300 h 3111500"/>
              <a:gd name="connsiteX4" fmla="*/ 1744249 w 1744249"/>
              <a:gd name="connsiteY4" fmla="*/ 0 h 311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249" h="3111500">
                <a:moveTo>
                  <a:pt x="461549" y="3111500"/>
                </a:moveTo>
                <a:cubicBezTo>
                  <a:pt x="168390" y="2854325"/>
                  <a:pt x="-124768" y="2597150"/>
                  <a:pt x="55149" y="2298700"/>
                </a:cubicBezTo>
                <a:cubicBezTo>
                  <a:pt x="235066" y="2000250"/>
                  <a:pt x="1380182" y="1642533"/>
                  <a:pt x="1541049" y="1320800"/>
                </a:cubicBezTo>
                <a:cubicBezTo>
                  <a:pt x="1701916" y="999067"/>
                  <a:pt x="986482" y="588433"/>
                  <a:pt x="1020349" y="368300"/>
                </a:cubicBezTo>
                <a:cubicBezTo>
                  <a:pt x="1054216" y="148167"/>
                  <a:pt x="1744249" y="0"/>
                  <a:pt x="1744249" y="0"/>
                </a:cubicBezTo>
              </a:path>
            </a:pathLst>
          </a:custGeom>
          <a:ln w="9525" cmpd="sng">
            <a:solidFill>
              <a:srgbClr val="0000FF"/>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347035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 name="TextBox 39"/>
          <p:cNvSpPr txBox="1"/>
          <p:nvPr/>
        </p:nvSpPr>
        <p:spPr>
          <a:xfrm>
            <a:off x="1787786" y="37219"/>
            <a:ext cx="863732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Time Constant for </a:t>
            </a:r>
            <a:r>
              <a:rPr lang="en-US" sz="3600">
                <a:solidFill>
                  <a:srgbClr val="FF0000"/>
                </a:solidFill>
                <a:latin typeface="Apple Chancery"/>
                <a:cs typeface="Apple Chancery"/>
              </a:rPr>
              <a:t>a Capacitor</a:t>
            </a:r>
            <a:endParaRPr lang="en-US" sz="2000" dirty="0">
              <a:latin typeface="Times New Roman"/>
              <a:cs typeface="Times New Roman"/>
            </a:endParaRPr>
          </a:p>
        </p:txBody>
      </p:sp>
      <p:sp>
        <p:nvSpPr>
          <p:cNvPr id="137250" name="Rectangle 42"/>
          <p:cNvSpPr>
            <a:spLocks noChangeArrowheads="1"/>
          </p:cNvSpPr>
          <p:nvPr/>
        </p:nvSpPr>
        <p:spPr bwMode="auto">
          <a:xfrm>
            <a:off x="152400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10243663" y="6472239"/>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36.)</a:t>
            </a:r>
          </a:p>
        </p:txBody>
      </p:sp>
      <p:sp>
        <p:nvSpPr>
          <p:cNvPr id="4" name="TextBox 3"/>
          <p:cNvSpPr txBox="1"/>
          <p:nvPr/>
        </p:nvSpPr>
        <p:spPr>
          <a:xfrm>
            <a:off x="1775086" y="850900"/>
            <a:ext cx="8650026" cy="523220"/>
          </a:xfrm>
          <a:prstGeom prst="rect">
            <a:avLst/>
          </a:prstGeom>
          <a:noFill/>
        </p:spPr>
        <p:txBody>
          <a:bodyPr wrap="square" rtlCol="0">
            <a:spAutoFit/>
          </a:bodyPr>
          <a:lstStyle/>
          <a:p>
            <a:r>
              <a:rPr lang="en-US" sz="2800" dirty="0">
                <a:solidFill>
                  <a:srgbClr val="FF0000"/>
                </a:solidFill>
                <a:latin typeface="Apple Chancery"/>
                <a:cs typeface="Apple Chancery"/>
              </a:rPr>
              <a:t>A graph </a:t>
            </a:r>
            <a:r>
              <a:rPr lang="en-US" sz="2000" dirty="0">
                <a:solidFill>
                  <a:srgbClr val="000000"/>
                </a:solidFill>
                <a:latin typeface="Times New Roman"/>
                <a:cs typeface="Times New Roman"/>
              </a:rPr>
              <a:t>of the </a:t>
            </a:r>
            <a:r>
              <a:rPr lang="en-US" sz="2000" i="1" dirty="0">
                <a:solidFill>
                  <a:srgbClr val="FF0000"/>
                </a:solidFill>
                <a:latin typeface="Times New Roman"/>
                <a:cs typeface="Times New Roman"/>
              </a:rPr>
              <a:t>charging</a:t>
            </a:r>
            <a:r>
              <a:rPr lang="en-US" sz="2000" dirty="0">
                <a:solidFill>
                  <a:srgbClr val="FF0000"/>
                </a:solidFill>
                <a:latin typeface="Times New Roman"/>
                <a:cs typeface="Times New Roman"/>
              </a:rPr>
              <a:t> </a:t>
            </a:r>
            <a:r>
              <a:rPr lang="en-US" sz="2000" dirty="0">
                <a:solidFill>
                  <a:srgbClr val="0000FF"/>
                </a:solidFill>
                <a:latin typeface="Times New Roman"/>
                <a:cs typeface="Times New Roman"/>
              </a:rPr>
              <a:t>characteristic</a:t>
            </a:r>
            <a:r>
              <a:rPr lang="en-US" sz="2000" dirty="0">
                <a:solidFill>
                  <a:srgbClr val="FF0000"/>
                </a:solidFill>
                <a:latin typeface="Times New Roman"/>
                <a:cs typeface="Times New Roman"/>
              </a:rPr>
              <a:t> </a:t>
            </a:r>
            <a:r>
              <a:rPr lang="en-US" sz="2000" dirty="0">
                <a:solidFill>
                  <a:srgbClr val="000000"/>
                </a:solidFill>
                <a:latin typeface="Times New Roman"/>
                <a:cs typeface="Times New Roman"/>
              </a:rPr>
              <a:t>of a </a:t>
            </a:r>
            <a:r>
              <a:rPr lang="en-US" sz="2000" dirty="0">
                <a:solidFill>
                  <a:srgbClr val="0000FF"/>
                </a:solidFill>
                <a:latin typeface="Times New Roman"/>
                <a:cs typeface="Times New Roman"/>
              </a:rPr>
              <a:t>charging capacitor </a:t>
            </a:r>
            <a:r>
              <a:rPr lang="en-US" sz="2000" dirty="0">
                <a:solidFill>
                  <a:srgbClr val="000000"/>
                </a:solidFill>
                <a:latin typeface="Times New Roman"/>
                <a:cs typeface="Times New Roman"/>
              </a:rPr>
              <a:t>is shown below.</a:t>
            </a:r>
            <a:endParaRPr lang="en-US" sz="2800" dirty="0">
              <a:solidFill>
                <a:srgbClr val="000000"/>
              </a:solidFill>
              <a:latin typeface="Times New Roman"/>
              <a:cs typeface="Times New Roman"/>
            </a:endParaRPr>
          </a:p>
        </p:txBody>
      </p:sp>
      <p:cxnSp>
        <p:nvCxnSpPr>
          <p:cNvPr id="77" name="Straight Connector 55"/>
          <p:cNvCxnSpPr>
            <a:cxnSpLocks noChangeShapeType="1"/>
          </p:cNvCxnSpPr>
          <p:nvPr/>
        </p:nvCxnSpPr>
        <p:spPr bwMode="auto">
          <a:xfrm rot="5400000">
            <a:off x="1516064" y="3822701"/>
            <a:ext cx="3810000" cy="3175"/>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cxnSp>
      <p:cxnSp>
        <p:nvCxnSpPr>
          <p:cNvPr id="78" name="Straight Connector 57"/>
          <p:cNvCxnSpPr>
            <a:cxnSpLocks noChangeShapeType="1"/>
          </p:cNvCxnSpPr>
          <p:nvPr/>
        </p:nvCxnSpPr>
        <p:spPr bwMode="auto">
          <a:xfrm rot="10800000" flipV="1">
            <a:off x="3421063" y="5727700"/>
            <a:ext cx="6554788" cy="1588"/>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cxnSp>
      <p:sp>
        <p:nvSpPr>
          <p:cNvPr id="79" name="Freeform 62"/>
          <p:cNvSpPr>
            <a:spLocks noChangeArrowheads="1"/>
          </p:cNvSpPr>
          <p:nvPr/>
        </p:nvSpPr>
        <p:spPr bwMode="auto">
          <a:xfrm flipV="1">
            <a:off x="3421063" y="2832100"/>
            <a:ext cx="6502400" cy="2895600"/>
          </a:xfrm>
          <a:custGeom>
            <a:avLst/>
            <a:gdLst>
              <a:gd name="T0" fmla="*/ 0 w 6502400"/>
              <a:gd name="T1" fmla="*/ 0 h 3048000"/>
              <a:gd name="T2" fmla="*/ 76200 w 6502400"/>
              <a:gd name="T3" fmla="*/ 326660 h 3048000"/>
              <a:gd name="T4" fmla="*/ 266700 w 6502400"/>
              <a:gd name="T5" fmla="*/ 783984 h 3048000"/>
              <a:gd name="T6" fmla="*/ 508000 w 6502400"/>
              <a:gd name="T7" fmla="*/ 1165087 h 3048000"/>
              <a:gd name="T8" fmla="*/ 825500 w 6502400"/>
              <a:gd name="T9" fmla="*/ 1469969 h 3048000"/>
              <a:gd name="T10" fmla="*/ 1295400 w 6502400"/>
              <a:gd name="T11" fmla="*/ 1753075 h 3048000"/>
              <a:gd name="T12" fmla="*/ 2247900 w 6502400"/>
              <a:gd name="T13" fmla="*/ 2090623 h 3048000"/>
              <a:gd name="T14" fmla="*/ 3594100 w 6502400"/>
              <a:gd name="T15" fmla="*/ 2351951 h 3048000"/>
              <a:gd name="T16" fmla="*/ 5156200 w 6502400"/>
              <a:gd name="T17" fmla="*/ 2537059 h 3048000"/>
              <a:gd name="T18" fmla="*/ 6502400 w 6502400"/>
              <a:gd name="T19" fmla="*/ 2613279 h 3048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02400"/>
              <a:gd name="T31" fmla="*/ 0 h 3048000"/>
              <a:gd name="T32" fmla="*/ 6502400 w 6502400"/>
              <a:gd name="T33" fmla="*/ 3048000 h 3048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02400" h="3048000">
                <a:moveTo>
                  <a:pt x="0" y="0"/>
                </a:moveTo>
                <a:cubicBezTo>
                  <a:pt x="15875" y="114300"/>
                  <a:pt x="31750" y="228600"/>
                  <a:pt x="76200" y="381000"/>
                </a:cubicBezTo>
                <a:cubicBezTo>
                  <a:pt x="120650" y="533400"/>
                  <a:pt x="194733" y="751417"/>
                  <a:pt x="266700" y="914400"/>
                </a:cubicBezTo>
                <a:cubicBezTo>
                  <a:pt x="338667" y="1077383"/>
                  <a:pt x="414867" y="1225550"/>
                  <a:pt x="508000" y="1358900"/>
                </a:cubicBezTo>
                <a:cubicBezTo>
                  <a:pt x="601133" y="1492250"/>
                  <a:pt x="694267" y="1600200"/>
                  <a:pt x="825500" y="1714500"/>
                </a:cubicBezTo>
                <a:cubicBezTo>
                  <a:pt x="956733" y="1828800"/>
                  <a:pt x="1058333" y="1924050"/>
                  <a:pt x="1295400" y="2044700"/>
                </a:cubicBezTo>
                <a:cubicBezTo>
                  <a:pt x="1532467" y="2165350"/>
                  <a:pt x="1864783" y="2321983"/>
                  <a:pt x="2247900" y="2438400"/>
                </a:cubicBezTo>
                <a:cubicBezTo>
                  <a:pt x="2631017" y="2554817"/>
                  <a:pt x="3109383" y="2656417"/>
                  <a:pt x="3594100" y="2743200"/>
                </a:cubicBezTo>
                <a:cubicBezTo>
                  <a:pt x="4078817" y="2829983"/>
                  <a:pt x="4671483" y="2908300"/>
                  <a:pt x="5156200" y="2959100"/>
                </a:cubicBezTo>
                <a:cubicBezTo>
                  <a:pt x="5640917" y="3009900"/>
                  <a:pt x="6502400" y="3048000"/>
                  <a:pt x="6502400" y="3048000"/>
                </a:cubicBez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aphicFrame>
        <p:nvGraphicFramePr>
          <p:cNvPr id="80" name="Object 2"/>
          <p:cNvGraphicFramePr>
            <a:graphicFrameLocks noChangeAspect="1"/>
          </p:cNvGraphicFramePr>
          <p:nvPr/>
        </p:nvGraphicFramePr>
        <p:xfrm>
          <a:off x="3051176" y="5715000"/>
          <a:ext cx="423862" cy="241300"/>
        </p:xfrm>
        <a:graphic>
          <a:graphicData uri="http://schemas.openxmlformats.org/presentationml/2006/ole">
            <mc:AlternateContent xmlns:mc="http://schemas.openxmlformats.org/markup-compatibility/2006">
              <mc:Choice xmlns:v="urn:schemas-microsoft-com:vml" Requires="v">
                <p:oleObj spid="_x0000_s33847" name="Equation" r:id="rId4" imgW="355600" imgH="203200" progId="Equation.DSMT4">
                  <p:embed/>
                </p:oleObj>
              </mc:Choice>
              <mc:Fallback>
                <p:oleObj name="Equation" r:id="rId4" imgW="355600" imgH="203200" progId="Equation.DSMT4">
                  <p:embed/>
                  <p:pic>
                    <p:nvPicPr>
                      <p:cNvPr id="8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1176" y="5715000"/>
                        <a:ext cx="423862"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8" name="TextBox 63"/>
          <p:cNvSpPr txBox="1">
            <a:spLocks noChangeArrowheads="1"/>
          </p:cNvSpPr>
          <p:nvPr/>
        </p:nvSpPr>
        <p:spPr bwMode="auto">
          <a:xfrm>
            <a:off x="1744663" y="5041901"/>
            <a:ext cx="14478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no charge on capacitor initially</a:t>
            </a:r>
          </a:p>
        </p:txBody>
      </p:sp>
      <p:sp>
        <p:nvSpPr>
          <p:cNvPr id="89" name="TextBox 64"/>
          <p:cNvSpPr txBox="1">
            <a:spLocks noChangeArrowheads="1"/>
          </p:cNvSpPr>
          <p:nvPr/>
        </p:nvSpPr>
        <p:spPr bwMode="auto">
          <a:xfrm>
            <a:off x="9059863" y="2908301"/>
            <a:ext cx="12954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In theory, capacitor fully charged at t = </a:t>
            </a:r>
          </a:p>
        </p:txBody>
      </p:sp>
      <p:graphicFrame>
        <p:nvGraphicFramePr>
          <p:cNvPr id="90" name="Object 3"/>
          <p:cNvGraphicFramePr>
            <a:graphicFrameLocks noChangeAspect="1"/>
          </p:cNvGraphicFramePr>
          <p:nvPr/>
        </p:nvGraphicFramePr>
        <p:xfrm>
          <a:off x="5572126" y="3517901"/>
          <a:ext cx="1778916" cy="354013"/>
        </p:xfrm>
        <a:graphic>
          <a:graphicData uri="http://schemas.openxmlformats.org/presentationml/2006/ole">
            <mc:AlternateContent xmlns:mc="http://schemas.openxmlformats.org/markup-compatibility/2006">
              <mc:Choice xmlns:v="urn:schemas-microsoft-com:vml" Requires="v">
                <p:oleObj spid="_x0000_s33848" name="Equation" r:id="rId6" imgW="1346200" imgH="266700" progId="Equation.DSMT4">
                  <p:embed/>
                </p:oleObj>
              </mc:Choice>
              <mc:Fallback>
                <p:oleObj name="Equation" r:id="rId6" imgW="1346200" imgH="266700" progId="Equation.DSMT4">
                  <p:embed/>
                  <p:pic>
                    <p:nvPicPr>
                      <p:cNvPr id="9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2126" y="3517901"/>
                        <a:ext cx="1778916" cy="354013"/>
                      </a:xfrm>
                      <a:prstGeom prst="rect">
                        <a:avLst/>
                      </a:prstGeom>
                      <a:noFill/>
                      <a:ln>
                        <a:noFill/>
                      </a:ln>
                      <a:effectLst/>
                    </p:spPr>
                  </p:pic>
                </p:oleObj>
              </mc:Fallback>
            </mc:AlternateContent>
          </a:graphicData>
        </a:graphic>
      </p:graphicFrame>
      <p:graphicFrame>
        <p:nvGraphicFramePr>
          <p:cNvPr id="111" name="Object 7"/>
          <p:cNvGraphicFramePr>
            <a:graphicFrameLocks noChangeAspect="1"/>
          </p:cNvGraphicFramePr>
          <p:nvPr/>
        </p:nvGraphicFramePr>
        <p:xfrm>
          <a:off x="2582863" y="1841501"/>
          <a:ext cx="812800" cy="423863"/>
        </p:xfrm>
        <a:graphic>
          <a:graphicData uri="http://schemas.openxmlformats.org/presentationml/2006/ole">
            <mc:AlternateContent xmlns:mc="http://schemas.openxmlformats.org/markup-compatibility/2006">
              <mc:Choice xmlns:v="urn:schemas-microsoft-com:vml" Requires="v">
                <p:oleObj spid="_x0000_s33849" name="Equation" r:id="rId8" imgW="685800" imgH="355600" progId="Equation.DSMT4">
                  <p:embed/>
                </p:oleObj>
              </mc:Choice>
              <mc:Fallback>
                <p:oleObj name="Equation" r:id="rId8" imgW="685800" imgH="355600" progId="Equation.DSMT4">
                  <p:embed/>
                  <p:pic>
                    <p:nvPicPr>
                      <p:cNvPr id="111"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82863" y="1841501"/>
                        <a:ext cx="812800" cy="4238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2" name="Object 8"/>
          <p:cNvGraphicFramePr>
            <a:graphicFrameLocks noChangeAspect="1"/>
          </p:cNvGraphicFramePr>
          <p:nvPr/>
        </p:nvGraphicFramePr>
        <p:xfrm>
          <a:off x="9683752" y="5789613"/>
          <a:ext cx="376237" cy="196850"/>
        </p:xfrm>
        <a:graphic>
          <a:graphicData uri="http://schemas.openxmlformats.org/presentationml/2006/ole">
            <mc:AlternateContent xmlns:mc="http://schemas.openxmlformats.org/markup-compatibility/2006">
              <mc:Choice xmlns:v="urn:schemas-microsoft-com:vml" Requires="v">
                <p:oleObj spid="_x0000_s33850" name="Equation" r:id="rId10" imgW="317500" imgH="165100" progId="Equation.DSMT4">
                  <p:embed/>
                </p:oleObj>
              </mc:Choice>
              <mc:Fallback>
                <p:oleObj name="Equation" r:id="rId10" imgW="317500" imgH="165100" progId="Equation.DSMT4">
                  <p:embed/>
                  <p:pic>
                    <p:nvPicPr>
                      <p:cNvPr id="112"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83752" y="5789613"/>
                        <a:ext cx="376237" cy="1968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15" name="Freeform 58"/>
          <p:cNvSpPr>
            <a:spLocks noChangeArrowheads="1"/>
          </p:cNvSpPr>
          <p:nvPr/>
        </p:nvSpPr>
        <p:spPr bwMode="auto">
          <a:xfrm>
            <a:off x="3014663" y="5303838"/>
            <a:ext cx="330200" cy="444500"/>
          </a:xfrm>
          <a:custGeom>
            <a:avLst/>
            <a:gdLst>
              <a:gd name="T0" fmla="*/ 0 w 330200"/>
              <a:gd name="T1" fmla="*/ 55033 h 444500"/>
              <a:gd name="T2" fmla="*/ 139700 w 330200"/>
              <a:gd name="T3" fmla="*/ 55033 h 444500"/>
              <a:gd name="T4" fmla="*/ 152400 w 330200"/>
              <a:gd name="T5" fmla="*/ 385233 h 444500"/>
              <a:gd name="T6" fmla="*/ 330200 w 330200"/>
              <a:gd name="T7" fmla="*/ 410633 h 444500"/>
              <a:gd name="T8" fmla="*/ 0 60000 65536"/>
              <a:gd name="T9" fmla="*/ 0 60000 65536"/>
              <a:gd name="T10" fmla="*/ 0 60000 65536"/>
              <a:gd name="T11" fmla="*/ 0 60000 65536"/>
              <a:gd name="T12" fmla="*/ 0 w 330200"/>
              <a:gd name="T13" fmla="*/ 0 h 444500"/>
              <a:gd name="T14" fmla="*/ 330200 w 330200"/>
              <a:gd name="T15" fmla="*/ 444500 h 444500"/>
            </a:gdLst>
            <a:ahLst/>
            <a:cxnLst>
              <a:cxn ang="T8">
                <a:pos x="T0" y="T1"/>
              </a:cxn>
              <a:cxn ang="T9">
                <a:pos x="T2" y="T3"/>
              </a:cxn>
              <a:cxn ang="T10">
                <a:pos x="T4" y="T5"/>
              </a:cxn>
              <a:cxn ang="T11">
                <a:pos x="T6" y="T7"/>
              </a:cxn>
            </a:cxnLst>
            <a:rect l="T12" t="T13" r="T14" b="T15"/>
            <a:pathLst>
              <a:path w="330200" h="444500">
                <a:moveTo>
                  <a:pt x="0" y="55033"/>
                </a:moveTo>
                <a:cubicBezTo>
                  <a:pt x="57150" y="27516"/>
                  <a:pt x="114300" y="0"/>
                  <a:pt x="139700" y="55033"/>
                </a:cubicBezTo>
                <a:cubicBezTo>
                  <a:pt x="165100" y="110066"/>
                  <a:pt x="120650" y="325966"/>
                  <a:pt x="152400" y="385233"/>
                </a:cubicBezTo>
                <a:cubicBezTo>
                  <a:pt x="184150" y="444500"/>
                  <a:pt x="330200" y="410633"/>
                  <a:pt x="330200" y="410633"/>
                </a:cubicBezTo>
              </a:path>
            </a:pathLst>
          </a:custGeom>
          <a:noFill/>
          <a:ln w="9525">
            <a:solidFill>
              <a:schemeClr val="tx1"/>
            </a:solidFill>
            <a:prstDash val="dash"/>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cxnSp>
        <p:nvCxnSpPr>
          <p:cNvPr id="117" name="Straight Connector 93"/>
          <p:cNvCxnSpPr>
            <a:cxnSpLocks noChangeShapeType="1"/>
          </p:cNvCxnSpPr>
          <p:nvPr/>
        </p:nvCxnSpPr>
        <p:spPr bwMode="auto">
          <a:xfrm>
            <a:off x="3497263" y="2755900"/>
            <a:ext cx="6400800" cy="1588"/>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cxnSp>
      <p:graphicFrame>
        <p:nvGraphicFramePr>
          <p:cNvPr id="118" name="Object 10"/>
          <p:cNvGraphicFramePr>
            <a:graphicFrameLocks noChangeAspect="1"/>
          </p:cNvGraphicFramePr>
          <p:nvPr/>
        </p:nvGraphicFramePr>
        <p:xfrm>
          <a:off x="2679701" y="2603500"/>
          <a:ext cx="665162" cy="241300"/>
        </p:xfrm>
        <a:graphic>
          <a:graphicData uri="http://schemas.openxmlformats.org/presentationml/2006/ole">
            <mc:AlternateContent xmlns:mc="http://schemas.openxmlformats.org/markup-compatibility/2006">
              <mc:Choice xmlns:v="urn:schemas-microsoft-com:vml" Requires="v">
                <p:oleObj spid="_x0000_s33851" name="Equation" r:id="rId12" imgW="558800" imgH="203200" progId="Equation.DSMT4">
                  <p:embed/>
                </p:oleObj>
              </mc:Choice>
              <mc:Fallback>
                <p:oleObj name="Equation" r:id="rId12" imgW="558800" imgH="203200" progId="Equation.DSMT4">
                  <p:embed/>
                  <p:pic>
                    <p:nvPicPr>
                      <p:cNvPr id="118"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79701" y="2603500"/>
                        <a:ext cx="665162"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9" name="Object 11"/>
          <p:cNvGraphicFramePr>
            <a:graphicFrameLocks noChangeAspect="1"/>
          </p:cNvGraphicFramePr>
          <p:nvPr/>
        </p:nvGraphicFramePr>
        <p:xfrm>
          <a:off x="10126663" y="3346450"/>
          <a:ext cx="228600" cy="171450"/>
        </p:xfrm>
        <a:graphic>
          <a:graphicData uri="http://schemas.openxmlformats.org/presentationml/2006/ole">
            <mc:AlternateContent xmlns:mc="http://schemas.openxmlformats.org/markup-compatibility/2006">
              <mc:Choice xmlns:v="urn:schemas-microsoft-com:vml" Requires="v">
                <p:oleObj spid="_x0000_s33852" name="Equation" r:id="rId14" imgW="152400" imgH="114300" progId="Equation.DSMT4">
                  <p:embed/>
                </p:oleObj>
              </mc:Choice>
              <mc:Fallback>
                <p:oleObj name="Equation" r:id="rId14" imgW="152400" imgH="114300" progId="Equation.DSMT4">
                  <p:embed/>
                  <p:pic>
                    <p:nvPicPr>
                      <p:cNvPr id="119"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126663" y="3346450"/>
                        <a:ext cx="228600" cy="1714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9007982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152400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10243663" y="6472239"/>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37.)</a:t>
            </a:r>
          </a:p>
        </p:txBody>
      </p:sp>
      <p:sp>
        <p:nvSpPr>
          <p:cNvPr id="4" name="TextBox 3"/>
          <p:cNvSpPr txBox="1"/>
          <p:nvPr/>
        </p:nvSpPr>
        <p:spPr>
          <a:xfrm>
            <a:off x="1775086" y="327681"/>
            <a:ext cx="8858081" cy="830997"/>
          </a:xfrm>
          <a:prstGeom prst="rect">
            <a:avLst/>
          </a:prstGeom>
          <a:noFill/>
        </p:spPr>
        <p:txBody>
          <a:bodyPr wrap="square" rtlCol="0">
            <a:spAutoFit/>
          </a:bodyPr>
          <a:lstStyle/>
          <a:p>
            <a:r>
              <a:rPr lang="en-US" sz="2800" dirty="0">
                <a:solidFill>
                  <a:srgbClr val="FF0000"/>
                </a:solidFill>
                <a:latin typeface="Apple Chancery"/>
                <a:cs typeface="Apple Chancery"/>
              </a:rPr>
              <a:t>It would </a:t>
            </a:r>
            <a:r>
              <a:rPr lang="en-US" sz="2000" dirty="0">
                <a:solidFill>
                  <a:srgbClr val="000000"/>
                </a:solidFill>
                <a:latin typeface="Times New Roman"/>
                <a:cs typeface="Times New Roman"/>
              </a:rPr>
              <a:t>be nice to get a feel for how fast a capacitor/resistor combination will charge or discharge.   </a:t>
            </a:r>
            <a:endParaRPr lang="en-US" sz="2800" dirty="0">
              <a:solidFill>
                <a:srgbClr val="000000"/>
              </a:solidFill>
              <a:latin typeface="Times New Roman"/>
              <a:cs typeface="Times New Roman"/>
            </a:endParaRPr>
          </a:p>
        </p:txBody>
      </p:sp>
      <p:graphicFrame>
        <p:nvGraphicFramePr>
          <p:cNvPr id="90" name="Object 3"/>
          <p:cNvGraphicFramePr>
            <a:graphicFrameLocks noChangeAspect="1"/>
          </p:cNvGraphicFramePr>
          <p:nvPr/>
        </p:nvGraphicFramePr>
        <p:xfrm>
          <a:off x="8747125" y="2755900"/>
          <a:ext cx="1595438" cy="317500"/>
        </p:xfrm>
        <a:graphic>
          <a:graphicData uri="http://schemas.openxmlformats.org/presentationml/2006/ole">
            <mc:AlternateContent xmlns:mc="http://schemas.openxmlformats.org/markup-compatibility/2006">
              <mc:Choice xmlns:v="urn:schemas-microsoft-com:vml" Requires="v">
                <p:oleObj spid="_x0000_s34907" name="Equation" r:id="rId4" imgW="1346200" imgH="266700" progId="Equation.DSMT4">
                  <p:embed/>
                </p:oleObj>
              </mc:Choice>
              <mc:Fallback>
                <p:oleObj name="Equation" r:id="rId4" imgW="1346200" imgH="266700" progId="Equation.DSMT4">
                  <p:embed/>
                  <p:pic>
                    <p:nvPicPr>
                      <p:cNvPr id="9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7125" y="2755900"/>
                        <a:ext cx="1595438" cy="3175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2" name="Object 4"/>
          <p:cNvGraphicFramePr>
            <a:graphicFrameLocks noChangeAspect="1"/>
          </p:cNvGraphicFramePr>
          <p:nvPr/>
        </p:nvGraphicFramePr>
        <p:xfrm>
          <a:off x="5369191" y="2651814"/>
          <a:ext cx="890587" cy="241300"/>
        </p:xfrm>
        <a:graphic>
          <a:graphicData uri="http://schemas.openxmlformats.org/presentationml/2006/ole">
            <mc:AlternateContent xmlns:mc="http://schemas.openxmlformats.org/markup-compatibility/2006">
              <mc:Choice xmlns:v="urn:schemas-microsoft-com:vml" Requires="v">
                <p:oleObj spid="_x0000_s34908" name="Equation" r:id="rId6" imgW="749300" imgH="203200" progId="Equation.DSMT4">
                  <p:embed/>
                </p:oleObj>
              </mc:Choice>
              <mc:Fallback>
                <p:oleObj name="Equation" r:id="rId6" imgW="749300" imgH="203200" progId="Equation.DSMT4">
                  <p:embed/>
                  <p:pic>
                    <p:nvPicPr>
                      <p:cNvPr id="92"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9191" y="2651814"/>
                        <a:ext cx="890587"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8" name="Object 5"/>
          <p:cNvGraphicFramePr>
            <a:graphicFrameLocks noChangeAspect="1"/>
          </p:cNvGraphicFramePr>
          <p:nvPr/>
        </p:nvGraphicFramePr>
        <p:xfrm>
          <a:off x="6968503" y="4696513"/>
          <a:ext cx="573087" cy="196850"/>
        </p:xfrm>
        <a:graphic>
          <a:graphicData uri="http://schemas.openxmlformats.org/presentationml/2006/ole">
            <mc:AlternateContent xmlns:mc="http://schemas.openxmlformats.org/markup-compatibility/2006">
              <mc:Choice xmlns:v="urn:schemas-microsoft-com:vml" Requires="v">
                <p:oleObj spid="_x0000_s34909" name="Equation" r:id="rId8" imgW="482600" imgH="165100" progId="Equation.DSMT4">
                  <p:embed/>
                </p:oleObj>
              </mc:Choice>
              <mc:Fallback>
                <p:oleObj name="Equation" r:id="rId8" imgW="482600" imgH="165100" progId="Equation.DSMT4">
                  <p:embed/>
                  <p:pic>
                    <p:nvPicPr>
                      <p:cNvPr id="98"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68503" y="4696513"/>
                        <a:ext cx="573087" cy="1968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1" name="Object 6"/>
          <p:cNvGraphicFramePr>
            <a:graphicFrameLocks noChangeAspect="1"/>
          </p:cNvGraphicFramePr>
          <p:nvPr/>
        </p:nvGraphicFramePr>
        <p:xfrm>
          <a:off x="7931307" y="4696513"/>
          <a:ext cx="768350" cy="196850"/>
        </p:xfrm>
        <a:graphic>
          <a:graphicData uri="http://schemas.openxmlformats.org/presentationml/2006/ole">
            <mc:AlternateContent xmlns:mc="http://schemas.openxmlformats.org/markup-compatibility/2006">
              <mc:Choice xmlns:v="urn:schemas-microsoft-com:vml" Requires="v">
                <p:oleObj spid="_x0000_s34910" name="Equation" r:id="rId10" imgW="647700" imgH="165100" progId="Equation.DSMT4">
                  <p:embed/>
                </p:oleObj>
              </mc:Choice>
              <mc:Fallback>
                <p:oleObj name="Equation" r:id="rId10" imgW="647700" imgH="165100" progId="Equation.DSMT4">
                  <p:embed/>
                  <p:pic>
                    <p:nvPicPr>
                      <p:cNvPr id="101"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31307" y="4696513"/>
                        <a:ext cx="768350" cy="1968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1" name="Object 7"/>
          <p:cNvGraphicFramePr>
            <a:graphicFrameLocks noChangeAspect="1"/>
          </p:cNvGraphicFramePr>
          <p:nvPr/>
        </p:nvGraphicFramePr>
        <p:xfrm>
          <a:off x="5386653" y="1591573"/>
          <a:ext cx="812800" cy="423863"/>
        </p:xfrm>
        <a:graphic>
          <a:graphicData uri="http://schemas.openxmlformats.org/presentationml/2006/ole">
            <mc:AlternateContent xmlns:mc="http://schemas.openxmlformats.org/markup-compatibility/2006">
              <mc:Choice xmlns:v="urn:schemas-microsoft-com:vml" Requires="v">
                <p:oleObj spid="_x0000_s34911" name="Equation" r:id="rId12" imgW="685800" imgH="355600" progId="Equation.DSMT4">
                  <p:embed/>
                </p:oleObj>
              </mc:Choice>
              <mc:Fallback>
                <p:oleObj name="Equation" r:id="rId12" imgW="685800" imgH="355600" progId="Equation.DSMT4">
                  <p:embed/>
                  <p:pic>
                    <p:nvPicPr>
                      <p:cNvPr id="111"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86653" y="1591573"/>
                        <a:ext cx="812800" cy="4238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2" name="Object 8"/>
          <p:cNvGraphicFramePr>
            <a:graphicFrameLocks noChangeAspect="1"/>
          </p:cNvGraphicFramePr>
          <p:nvPr/>
        </p:nvGraphicFramePr>
        <p:xfrm>
          <a:off x="10192863" y="4643437"/>
          <a:ext cx="376237" cy="196850"/>
        </p:xfrm>
        <a:graphic>
          <a:graphicData uri="http://schemas.openxmlformats.org/presentationml/2006/ole">
            <mc:AlternateContent xmlns:mc="http://schemas.openxmlformats.org/markup-compatibility/2006">
              <mc:Choice xmlns:v="urn:schemas-microsoft-com:vml" Requires="v">
                <p:oleObj spid="_x0000_s34912" name="Equation" r:id="rId14" imgW="317500" imgH="165100" progId="Equation.DSMT4">
                  <p:embed/>
                </p:oleObj>
              </mc:Choice>
              <mc:Fallback>
                <p:oleObj name="Equation" r:id="rId14" imgW="317500" imgH="165100" progId="Equation.DSMT4">
                  <p:embed/>
                  <p:pic>
                    <p:nvPicPr>
                      <p:cNvPr id="112"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192863" y="4643437"/>
                        <a:ext cx="376237" cy="1968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6" name="Object 9"/>
          <p:cNvGraphicFramePr>
            <a:graphicFrameLocks noChangeAspect="1"/>
          </p:cNvGraphicFramePr>
          <p:nvPr/>
        </p:nvGraphicFramePr>
        <p:xfrm>
          <a:off x="5413377" y="3035300"/>
          <a:ext cx="874712" cy="241300"/>
        </p:xfrm>
        <a:graphic>
          <a:graphicData uri="http://schemas.openxmlformats.org/presentationml/2006/ole">
            <mc:AlternateContent xmlns:mc="http://schemas.openxmlformats.org/markup-compatibility/2006">
              <mc:Choice xmlns:v="urn:schemas-microsoft-com:vml" Requires="v">
                <p:oleObj spid="_x0000_s34913" name="Equation" r:id="rId16" imgW="736600" imgH="203200" progId="Equation.DSMT4">
                  <p:embed/>
                </p:oleObj>
              </mc:Choice>
              <mc:Fallback>
                <p:oleObj name="Equation" r:id="rId16" imgW="736600" imgH="203200" progId="Equation.DSMT4">
                  <p:embed/>
                  <p:pic>
                    <p:nvPicPr>
                      <p:cNvPr id="116" name="Object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413377" y="3035300"/>
                        <a:ext cx="874712"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9" name="Freeform 62"/>
          <p:cNvSpPr>
            <a:spLocks noChangeArrowheads="1"/>
          </p:cNvSpPr>
          <p:nvPr/>
        </p:nvSpPr>
        <p:spPr bwMode="auto">
          <a:xfrm flipV="1">
            <a:off x="6306236" y="2472089"/>
            <a:ext cx="4762654" cy="2120870"/>
          </a:xfrm>
          <a:custGeom>
            <a:avLst/>
            <a:gdLst>
              <a:gd name="T0" fmla="*/ 0 w 6502400"/>
              <a:gd name="T1" fmla="*/ 0 h 3048000"/>
              <a:gd name="T2" fmla="*/ 76200 w 6502400"/>
              <a:gd name="T3" fmla="*/ 326660 h 3048000"/>
              <a:gd name="T4" fmla="*/ 266700 w 6502400"/>
              <a:gd name="T5" fmla="*/ 783984 h 3048000"/>
              <a:gd name="T6" fmla="*/ 508000 w 6502400"/>
              <a:gd name="T7" fmla="*/ 1165087 h 3048000"/>
              <a:gd name="T8" fmla="*/ 825500 w 6502400"/>
              <a:gd name="T9" fmla="*/ 1469969 h 3048000"/>
              <a:gd name="T10" fmla="*/ 1295400 w 6502400"/>
              <a:gd name="T11" fmla="*/ 1753075 h 3048000"/>
              <a:gd name="T12" fmla="*/ 2247900 w 6502400"/>
              <a:gd name="T13" fmla="*/ 2090623 h 3048000"/>
              <a:gd name="T14" fmla="*/ 3594100 w 6502400"/>
              <a:gd name="T15" fmla="*/ 2351951 h 3048000"/>
              <a:gd name="T16" fmla="*/ 5156200 w 6502400"/>
              <a:gd name="T17" fmla="*/ 2537059 h 3048000"/>
              <a:gd name="T18" fmla="*/ 6502400 w 6502400"/>
              <a:gd name="T19" fmla="*/ 2613279 h 3048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02400"/>
              <a:gd name="T31" fmla="*/ 0 h 3048000"/>
              <a:gd name="T32" fmla="*/ 6502400 w 6502400"/>
              <a:gd name="T33" fmla="*/ 3048000 h 3048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02400" h="3048000">
                <a:moveTo>
                  <a:pt x="0" y="0"/>
                </a:moveTo>
                <a:cubicBezTo>
                  <a:pt x="15875" y="114300"/>
                  <a:pt x="31750" y="228600"/>
                  <a:pt x="76200" y="381000"/>
                </a:cubicBezTo>
                <a:cubicBezTo>
                  <a:pt x="120650" y="533400"/>
                  <a:pt x="194733" y="751417"/>
                  <a:pt x="266700" y="914400"/>
                </a:cubicBezTo>
                <a:cubicBezTo>
                  <a:pt x="338667" y="1077383"/>
                  <a:pt x="414867" y="1225550"/>
                  <a:pt x="508000" y="1358900"/>
                </a:cubicBezTo>
                <a:cubicBezTo>
                  <a:pt x="601133" y="1492250"/>
                  <a:pt x="694267" y="1600200"/>
                  <a:pt x="825500" y="1714500"/>
                </a:cubicBezTo>
                <a:cubicBezTo>
                  <a:pt x="956733" y="1828800"/>
                  <a:pt x="1058333" y="1924050"/>
                  <a:pt x="1295400" y="2044700"/>
                </a:cubicBezTo>
                <a:cubicBezTo>
                  <a:pt x="1532467" y="2165350"/>
                  <a:pt x="1864783" y="2321983"/>
                  <a:pt x="2247900" y="2438400"/>
                </a:cubicBezTo>
                <a:cubicBezTo>
                  <a:pt x="2631017" y="2554817"/>
                  <a:pt x="3109383" y="2656417"/>
                  <a:pt x="3594100" y="2743200"/>
                </a:cubicBezTo>
                <a:cubicBezTo>
                  <a:pt x="4078817" y="2829983"/>
                  <a:pt x="4671483" y="2908300"/>
                  <a:pt x="5156200" y="2959100"/>
                </a:cubicBezTo>
                <a:cubicBezTo>
                  <a:pt x="5640917" y="3009900"/>
                  <a:pt x="6502400" y="3048000"/>
                  <a:pt x="6502400" y="3048000"/>
                </a:cubicBez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cxnSp>
        <p:nvCxnSpPr>
          <p:cNvPr id="77" name="Straight Connector 55"/>
          <p:cNvCxnSpPr>
            <a:cxnSpLocks noChangeShapeType="1"/>
          </p:cNvCxnSpPr>
          <p:nvPr/>
        </p:nvCxnSpPr>
        <p:spPr bwMode="auto">
          <a:xfrm rot="5400000">
            <a:off x="4910928" y="3197650"/>
            <a:ext cx="2790618" cy="232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cxnSp>
      <p:cxnSp>
        <p:nvCxnSpPr>
          <p:cNvPr id="78" name="Straight Connector 57"/>
          <p:cNvCxnSpPr>
            <a:cxnSpLocks noChangeShapeType="1"/>
          </p:cNvCxnSpPr>
          <p:nvPr/>
        </p:nvCxnSpPr>
        <p:spPr bwMode="auto">
          <a:xfrm rot="10800000" flipV="1">
            <a:off x="6306236" y="4592960"/>
            <a:ext cx="4801026" cy="116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cxnSp>
      <p:cxnSp>
        <p:nvCxnSpPr>
          <p:cNvPr id="91" name="Straight Connector 69"/>
          <p:cNvCxnSpPr>
            <a:cxnSpLocks noChangeShapeType="1"/>
          </p:cNvCxnSpPr>
          <p:nvPr/>
        </p:nvCxnSpPr>
        <p:spPr bwMode="auto">
          <a:xfrm>
            <a:off x="6306236" y="3141839"/>
            <a:ext cx="948810" cy="1163"/>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cxnSp>
      <p:cxnSp>
        <p:nvCxnSpPr>
          <p:cNvPr id="97" name="Straight Connector 71"/>
          <p:cNvCxnSpPr>
            <a:cxnSpLocks noChangeShapeType="1"/>
          </p:cNvCxnSpPr>
          <p:nvPr/>
        </p:nvCxnSpPr>
        <p:spPr bwMode="auto">
          <a:xfrm rot="5400000">
            <a:off x="6544021" y="3880771"/>
            <a:ext cx="1423215" cy="1163"/>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cxnSp>
      <p:cxnSp>
        <p:nvCxnSpPr>
          <p:cNvPr id="100" name="Straight Connector 76"/>
          <p:cNvCxnSpPr>
            <a:cxnSpLocks noChangeShapeType="1"/>
          </p:cNvCxnSpPr>
          <p:nvPr/>
        </p:nvCxnSpPr>
        <p:spPr bwMode="auto">
          <a:xfrm rot="5400000">
            <a:off x="7421322" y="3699961"/>
            <a:ext cx="1787159" cy="1162"/>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cxnSp>
      <p:cxnSp>
        <p:nvCxnSpPr>
          <p:cNvPr id="110" name="Straight Connector 84"/>
          <p:cNvCxnSpPr>
            <a:cxnSpLocks noChangeShapeType="1"/>
          </p:cNvCxnSpPr>
          <p:nvPr/>
        </p:nvCxnSpPr>
        <p:spPr bwMode="auto">
          <a:xfrm>
            <a:off x="6306237" y="2805801"/>
            <a:ext cx="2009245" cy="1162"/>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cxnSp>
      <p:cxnSp>
        <p:nvCxnSpPr>
          <p:cNvPr id="117" name="Straight Connector 93"/>
          <p:cNvCxnSpPr>
            <a:cxnSpLocks noChangeShapeType="1"/>
          </p:cNvCxnSpPr>
          <p:nvPr/>
        </p:nvCxnSpPr>
        <p:spPr bwMode="auto">
          <a:xfrm>
            <a:off x="6362049" y="2416278"/>
            <a:ext cx="4688238" cy="1163"/>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cxnSp>
      <p:graphicFrame>
        <p:nvGraphicFramePr>
          <p:cNvPr id="118" name="Object 10"/>
          <p:cNvGraphicFramePr>
            <a:graphicFrameLocks noChangeAspect="1"/>
          </p:cNvGraphicFramePr>
          <p:nvPr/>
        </p:nvGraphicFramePr>
        <p:xfrm>
          <a:off x="5594615" y="2277740"/>
          <a:ext cx="665162" cy="241300"/>
        </p:xfrm>
        <a:graphic>
          <a:graphicData uri="http://schemas.openxmlformats.org/presentationml/2006/ole">
            <mc:AlternateContent xmlns:mc="http://schemas.openxmlformats.org/markup-compatibility/2006">
              <mc:Choice xmlns:v="urn:schemas-microsoft-com:vml" Requires="v">
                <p:oleObj spid="_x0000_s34914" name="Equation" r:id="rId18" imgW="558800" imgH="203200" progId="Equation.DSMT4">
                  <p:embed/>
                </p:oleObj>
              </mc:Choice>
              <mc:Fallback>
                <p:oleObj name="Equation" r:id="rId18" imgW="558800" imgH="203200" progId="Equation.DSMT4">
                  <p:embed/>
                  <p:pic>
                    <p:nvPicPr>
                      <p:cNvPr id="118" name="Object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594615" y="2277740"/>
                        <a:ext cx="665162"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3" name="TextBox 32"/>
          <p:cNvSpPr txBox="1"/>
          <p:nvPr/>
        </p:nvSpPr>
        <p:spPr>
          <a:xfrm>
            <a:off x="1775086" y="1158677"/>
            <a:ext cx="3304914" cy="1446550"/>
          </a:xfrm>
          <a:prstGeom prst="rect">
            <a:avLst/>
          </a:prstGeom>
          <a:noFill/>
        </p:spPr>
        <p:txBody>
          <a:bodyPr wrap="square" rtlCol="0">
            <a:spAutoFit/>
          </a:bodyPr>
          <a:lstStyle/>
          <a:p>
            <a:r>
              <a:rPr lang="en-US" sz="2800" dirty="0">
                <a:solidFill>
                  <a:srgbClr val="FF0000"/>
                </a:solidFill>
                <a:latin typeface="Apple Chancery"/>
                <a:cs typeface="Apple Chancery"/>
              </a:rPr>
              <a:t>To that end, </a:t>
            </a:r>
            <a:r>
              <a:rPr lang="en-US" sz="2000" dirty="0">
                <a:solidFill>
                  <a:srgbClr val="000000"/>
                </a:solidFill>
                <a:latin typeface="Times New Roman"/>
                <a:cs typeface="Times New Roman"/>
              </a:rPr>
              <a:t>how much charge would the cap have accumulated after a time equal to </a:t>
            </a:r>
            <a:r>
              <a:rPr lang="en-US" sz="2000" i="1" dirty="0">
                <a:solidFill>
                  <a:srgbClr val="FF0000"/>
                </a:solidFill>
                <a:latin typeface="Times New Roman"/>
                <a:cs typeface="Times New Roman"/>
              </a:rPr>
              <a:t>RC</a:t>
            </a:r>
            <a:r>
              <a:rPr lang="en-US" sz="2000" i="1" dirty="0">
                <a:solidFill>
                  <a:srgbClr val="000000"/>
                </a:solidFill>
                <a:latin typeface="Times New Roman"/>
                <a:cs typeface="Times New Roman"/>
              </a:rPr>
              <a:t>?</a:t>
            </a:r>
            <a:r>
              <a:rPr lang="en-US" sz="2000" dirty="0">
                <a:solidFill>
                  <a:srgbClr val="000000"/>
                </a:solidFill>
                <a:latin typeface="Times New Roman"/>
                <a:cs typeface="Times New Roman"/>
              </a:rPr>
              <a:t>   </a:t>
            </a:r>
            <a:endParaRPr lang="en-US" sz="2800" dirty="0">
              <a:solidFill>
                <a:srgbClr val="000000"/>
              </a:solidFill>
              <a:latin typeface="Times New Roman"/>
              <a:cs typeface="Times New Roman"/>
            </a:endParaRPr>
          </a:p>
        </p:txBody>
      </p:sp>
      <p:graphicFrame>
        <p:nvGraphicFramePr>
          <p:cNvPr id="35" name="Object 2"/>
          <p:cNvGraphicFramePr>
            <a:graphicFrameLocks noChangeAspect="1"/>
          </p:cNvGraphicFramePr>
          <p:nvPr/>
        </p:nvGraphicFramePr>
        <p:xfrm>
          <a:off x="2074863" y="2678113"/>
          <a:ext cx="3327400" cy="2138362"/>
        </p:xfrm>
        <a:graphic>
          <a:graphicData uri="http://schemas.openxmlformats.org/presentationml/2006/ole">
            <mc:AlternateContent xmlns:mc="http://schemas.openxmlformats.org/markup-compatibility/2006">
              <mc:Choice xmlns:v="urn:schemas-microsoft-com:vml" Requires="v">
                <p:oleObj spid="_x0000_s34915" name="Equation" r:id="rId20" imgW="2082800" imgH="1333500" progId="Equation.DSMT4">
                  <p:embed/>
                </p:oleObj>
              </mc:Choice>
              <mc:Fallback>
                <p:oleObj name="Equation" r:id="rId20" imgW="2082800" imgH="1333500" progId="Equation.DSMT4">
                  <p:embed/>
                  <p:pic>
                    <p:nvPicPr>
                      <p:cNvPr id="35" name="Object 2"/>
                      <p:cNvPicPr>
                        <a:picLocks noChangeAspect="1" noChangeArrowheads="1"/>
                      </p:cNvPicPr>
                      <p:nvPr/>
                    </p:nvPicPr>
                    <p:blipFill>
                      <a:blip r:embed="rId21"/>
                      <a:srcRect/>
                      <a:stretch>
                        <a:fillRect/>
                      </a:stretch>
                    </p:blipFill>
                    <p:spPr bwMode="auto">
                      <a:xfrm>
                        <a:off x="2074863" y="2678113"/>
                        <a:ext cx="3327400" cy="2138362"/>
                      </a:xfrm>
                      <a:prstGeom prst="rect">
                        <a:avLst/>
                      </a:prstGeom>
                      <a:noFill/>
                      <a:ln>
                        <a:noFill/>
                      </a:ln>
                      <a:effectLst/>
                    </p:spPr>
                  </p:pic>
                </p:oleObj>
              </mc:Fallback>
            </mc:AlternateContent>
          </a:graphicData>
        </a:graphic>
      </p:graphicFrame>
      <p:sp>
        <p:nvSpPr>
          <p:cNvPr id="36" name="TextBox 35"/>
          <p:cNvSpPr txBox="1"/>
          <p:nvPr/>
        </p:nvSpPr>
        <p:spPr>
          <a:xfrm>
            <a:off x="1851285" y="5091837"/>
            <a:ext cx="8717814" cy="1138773"/>
          </a:xfrm>
          <a:prstGeom prst="rect">
            <a:avLst/>
          </a:prstGeom>
          <a:noFill/>
        </p:spPr>
        <p:txBody>
          <a:bodyPr wrap="square" rtlCol="0">
            <a:spAutoFit/>
          </a:bodyPr>
          <a:lstStyle/>
          <a:p>
            <a:r>
              <a:rPr lang="en-US" sz="2800" dirty="0">
                <a:solidFill>
                  <a:srgbClr val="FF0000"/>
                </a:solidFill>
                <a:latin typeface="Apple Chancery"/>
                <a:cs typeface="Apple Chancery"/>
              </a:rPr>
              <a:t>This time </a:t>
            </a:r>
            <a:r>
              <a:rPr lang="en-US" sz="2000" dirty="0">
                <a:solidFill>
                  <a:srgbClr val="000000"/>
                </a:solidFill>
                <a:latin typeface="Times New Roman"/>
                <a:cs typeface="Times New Roman"/>
              </a:rPr>
              <a:t>is defined as </a:t>
            </a:r>
            <a:r>
              <a:rPr lang="en-US" sz="2000" i="1" dirty="0">
                <a:solidFill>
                  <a:srgbClr val="0000FF"/>
                </a:solidFill>
                <a:latin typeface="Times New Roman"/>
                <a:cs typeface="Times New Roman"/>
              </a:rPr>
              <a:t>one time constant   </a:t>
            </a:r>
            <a:r>
              <a:rPr lang="en-US" sz="2000" i="1" dirty="0">
                <a:solidFill>
                  <a:srgbClr val="000000"/>
                </a:solidFill>
                <a:latin typeface="Times New Roman"/>
                <a:cs typeface="Times New Roman"/>
              </a:rPr>
              <a:t>.  </a:t>
            </a:r>
            <a:r>
              <a:rPr lang="en-US" sz="2000" dirty="0">
                <a:solidFill>
                  <a:srgbClr val="000000"/>
                </a:solidFill>
                <a:latin typeface="Times New Roman"/>
                <a:cs typeface="Times New Roman"/>
              </a:rPr>
              <a:t>It is the </a:t>
            </a:r>
            <a:r>
              <a:rPr lang="en-US" sz="2000" dirty="0">
                <a:solidFill>
                  <a:srgbClr val="0000FF"/>
                </a:solidFill>
                <a:latin typeface="Times New Roman"/>
                <a:cs typeface="Times New Roman"/>
              </a:rPr>
              <a:t>amount of time it takes </a:t>
            </a:r>
            <a:r>
              <a:rPr lang="en-US" sz="2000" dirty="0">
                <a:solidFill>
                  <a:srgbClr val="000000"/>
                </a:solidFill>
                <a:latin typeface="Times New Roman"/>
                <a:cs typeface="Times New Roman"/>
              </a:rPr>
              <a:t>the capacitor to </a:t>
            </a:r>
            <a:r>
              <a:rPr lang="en-US" sz="2000" dirty="0">
                <a:solidFill>
                  <a:srgbClr val="0000FF"/>
                </a:solidFill>
                <a:latin typeface="Times New Roman"/>
                <a:cs typeface="Times New Roman"/>
              </a:rPr>
              <a:t>charge to </a:t>
            </a:r>
            <a:r>
              <a:rPr lang="en-US" sz="2000" dirty="0">
                <a:solidFill>
                  <a:srgbClr val="FF0000"/>
                </a:solidFill>
                <a:latin typeface="Times New Roman"/>
                <a:cs typeface="Times New Roman"/>
              </a:rPr>
              <a:t>63%</a:t>
            </a:r>
            <a:r>
              <a:rPr lang="en-US" sz="2000" dirty="0">
                <a:solidFill>
                  <a:srgbClr val="000000"/>
                </a:solidFill>
                <a:latin typeface="Times New Roman"/>
                <a:cs typeface="Times New Roman"/>
              </a:rPr>
              <a:t> of its maximum.  </a:t>
            </a:r>
            <a:r>
              <a:rPr lang="en-US" sz="2000" i="1" dirty="0">
                <a:solidFill>
                  <a:srgbClr val="0000FF"/>
                </a:solidFill>
                <a:latin typeface="Times New Roman"/>
                <a:cs typeface="Times New Roman"/>
              </a:rPr>
              <a:t>Two time constants </a:t>
            </a:r>
            <a:r>
              <a:rPr lang="en-US" sz="2000" dirty="0">
                <a:solidFill>
                  <a:srgbClr val="000000"/>
                </a:solidFill>
                <a:latin typeface="Times New Roman"/>
                <a:cs typeface="Times New Roman"/>
              </a:rPr>
              <a:t>will charge it to </a:t>
            </a:r>
            <a:r>
              <a:rPr lang="en-US" sz="2000" dirty="0">
                <a:solidFill>
                  <a:srgbClr val="FF0000"/>
                </a:solidFill>
                <a:latin typeface="Times New Roman"/>
                <a:cs typeface="Times New Roman"/>
              </a:rPr>
              <a:t>87% </a:t>
            </a:r>
            <a:r>
              <a:rPr lang="en-US" sz="2000" dirty="0">
                <a:solidFill>
                  <a:srgbClr val="0000FF"/>
                </a:solidFill>
                <a:latin typeface="Times New Roman"/>
                <a:cs typeface="Times New Roman"/>
              </a:rPr>
              <a:t>of</a:t>
            </a:r>
            <a:r>
              <a:rPr lang="en-US" sz="2000" dirty="0">
                <a:solidFill>
                  <a:srgbClr val="000000"/>
                </a:solidFill>
                <a:latin typeface="Times New Roman"/>
                <a:cs typeface="Times New Roman"/>
              </a:rPr>
              <a:t> its </a:t>
            </a:r>
            <a:r>
              <a:rPr lang="en-US" sz="2000" dirty="0">
                <a:solidFill>
                  <a:srgbClr val="0000FF"/>
                </a:solidFill>
                <a:latin typeface="Times New Roman"/>
                <a:cs typeface="Times New Roman"/>
              </a:rPr>
              <a:t>maximum</a:t>
            </a:r>
            <a:r>
              <a:rPr lang="en-US" sz="2000" dirty="0">
                <a:solidFill>
                  <a:srgbClr val="000000"/>
                </a:solidFill>
                <a:latin typeface="Times New Roman"/>
                <a:cs typeface="Times New Roman"/>
              </a:rPr>
              <a:t> (try the calculation if you don’t believe me).</a:t>
            </a:r>
            <a:endParaRPr lang="en-US" sz="2800" dirty="0">
              <a:solidFill>
                <a:srgbClr val="000000"/>
              </a:solidFill>
              <a:latin typeface="Times New Roman"/>
              <a:cs typeface="Times New Roman"/>
            </a:endParaRPr>
          </a:p>
        </p:txBody>
      </p:sp>
      <p:graphicFrame>
        <p:nvGraphicFramePr>
          <p:cNvPr id="37" name="Object 2"/>
          <p:cNvGraphicFramePr>
            <a:graphicFrameLocks noChangeAspect="1"/>
          </p:cNvGraphicFramePr>
          <p:nvPr/>
        </p:nvGraphicFramePr>
        <p:xfrm>
          <a:off x="6535738" y="5321301"/>
          <a:ext cx="182562" cy="223837"/>
        </p:xfrm>
        <a:graphic>
          <a:graphicData uri="http://schemas.openxmlformats.org/presentationml/2006/ole">
            <mc:AlternateContent xmlns:mc="http://schemas.openxmlformats.org/markup-compatibility/2006">
              <mc:Choice xmlns:v="urn:schemas-microsoft-com:vml" Requires="v">
                <p:oleObj spid="_x0000_s34916" name="Equation" r:id="rId22" imgW="114300" imgH="139700" progId="Equation.DSMT4">
                  <p:embed/>
                </p:oleObj>
              </mc:Choice>
              <mc:Fallback>
                <p:oleObj name="Equation" r:id="rId22" imgW="114300" imgH="139700" progId="Equation.DSMT4">
                  <p:embed/>
                  <p:pic>
                    <p:nvPicPr>
                      <p:cNvPr id="37" name="Object 2"/>
                      <p:cNvPicPr>
                        <a:picLocks noChangeAspect="1" noChangeArrowheads="1"/>
                      </p:cNvPicPr>
                      <p:nvPr/>
                    </p:nvPicPr>
                    <p:blipFill>
                      <a:blip r:embed="rId23"/>
                      <a:srcRect/>
                      <a:stretch>
                        <a:fillRect/>
                      </a:stretch>
                    </p:blipFill>
                    <p:spPr bwMode="auto">
                      <a:xfrm>
                        <a:off x="6535738" y="5321301"/>
                        <a:ext cx="182562" cy="22383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5800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ssolv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dissolve">
                                      <p:cBhvr>
                                        <p:cTn id="12" dur="500"/>
                                        <p:tgtEl>
                                          <p:spTgt spid="37"/>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dissolve">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92"/>
                                        </p:tgtEl>
                                        <p:attrNameLst>
                                          <p:attrName>style.visibility</p:attrName>
                                        </p:attrNameLst>
                                      </p:cBhvr>
                                      <p:to>
                                        <p:strVal val="visible"/>
                                      </p:to>
                                    </p:set>
                                    <p:animEffect transition="in" filter="dissolve">
                                      <p:cBhvr>
                                        <p:cTn id="20" dur="500"/>
                                        <p:tgtEl>
                                          <p:spTgt spid="92"/>
                                        </p:tgtEl>
                                      </p:cBhvr>
                                    </p:animEffect>
                                  </p:childTnLst>
                                </p:cTn>
                              </p:par>
                              <p:par>
                                <p:cTn id="21" presetID="9" presetClass="entr" presetSubtype="0" fill="hold" nodeType="withEffect">
                                  <p:stCondLst>
                                    <p:cond delay="0"/>
                                  </p:stCondLst>
                                  <p:childTnLst>
                                    <p:set>
                                      <p:cBhvr>
                                        <p:cTn id="22" dur="1" fill="hold">
                                          <p:stCondLst>
                                            <p:cond delay="0"/>
                                          </p:stCondLst>
                                        </p:cTn>
                                        <p:tgtEl>
                                          <p:spTgt spid="110"/>
                                        </p:tgtEl>
                                        <p:attrNameLst>
                                          <p:attrName>style.visibility</p:attrName>
                                        </p:attrNameLst>
                                      </p:cBhvr>
                                      <p:to>
                                        <p:strVal val="visible"/>
                                      </p:to>
                                    </p:set>
                                    <p:animEffect transition="in" filter="dissolve">
                                      <p:cBhvr>
                                        <p:cTn id="23" dur="500"/>
                                        <p:tgtEl>
                                          <p:spTgt spid="110"/>
                                        </p:tgtEl>
                                      </p:cBhvr>
                                    </p:animEffect>
                                  </p:childTnLst>
                                </p:cTn>
                              </p:par>
                              <p:par>
                                <p:cTn id="24" presetID="9" presetClass="entr" presetSubtype="0" fill="hold" nodeType="withEffect">
                                  <p:stCondLst>
                                    <p:cond delay="0"/>
                                  </p:stCondLst>
                                  <p:childTnLst>
                                    <p:set>
                                      <p:cBhvr>
                                        <p:cTn id="25" dur="1" fill="hold">
                                          <p:stCondLst>
                                            <p:cond delay="0"/>
                                          </p:stCondLst>
                                        </p:cTn>
                                        <p:tgtEl>
                                          <p:spTgt spid="116"/>
                                        </p:tgtEl>
                                        <p:attrNameLst>
                                          <p:attrName>style.visibility</p:attrName>
                                        </p:attrNameLst>
                                      </p:cBhvr>
                                      <p:to>
                                        <p:strVal val="visible"/>
                                      </p:to>
                                    </p:set>
                                    <p:animEffect transition="in" filter="dissolve">
                                      <p:cBhvr>
                                        <p:cTn id="26" dur="500"/>
                                        <p:tgtEl>
                                          <p:spTgt spid="116"/>
                                        </p:tgtEl>
                                      </p:cBhvr>
                                    </p:animEffect>
                                  </p:childTnLst>
                                </p:cTn>
                              </p:par>
                              <p:par>
                                <p:cTn id="27" presetID="9" presetClass="entr" presetSubtype="0" fill="hold" nodeType="withEffect">
                                  <p:stCondLst>
                                    <p:cond delay="0"/>
                                  </p:stCondLst>
                                  <p:childTnLst>
                                    <p:set>
                                      <p:cBhvr>
                                        <p:cTn id="28" dur="1" fill="hold">
                                          <p:stCondLst>
                                            <p:cond delay="0"/>
                                          </p:stCondLst>
                                        </p:cTn>
                                        <p:tgtEl>
                                          <p:spTgt spid="91"/>
                                        </p:tgtEl>
                                        <p:attrNameLst>
                                          <p:attrName>style.visibility</p:attrName>
                                        </p:attrNameLst>
                                      </p:cBhvr>
                                      <p:to>
                                        <p:strVal val="visible"/>
                                      </p:to>
                                    </p:set>
                                    <p:animEffect transition="in" filter="dissolve">
                                      <p:cBhvr>
                                        <p:cTn id="29" dur="500"/>
                                        <p:tgtEl>
                                          <p:spTgt spid="91"/>
                                        </p:tgtEl>
                                      </p:cBhvr>
                                    </p:animEffect>
                                  </p:childTnLst>
                                </p:cTn>
                              </p:par>
                              <p:par>
                                <p:cTn id="30" presetID="9" presetClass="entr" presetSubtype="0" fill="hold" nodeType="withEffect">
                                  <p:stCondLst>
                                    <p:cond delay="0"/>
                                  </p:stCondLst>
                                  <p:childTnLst>
                                    <p:set>
                                      <p:cBhvr>
                                        <p:cTn id="31" dur="1" fill="hold">
                                          <p:stCondLst>
                                            <p:cond delay="0"/>
                                          </p:stCondLst>
                                        </p:cTn>
                                        <p:tgtEl>
                                          <p:spTgt spid="97"/>
                                        </p:tgtEl>
                                        <p:attrNameLst>
                                          <p:attrName>style.visibility</p:attrName>
                                        </p:attrNameLst>
                                      </p:cBhvr>
                                      <p:to>
                                        <p:strVal val="visible"/>
                                      </p:to>
                                    </p:set>
                                    <p:animEffect transition="in" filter="dissolve">
                                      <p:cBhvr>
                                        <p:cTn id="32" dur="500"/>
                                        <p:tgtEl>
                                          <p:spTgt spid="97"/>
                                        </p:tgtEl>
                                      </p:cBhvr>
                                    </p:animEffect>
                                  </p:childTnLst>
                                </p:cTn>
                              </p:par>
                              <p:par>
                                <p:cTn id="33" presetID="9" presetClass="entr" presetSubtype="0" fill="hold" nodeType="withEffect">
                                  <p:stCondLst>
                                    <p:cond delay="0"/>
                                  </p:stCondLst>
                                  <p:childTnLst>
                                    <p:set>
                                      <p:cBhvr>
                                        <p:cTn id="34" dur="1" fill="hold">
                                          <p:stCondLst>
                                            <p:cond delay="0"/>
                                          </p:stCondLst>
                                        </p:cTn>
                                        <p:tgtEl>
                                          <p:spTgt spid="100"/>
                                        </p:tgtEl>
                                        <p:attrNameLst>
                                          <p:attrName>style.visibility</p:attrName>
                                        </p:attrNameLst>
                                      </p:cBhvr>
                                      <p:to>
                                        <p:strVal val="visible"/>
                                      </p:to>
                                    </p:set>
                                    <p:animEffect transition="in" filter="dissolve">
                                      <p:cBhvr>
                                        <p:cTn id="35" dur="500"/>
                                        <p:tgtEl>
                                          <p:spTgt spid="100"/>
                                        </p:tgtEl>
                                      </p:cBhvr>
                                    </p:animEffect>
                                  </p:childTnLst>
                                </p:cTn>
                              </p:par>
                              <p:par>
                                <p:cTn id="36" presetID="9" presetClass="entr" presetSubtype="0" fill="hold" nodeType="withEffect">
                                  <p:stCondLst>
                                    <p:cond delay="0"/>
                                  </p:stCondLst>
                                  <p:childTnLst>
                                    <p:set>
                                      <p:cBhvr>
                                        <p:cTn id="37" dur="1" fill="hold">
                                          <p:stCondLst>
                                            <p:cond delay="0"/>
                                          </p:stCondLst>
                                        </p:cTn>
                                        <p:tgtEl>
                                          <p:spTgt spid="98"/>
                                        </p:tgtEl>
                                        <p:attrNameLst>
                                          <p:attrName>style.visibility</p:attrName>
                                        </p:attrNameLst>
                                      </p:cBhvr>
                                      <p:to>
                                        <p:strVal val="visible"/>
                                      </p:to>
                                    </p:set>
                                    <p:animEffect transition="in" filter="dissolve">
                                      <p:cBhvr>
                                        <p:cTn id="38" dur="500"/>
                                        <p:tgtEl>
                                          <p:spTgt spid="98"/>
                                        </p:tgtEl>
                                      </p:cBhvr>
                                    </p:animEffect>
                                  </p:childTnLst>
                                </p:cTn>
                              </p:par>
                              <p:par>
                                <p:cTn id="39" presetID="9" presetClass="entr" presetSubtype="0" fill="hold" nodeType="withEffect">
                                  <p:stCondLst>
                                    <p:cond delay="0"/>
                                  </p:stCondLst>
                                  <p:childTnLst>
                                    <p:set>
                                      <p:cBhvr>
                                        <p:cTn id="40" dur="1" fill="hold">
                                          <p:stCondLst>
                                            <p:cond delay="0"/>
                                          </p:stCondLst>
                                        </p:cTn>
                                        <p:tgtEl>
                                          <p:spTgt spid="101"/>
                                        </p:tgtEl>
                                        <p:attrNameLst>
                                          <p:attrName>style.visibility</p:attrName>
                                        </p:attrNameLst>
                                      </p:cBhvr>
                                      <p:to>
                                        <p:strVal val="visible"/>
                                      </p:to>
                                    </p:set>
                                    <p:animEffect transition="in" filter="dissolve">
                                      <p:cBhvr>
                                        <p:cTn id="41"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 name="TextBox 39"/>
          <p:cNvSpPr txBox="1"/>
          <p:nvPr/>
        </p:nvSpPr>
        <p:spPr>
          <a:xfrm>
            <a:off x="1787786" y="100719"/>
            <a:ext cx="863732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For the Amusement</a:t>
            </a:r>
            <a:endParaRPr lang="en-US" sz="2000" dirty="0">
              <a:latin typeface="Times New Roman"/>
              <a:cs typeface="Times New Roman"/>
            </a:endParaRPr>
          </a:p>
        </p:txBody>
      </p:sp>
      <p:sp>
        <p:nvSpPr>
          <p:cNvPr id="137250" name="Rectangle 42"/>
          <p:cNvSpPr>
            <a:spLocks noChangeArrowheads="1"/>
          </p:cNvSpPr>
          <p:nvPr/>
        </p:nvSpPr>
        <p:spPr bwMode="auto">
          <a:xfrm>
            <a:off x="152400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10243663" y="6472239"/>
            <a:ext cx="31848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a:t>
            </a:r>
          </a:p>
        </p:txBody>
      </p:sp>
      <p:sp>
        <p:nvSpPr>
          <p:cNvPr id="4" name="TextBox 3"/>
          <p:cNvSpPr txBox="1"/>
          <p:nvPr/>
        </p:nvSpPr>
        <p:spPr>
          <a:xfrm>
            <a:off x="1787787" y="1180505"/>
            <a:ext cx="3660514" cy="523220"/>
          </a:xfrm>
          <a:prstGeom prst="rect">
            <a:avLst/>
          </a:prstGeom>
          <a:noFill/>
        </p:spPr>
        <p:txBody>
          <a:bodyPr wrap="square" rtlCol="0">
            <a:spAutoFit/>
          </a:bodyPr>
          <a:lstStyle/>
          <a:p>
            <a:r>
              <a:rPr lang="en-US" sz="2800" dirty="0">
                <a:solidFill>
                  <a:srgbClr val="FF0000"/>
                </a:solidFill>
                <a:latin typeface="Apple Chancery"/>
                <a:cs typeface="Apple Chancery"/>
              </a:rPr>
              <a:t>For the circuit </a:t>
            </a:r>
            <a:r>
              <a:rPr lang="en-US" sz="2000" dirty="0">
                <a:latin typeface="Times New Roman"/>
                <a:cs typeface="Times New Roman"/>
              </a:rPr>
              <a:t>to the right:</a:t>
            </a:r>
            <a:endParaRPr lang="en-US" sz="2800" dirty="0">
              <a:solidFill>
                <a:srgbClr val="FF0000"/>
              </a:solidFill>
              <a:latin typeface="Apple Chancery"/>
              <a:cs typeface="Apple Chancery"/>
            </a:endParaRPr>
          </a:p>
        </p:txBody>
      </p:sp>
      <p:sp>
        <p:nvSpPr>
          <p:cNvPr id="75" name="TextBox 74"/>
          <p:cNvSpPr txBox="1"/>
          <p:nvPr/>
        </p:nvSpPr>
        <p:spPr>
          <a:xfrm>
            <a:off x="2056276" y="1821002"/>
            <a:ext cx="4828913" cy="400110"/>
          </a:xfrm>
          <a:prstGeom prst="rect">
            <a:avLst/>
          </a:prstGeom>
          <a:noFill/>
        </p:spPr>
        <p:txBody>
          <a:bodyPr wrap="square" rtlCol="0">
            <a:spAutoFit/>
          </a:bodyPr>
          <a:lstStyle/>
          <a:p>
            <a:r>
              <a:rPr lang="en-US" sz="2000" dirty="0">
                <a:solidFill>
                  <a:srgbClr val="FF0000"/>
                </a:solidFill>
                <a:latin typeface="Apple Chancery"/>
                <a:cs typeface="Apple Chancery"/>
              </a:rPr>
              <a:t>a.) How many </a:t>
            </a:r>
            <a:r>
              <a:rPr lang="en-US" sz="2000" i="1" dirty="0">
                <a:solidFill>
                  <a:srgbClr val="0000FF"/>
                </a:solidFill>
                <a:latin typeface="Times New Roman"/>
                <a:cs typeface="Times New Roman"/>
              </a:rPr>
              <a:t>branches</a:t>
            </a:r>
            <a:r>
              <a:rPr lang="en-US" sz="2000" dirty="0">
                <a:solidFill>
                  <a:srgbClr val="0000FF"/>
                </a:solidFill>
                <a:latin typeface="Times New Roman"/>
                <a:cs typeface="Times New Roman"/>
              </a:rPr>
              <a:t> </a:t>
            </a:r>
            <a:r>
              <a:rPr lang="en-US" sz="2000" dirty="0">
                <a:latin typeface="Times New Roman"/>
                <a:cs typeface="Times New Roman"/>
              </a:rPr>
              <a:t>are there?</a:t>
            </a:r>
            <a:endParaRPr lang="en-US" sz="2800" dirty="0">
              <a:solidFill>
                <a:srgbClr val="FF0000"/>
              </a:solidFill>
              <a:latin typeface="Apple Chancery"/>
              <a:cs typeface="Apple Chancery"/>
            </a:endParaRPr>
          </a:p>
        </p:txBody>
      </p:sp>
      <p:sp>
        <p:nvSpPr>
          <p:cNvPr id="78" name="TextBox 77"/>
          <p:cNvSpPr txBox="1"/>
          <p:nvPr/>
        </p:nvSpPr>
        <p:spPr>
          <a:xfrm>
            <a:off x="2999834" y="2221112"/>
            <a:ext cx="1343092" cy="400110"/>
          </a:xfrm>
          <a:prstGeom prst="rect">
            <a:avLst/>
          </a:prstGeom>
          <a:noFill/>
        </p:spPr>
        <p:txBody>
          <a:bodyPr wrap="square" rtlCol="0">
            <a:spAutoFit/>
          </a:bodyPr>
          <a:lstStyle/>
          <a:p>
            <a:r>
              <a:rPr lang="en-US" sz="2000" dirty="0">
                <a:latin typeface="Times New Roman"/>
                <a:cs typeface="Times New Roman"/>
              </a:rPr>
              <a:t>six</a:t>
            </a:r>
            <a:endParaRPr lang="en-US" sz="2800" dirty="0">
              <a:solidFill>
                <a:srgbClr val="FF0000"/>
              </a:solidFill>
              <a:latin typeface="Apple Chancery"/>
              <a:cs typeface="Apple Chancery"/>
            </a:endParaRPr>
          </a:p>
        </p:txBody>
      </p:sp>
      <p:sp>
        <p:nvSpPr>
          <p:cNvPr id="169" name="Rounded Rectangle 168"/>
          <p:cNvSpPr/>
          <p:nvPr/>
        </p:nvSpPr>
        <p:spPr>
          <a:xfrm rot="2675809">
            <a:off x="7913880" y="1467807"/>
            <a:ext cx="1304454" cy="1395330"/>
          </a:xfrm>
          <a:prstGeom prst="round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8425910" y="1064064"/>
            <a:ext cx="259886" cy="2205932"/>
            <a:chOff x="6901910" y="784664"/>
            <a:chExt cx="259886" cy="2205932"/>
          </a:xfrm>
        </p:grpSpPr>
        <p:sp>
          <p:nvSpPr>
            <p:cNvPr id="83" name="Line 43"/>
            <p:cNvSpPr>
              <a:spLocks noChangeShapeType="1"/>
            </p:cNvSpPr>
            <p:nvPr/>
          </p:nvSpPr>
          <p:spPr bwMode="auto">
            <a:xfrm flipH="1">
              <a:off x="7008502" y="784664"/>
              <a:ext cx="23351" cy="94124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6" name="Line 44"/>
            <p:cNvSpPr>
              <a:spLocks noChangeShapeType="1"/>
            </p:cNvSpPr>
            <p:nvPr/>
          </p:nvSpPr>
          <p:spPr bwMode="auto">
            <a:xfrm>
              <a:off x="7040031" y="2204349"/>
              <a:ext cx="0" cy="786247"/>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06" name="Group 49"/>
            <p:cNvGrpSpPr>
              <a:grpSpLocks/>
            </p:cNvGrpSpPr>
            <p:nvPr/>
          </p:nvGrpSpPr>
          <p:grpSpPr bwMode="auto">
            <a:xfrm rot="5457964">
              <a:off x="6793101" y="1835185"/>
              <a:ext cx="477504" cy="259886"/>
              <a:chOff x="4320" y="1536"/>
              <a:chExt cx="384" cy="240"/>
            </a:xfrm>
          </p:grpSpPr>
          <p:sp>
            <p:nvSpPr>
              <p:cNvPr id="107" name="Line 50"/>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9" name="Line 51"/>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0" name="Line 52"/>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1" name="Line 53"/>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2" name="Line 54"/>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sp>
        <p:nvSpPr>
          <p:cNvPr id="76" name="Line 41"/>
          <p:cNvSpPr>
            <a:spLocks noChangeShapeType="1"/>
          </p:cNvSpPr>
          <p:nvPr/>
        </p:nvSpPr>
        <p:spPr bwMode="auto">
          <a:xfrm>
            <a:off x="7124699" y="2165472"/>
            <a:ext cx="213312" cy="2237"/>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5" name="Group 4"/>
          <p:cNvGrpSpPr/>
          <p:nvPr/>
        </p:nvGrpSpPr>
        <p:grpSpPr>
          <a:xfrm>
            <a:off x="7338012" y="1064063"/>
            <a:ext cx="1223383" cy="1101408"/>
            <a:chOff x="5792873" y="1010917"/>
            <a:chExt cx="1402049" cy="1101408"/>
          </a:xfrm>
        </p:grpSpPr>
        <p:grpSp>
          <p:nvGrpSpPr>
            <p:cNvPr id="69" name="Group 40"/>
            <p:cNvGrpSpPr>
              <a:grpSpLocks/>
            </p:cNvGrpSpPr>
            <p:nvPr/>
          </p:nvGrpSpPr>
          <p:grpSpPr bwMode="auto">
            <a:xfrm rot="19698775">
              <a:off x="6255369" y="1408771"/>
              <a:ext cx="478466" cy="299762"/>
              <a:chOff x="4320" y="1536"/>
              <a:chExt cx="384" cy="240"/>
            </a:xfrm>
          </p:grpSpPr>
          <p:sp>
            <p:nvSpPr>
              <p:cNvPr id="70"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1"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2"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3"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4"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77" name="Line 42"/>
            <p:cNvSpPr>
              <a:spLocks noChangeShapeType="1"/>
            </p:cNvSpPr>
            <p:nvPr/>
          </p:nvSpPr>
          <p:spPr bwMode="auto">
            <a:xfrm flipV="1">
              <a:off x="6680925" y="1010917"/>
              <a:ext cx="513997" cy="4022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1" name="Line 42"/>
            <p:cNvSpPr>
              <a:spLocks noChangeShapeType="1"/>
            </p:cNvSpPr>
            <p:nvPr/>
          </p:nvSpPr>
          <p:spPr bwMode="auto">
            <a:xfrm flipV="1">
              <a:off x="5792873" y="1710075"/>
              <a:ext cx="513997" cy="4022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182" name="Group 181"/>
          <p:cNvGrpSpPr/>
          <p:nvPr/>
        </p:nvGrpSpPr>
        <p:grpSpPr>
          <a:xfrm flipV="1">
            <a:off x="7333738" y="2165471"/>
            <a:ext cx="1223383" cy="1101408"/>
            <a:chOff x="5792873" y="1010917"/>
            <a:chExt cx="1402049" cy="1101408"/>
          </a:xfrm>
        </p:grpSpPr>
        <p:grpSp>
          <p:nvGrpSpPr>
            <p:cNvPr id="183" name="Group 40"/>
            <p:cNvGrpSpPr>
              <a:grpSpLocks/>
            </p:cNvGrpSpPr>
            <p:nvPr/>
          </p:nvGrpSpPr>
          <p:grpSpPr bwMode="auto">
            <a:xfrm rot="19698775">
              <a:off x="6255369" y="1408771"/>
              <a:ext cx="478466" cy="299762"/>
              <a:chOff x="4320" y="1536"/>
              <a:chExt cx="384" cy="240"/>
            </a:xfrm>
          </p:grpSpPr>
          <p:sp>
            <p:nvSpPr>
              <p:cNvPr id="186"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7"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8"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9"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0"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84" name="Line 42"/>
            <p:cNvSpPr>
              <a:spLocks noChangeShapeType="1"/>
            </p:cNvSpPr>
            <p:nvPr/>
          </p:nvSpPr>
          <p:spPr bwMode="auto">
            <a:xfrm flipV="1">
              <a:off x="6680925" y="1010917"/>
              <a:ext cx="513997" cy="4022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 name="Line 42"/>
            <p:cNvSpPr>
              <a:spLocks noChangeShapeType="1"/>
            </p:cNvSpPr>
            <p:nvPr/>
          </p:nvSpPr>
          <p:spPr bwMode="auto">
            <a:xfrm flipV="1">
              <a:off x="5792873" y="1710075"/>
              <a:ext cx="513997" cy="4022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92" name="Line 41"/>
          <p:cNvSpPr>
            <a:spLocks noChangeShapeType="1"/>
          </p:cNvSpPr>
          <p:nvPr/>
        </p:nvSpPr>
        <p:spPr bwMode="auto">
          <a:xfrm flipH="1">
            <a:off x="9779236" y="2165471"/>
            <a:ext cx="177564" cy="447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93" name="Group 192"/>
          <p:cNvGrpSpPr/>
          <p:nvPr/>
        </p:nvGrpSpPr>
        <p:grpSpPr>
          <a:xfrm flipH="1">
            <a:off x="8555854" y="1066300"/>
            <a:ext cx="1223383" cy="1101408"/>
            <a:chOff x="5792873" y="1010917"/>
            <a:chExt cx="1402049" cy="1101408"/>
          </a:xfrm>
        </p:grpSpPr>
        <p:grpSp>
          <p:nvGrpSpPr>
            <p:cNvPr id="203" name="Group 40"/>
            <p:cNvGrpSpPr>
              <a:grpSpLocks/>
            </p:cNvGrpSpPr>
            <p:nvPr/>
          </p:nvGrpSpPr>
          <p:grpSpPr bwMode="auto">
            <a:xfrm rot="19698775">
              <a:off x="6255369" y="1408771"/>
              <a:ext cx="478466" cy="299762"/>
              <a:chOff x="4320" y="1536"/>
              <a:chExt cx="384" cy="240"/>
            </a:xfrm>
          </p:grpSpPr>
          <p:sp>
            <p:nvSpPr>
              <p:cNvPr id="206"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7"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8"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9"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0"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204" name="Line 42"/>
            <p:cNvSpPr>
              <a:spLocks noChangeShapeType="1"/>
            </p:cNvSpPr>
            <p:nvPr/>
          </p:nvSpPr>
          <p:spPr bwMode="auto">
            <a:xfrm flipV="1">
              <a:off x="6680925" y="1010917"/>
              <a:ext cx="513997" cy="4022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5" name="Line 42"/>
            <p:cNvSpPr>
              <a:spLocks noChangeShapeType="1"/>
            </p:cNvSpPr>
            <p:nvPr/>
          </p:nvSpPr>
          <p:spPr bwMode="auto">
            <a:xfrm flipV="1">
              <a:off x="5792873" y="1710075"/>
              <a:ext cx="513997" cy="4022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194" name="Group 193"/>
          <p:cNvGrpSpPr/>
          <p:nvPr/>
        </p:nvGrpSpPr>
        <p:grpSpPr>
          <a:xfrm flipH="1" flipV="1">
            <a:off x="8560129" y="2167708"/>
            <a:ext cx="1223383" cy="1101408"/>
            <a:chOff x="5792873" y="1010917"/>
            <a:chExt cx="1402049" cy="1101408"/>
          </a:xfrm>
        </p:grpSpPr>
        <p:grpSp>
          <p:nvGrpSpPr>
            <p:cNvPr id="195" name="Group 40"/>
            <p:cNvGrpSpPr>
              <a:grpSpLocks/>
            </p:cNvGrpSpPr>
            <p:nvPr/>
          </p:nvGrpSpPr>
          <p:grpSpPr bwMode="auto">
            <a:xfrm rot="19698775">
              <a:off x="6255369" y="1408771"/>
              <a:ext cx="478466" cy="299762"/>
              <a:chOff x="4320" y="1536"/>
              <a:chExt cx="384" cy="240"/>
            </a:xfrm>
          </p:grpSpPr>
          <p:sp>
            <p:nvSpPr>
              <p:cNvPr id="198"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9"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0"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1"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2"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96" name="Line 42"/>
            <p:cNvSpPr>
              <a:spLocks noChangeShapeType="1"/>
            </p:cNvSpPr>
            <p:nvPr/>
          </p:nvSpPr>
          <p:spPr bwMode="auto">
            <a:xfrm flipV="1">
              <a:off x="6680925" y="1010917"/>
              <a:ext cx="513997" cy="4022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7" name="Line 42"/>
            <p:cNvSpPr>
              <a:spLocks noChangeShapeType="1"/>
            </p:cNvSpPr>
            <p:nvPr/>
          </p:nvSpPr>
          <p:spPr bwMode="auto">
            <a:xfrm flipV="1">
              <a:off x="5792873" y="1710075"/>
              <a:ext cx="513997" cy="4022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16" name="Group 15"/>
          <p:cNvGrpSpPr/>
          <p:nvPr/>
        </p:nvGrpSpPr>
        <p:grpSpPr>
          <a:xfrm>
            <a:off x="7124700" y="2165471"/>
            <a:ext cx="2832100" cy="1842534"/>
            <a:chOff x="5600700" y="1886071"/>
            <a:chExt cx="2832100" cy="1842534"/>
          </a:xfrm>
        </p:grpSpPr>
        <p:grpSp>
          <p:nvGrpSpPr>
            <p:cNvPr id="2" name="Group 1"/>
            <p:cNvGrpSpPr/>
            <p:nvPr/>
          </p:nvGrpSpPr>
          <p:grpSpPr>
            <a:xfrm rot="16200000">
              <a:off x="6717949" y="2013754"/>
              <a:ext cx="597602" cy="2832099"/>
              <a:chOff x="5342548" y="589495"/>
              <a:chExt cx="597602" cy="2832099"/>
            </a:xfrm>
          </p:grpSpPr>
          <p:sp>
            <p:nvSpPr>
              <p:cNvPr id="150" name="Line 101"/>
              <p:cNvSpPr>
                <a:spLocks noChangeShapeType="1"/>
              </p:cNvSpPr>
              <p:nvPr/>
            </p:nvSpPr>
            <p:spPr bwMode="auto">
              <a:xfrm flipH="1">
                <a:off x="5640387" y="589495"/>
                <a:ext cx="963" cy="142584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1" name="Line 102"/>
              <p:cNvSpPr>
                <a:spLocks noChangeShapeType="1"/>
              </p:cNvSpPr>
              <p:nvPr/>
            </p:nvSpPr>
            <p:spPr bwMode="auto">
              <a:xfrm>
                <a:off x="5342548" y="2015335"/>
                <a:ext cx="59760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 name="Line 103"/>
              <p:cNvSpPr>
                <a:spLocks noChangeShapeType="1"/>
              </p:cNvSpPr>
              <p:nvPr/>
            </p:nvSpPr>
            <p:spPr bwMode="auto">
              <a:xfrm>
                <a:off x="5580820" y="2134471"/>
                <a:ext cx="11913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3" name="Line 104"/>
              <p:cNvSpPr>
                <a:spLocks noChangeShapeType="1"/>
              </p:cNvSpPr>
              <p:nvPr/>
            </p:nvSpPr>
            <p:spPr bwMode="auto">
              <a:xfrm>
                <a:off x="5640387" y="2134472"/>
                <a:ext cx="963" cy="1287122"/>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211" name="Line 41"/>
            <p:cNvSpPr>
              <a:spLocks noChangeShapeType="1"/>
            </p:cNvSpPr>
            <p:nvPr/>
          </p:nvSpPr>
          <p:spPr bwMode="auto">
            <a:xfrm flipH="1" flipV="1">
              <a:off x="8432800" y="1886071"/>
              <a:ext cx="0" cy="154373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2" name="Line 41"/>
            <p:cNvSpPr>
              <a:spLocks noChangeShapeType="1"/>
            </p:cNvSpPr>
            <p:nvPr/>
          </p:nvSpPr>
          <p:spPr bwMode="auto">
            <a:xfrm flipH="1" flipV="1">
              <a:off x="5600700" y="1886071"/>
              <a:ext cx="0" cy="154373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aphicFrame>
        <p:nvGraphicFramePr>
          <p:cNvPr id="213" name="Object 2"/>
          <p:cNvGraphicFramePr>
            <a:graphicFrameLocks noChangeAspect="1"/>
          </p:cNvGraphicFramePr>
          <p:nvPr/>
        </p:nvGraphicFramePr>
        <p:xfrm>
          <a:off x="8690238" y="2067681"/>
          <a:ext cx="269016" cy="270244"/>
        </p:xfrm>
        <a:graphic>
          <a:graphicData uri="http://schemas.openxmlformats.org/presentationml/2006/ole">
            <mc:AlternateContent xmlns:mc="http://schemas.openxmlformats.org/markup-compatibility/2006">
              <mc:Choice xmlns:v="urn:schemas-microsoft-com:vml" Requires="v">
                <p:oleObj spid="_x0000_s3217" name="Equation" r:id="rId4" imgW="203200" imgH="203200" progId="Equation.DSMT4">
                  <p:embed/>
                </p:oleObj>
              </mc:Choice>
              <mc:Fallback>
                <p:oleObj name="Equation" r:id="rId4" imgW="203200" imgH="203200" progId="Equation.DSMT4">
                  <p:embed/>
                  <p:pic>
                    <p:nvPicPr>
                      <p:cNvPr id="213" name="Object 2"/>
                      <p:cNvPicPr>
                        <a:picLocks noChangeAspect="1" noChangeArrowheads="1"/>
                      </p:cNvPicPr>
                      <p:nvPr/>
                    </p:nvPicPr>
                    <p:blipFill>
                      <a:blip r:embed="rId5"/>
                      <a:srcRect/>
                      <a:stretch>
                        <a:fillRect/>
                      </a:stretch>
                    </p:blipFill>
                    <p:spPr bwMode="auto">
                      <a:xfrm>
                        <a:off x="8690238" y="2067681"/>
                        <a:ext cx="269016" cy="270244"/>
                      </a:xfrm>
                      <a:prstGeom prst="rect">
                        <a:avLst/>
                      </a:prstGeom>
                      <a:noFill/>
                      <a:ln>
                        <a:noFill/>
                      </a:ln>
                      <a:effectLst/>
                    </p:spPr>
                  </p:pic>
                </p:oleObj>
              </mc:Fallback>
            </mc:AlternateContent>
          </a:graphicData>
        </a:graphic>
      </p:graphicFrame>
      <p:graphicFrame>
        <p:nvGraphicFramePr>
          <p:cNvPr id="214" name="Object 2"/>
          <p:cNvGraphicFramePr>
            <a:graphicFrameLocks noChangeAspect="1"/>
          </p:cNvGraphicFramePr>
          <p:nvPr/>
        </p:nvGraphicFramePr>
        <p:xfrm>
          <a:off x="7550249" y="1266900"/>
          <a:ext cx="269016" cy="270244"/>
        </p:xfrm>
        <a:graphic>
          <a:graphicData uri="http://schemas.openxmlformats.org/presentationml/2006/ole">
            <mc:AlternateContent xmlns:mc="http://schemas.openxmlformats.org/markup-compatibility/2006">
              <mc:Choice xmlns:v="urn:schemas-microsoft-com:vml" Requires="v">
                <p:oleObj spid="_x0000_s3218" name="Equation" r:id="rId6" imgW="203200" imgH="203200" progId="Equation.DSMT4">
                  <p:embed/>
                </p:oleObj>
              </mc:Choice>
              <mc:Fallback>
                <p:oleObj name="Equation" r:id="rId6" imgW="203200" imgH="203200" progId="Equation.DSMT4">
                  <p:embed/>
                  <p:pic>
                    <p:nvPicPr>
                      <p:cNvPr id="214" name="Object 2"/>
                      <p:cNvPicPr>
                        <a:picLocks noChangeAspect="1" noChangeArrowheads="1"/>
                      </p:cNvPicPr>
                      <p:nvPr/>
                    </p:nvPicPr>
                    <p:blipFill>
                      <a:blip r:embed="rId7"/>
                      <a:srcRect/>
                      <a:stretch>
                        <a:fillRect/>
                      </a:stretch>
                    </p:blipFill>
                    <p:spPr bwMode="auto">
                      <a:xfrm>
                        <a:off x="7550249" y="1266900"/>
                        <a:ext cx="269016" cy="270244"/>
                      </a:xfrm>
                      <a:prstGeom prst="rect">
                        <a:avLst/>
                      </a:prstGeom>
                      <a:noFill/>
                      <a:ln>
                        <a:noFill/>
                      </a:ln>
                      <a:effectLst/>
                    </p:spPr>
                  </p:pic>
                </p:oleObj>
              </mc:Fallback>
            </mc:AlternateContent>
          </a:graphicData>
        </a:graphic>
      </p:graphicFrame>
      <p:graphicFrame>
        <p:nvGraphicFramePr>
          <p:cNvPr id="215" name="Object 2"/>
          <p:cNvGraphicFramePr>
            <a:graphicFrameLocks noChangeAspect="1"/>
          </p:cNvGraphicFramePr>
          <p:nvPr/>
        </p:nvGraphicFramePr>
        <p:xfrm>
          <a:off x="7643929" y="2796220"/>
          <a:ext cx="252412" cy="269875"/>
        </p:xfrm>
        <a:graphic>
          <a:graphicData uri="http://schemas.openxmlformats.org/presentationml/2006/ole">
            <mc:AlternateContent xmlns:mc="http://schemas.openxmlformats.org/markup-compatibility/2006">
              <mc:Choice xmlns:v="urn:schemas-microsoft-com:vml" Requires="v">
                <p:oleObj spid="_x0000_s3219" name="Equation" r:id="rId8" imgW="190500" imgH="203200" progId="Equation.DSMT4">
                  <p:embed/>
                </p:oleObj>
              </mc:Choice>
              <mc:Fallback>
                <p:oleObj name="Equation" r:id="rId8" imgW="190500" imgH="203200" progId="Equation.DSMT4">
                  <p:embed/>
                  <p:pic>
                    <p:nvPicPr>
                      <p:cNvPr id="215" name="Object 2"/>
                      <p:cNvPicPr>
                        <a:picLocks noChangeAspect="1" noChangeArrowheads="1"/>
                      </p:cNvPicPr>
                      <p:nvPr/>
                    </p:nvPicPr>
                    <p:blipFill>
                      <a:blip r:embed="rId9"/>
                      <a:srcRect/>
                      <a:stretch>
                        <a:fillRect/>
                      </a:stretch>
                    </p:blipFill>
                    <p:spPr bwMode="auto">
                      <a:xfrm>
                        <a:off x="7643929" y="2796220"/>
                        <a:ext cx="252412" cy="269875"/>
                      </a:xfrm>
                      <a:prstGeom prst="rect">
                        <a:avLst/>
                      </a:prstGeom>
                      <a:noFill/>
                      <a:ln>
                        <a:noFill/>
                      </a:ln>
                      <a:effectLst/>
                    </p:spPr>
                  </p:pic>
                </p:oleObj>
              </mc:Fallback>
            </mc:AlternateContent>
          </a:graphicData>
        </a:graphic>
      </p:graphicFrame>
      <p:graphicFrame>
        <p:nvGraphicFramePr>
          <p:cNvPr id="216" name="Object 2"/>
          <p:cNvGraphicFramePr>
            <a:graphicFrameLocks noChangeAspect="1"/>
          </p:cNvGraphicFramePr>
          <p:nvPr/>
        </p:nvGraphicFramePr>
        <p:xfrm>
          <a:off x="9240838" y="1276351"/>
          <a:ext cx="285750" cy="269875"/>
        </p:xfrm>
        <a:graphic>
          <a:graphicData uri="http://schemas.openxmlformats.org/presentationml/2006/ole">
            <mc:AlternateContent xmlns:mc="http://schemas.openxmlformats.org/markup-compatibility/2006">
              <mc:Choice xmlns:v="urn:schemas-microsoft-com:vml" Requires="v">
                <p:oleObj spid="_x0000_s3220" name="Equation" r:id="rId10" imgW="215900" imgH="203200" progId="Equation.DSMT4">
                  <p:embed/>
                </p:oleObj>
              </mc:Choice>
              <mc:Fallback>
                <p:oleObj name="Equation" r:id="rId10" imgW="215900" imgH="203200" progId="Equation.DSMT4">
                  <p:embed/>
                  <p:pic>
                    <p:nvPicPr>
                      <p:cNvPr id="216" name="Object 2"/>
                      <p:cNvPicPr>
                        <a:picLocks noChangeAspect="1" noChangeArrowheads="1"/>
                      </p:cNvPicPr>
                      <p:nvPr/>
                    </p:nvPicPr>
                    <p:blipFill>
                      <a:blip r:embed="rId11"/>
                      <a:srcRect/>
                      <a:stretch>
                        <a:fillRect/>
                      </a:stretch>
                    </p:blipFill>
                    <p:spPr bwMode="auto">
                      <a:xfrm>
                        <a:off x="9240838" y="1276351"/>
                        <a:ext cx="285750" cy="269875"/>
                      </a:xfrm>
                      <a:prstGeom prst="rect">
                        <a:avLst/>
                      </a:prstGeom>
                      <a:noFill/>
                      <a:ln>
                        <a:noFill/>
                      </a:ln>
                      <a:effectLst/>
                    </p:spPr>
                  </p:pic>
                </p:oleObj>
              </mc:Fallback>
            </mc:AlternateContent>
          </a:graphicData>
        </a:graphic>
      </p:graphicFrame>
      <p:graphicFrame>
        <p:nvGraphicFramePr>
          <p:cNvPr id="217" name="Object 2"/>
          <p:cNvGraphicFramePr>
            <a:graphicFrameLocks noChangeAspect="1"/>
          </p:cNvGraphicFramePr>
          <p:nvPr/>
        </p:nvGraphicFramePr>
        <p:xfrm>
          <a:off x="9275764" y="2795589"/>
          <a:ext cx="268287" cy="269875"/>
        </p:xfrm>
        <a:graphic>
          <a:graphicData uri="http://schemas.openxmlformats.org/presentationml/2006/ole">
            <mc:AlternateContent xmlns:mc="http://schemas.openxmlformats.org/markup-compatibility/2006">
              <mc:Choice xmlns:v="urn:schemas-microsoft-com:vml" Requires="v">
                <p:oleObj spid="_x0000_s3221" name="Equation" r:id="rId12" imgW="203200" imgH="203200" progId="Equation.DSMT4">
                  <p:embed/>
                </p:oleObj>
              </mc:Choice>
              <mc:Fallback>
                <p:oleObj name="Equation" r:id="rId12" imgW="203200" imgH="203200" progId="Equation.DSMT4">
                  <p:embed/>
                  <p:pic>
                    <p:nvPicPr>
                      <p:cNvPr id="217" name="Object 2"/>
                      <p:cNvPicPr>
                        <a:picLocks noChangeAspect="1" noChangeArrowheads="1"/>
                      </p:cNvPicPr>
                      <p:nvPr/>
                    </p:nvPicPr>
                    <p:blipFill>
                      <a:blip r:embed="rId13"/>
                      <a:srcRect/>
                      <a:stretch>
                        <a:fillRect/>
                      </a:stretch>
                    </p:blipFill>
                    <p:spPr bwMode="auto">
                      <a:xfrm>
                        <a:off x="9275764" y="2795589"/>
                        <a:ext cx="268287" cy="269875"/>
                      </a:xfrm>
                      <a:prstGeom prst="rect">
                        <a:avLst/>
                      </a:prstGeom>
                      <a:noFill/>
                      <a:ln>
                        <a:noFill/>
                      </a:ln>
                      <a:effectLst/>
                    </p:spPr>
                  </p:pic>
                </p:oleObj>
              </mc:Fallback>
            </mc:AlternateContent>
          </a:graphicData>
        </a:graphic>
      </p:graphicFrame>
      <p:graphicFrame>
        <p:nvGraphicFramePr>
          <p:cNvPr id="218" name="Object 2"/>
          <p:cNvGraphicFramePr>
            <a:graphicFrameLocks noChangeAspect="1"/>
          </p:cNvGraphicFramePr>
          <p:nvPr/>
        </p:nvGraphicFramePr>
        <p:xfrm>
          <a:off x="8632826" y="3836989"/>
          <a:ext cx="150813" cy="185737"/>
        </p:xfrm>
        <a:graphic>
          <a:graphicData uri="http://schemas.openxmlformats.org/presentationml/2006/ole">
            <mc:AlternateContent xmlns:mc="http://schemas.openxmlformats.org/markup-compatibility/2006">
              <mc:Choice xmlns:v="urn:schemas-microsoft-com:vml" Requires="v">
                <p:oleObj spid="_x0000_s3222" name="Equation" r:id="rId14" imgW="114300" imgH="139700" progId="Equation.DSMT4">
                  <p:embed/>
                </p:oleObj>
              </mc:Choice>
              <mc:Fallback>
                <p:oleObj name="Equation" r:id="rId14" imgW="114300" imgH="139700" progId="Equation.DSMT4">
                  <p:embed/>
                  <p:pic>
                    <p:nvPicPr>
                      <p:cNvPr id="218" name="Object 2"/>
                      <p:cNvPicPr>
                        <a:picLocks noChangeAspect="1" noChangeArrowheads="1"/>
                      </p:cNvPicPr>
                      <p:nvPr/>
                    </p:nvPicPr>
                    <p:blipFill>
                      <a:blip r:embed="rId15"/>
                      <a:srcRect/>
                      <a:stretch>
                        <a:fillRect/>
                      </a:stretch>
                    </p:blipFill>
                    <p:spPr bwMode="auto">
                      <a:xfrm>
                        <a:off x="8632826" y="3836989"/>
                        <a:ext cx="150813" cy="185737"/>
                      </a:xfrm>
                      <a:prstGeom prst="rect">
                        <a:avLst/>
                      </a:prstGeom>
                      <a:noFill/>
                      <a:ln>
                        <a:noFill/>
                      </a:ln>
                      <a:effectLst/>
                    </p:spPr>
                  </p:pic>
                </p:oleObj>
              </mc:Fallback>
            </mc:AlternateContent>
          </a:graphicData>
        </a:graphic>
      </p:graphicFrame>
      <p:sp>
        <p:nvSpPr>
          <p:cNvPr id="219" name="TextBox 218"/>
          <p:cNvSpPr txBox="1"/>
          <p:nvPr/>
        </p:nvSpPr>
        <p:spPr>
          <a:xfrm>
            <a:off x="2056276" y="2621222"/>
            <a:ext cx="4828913" cy="400110"/>
          </a:xfrm>
          <a:prstGeom prst="rect">
            <a:avLst/>
          </a:prstGeom>
          <a:noFill/>
        </p:spPr>
        <p:txBody>
          <a:bodyPr wrap="square" rtlCol="0">
            <a:spAutoFit/>
          </a:bodyPr>
          <a:lstStyle/>
          <a:p>
            <a:r>
              <a:rPr lang="en-US" sz="2000" dirty="0">
                <a:solidFill>
                  <a:srgbClr val="FF0000"/>
                </a:solidFill>
                <a:latin typeface="Apple Chancery"/>
                <a:cs typeface="Apple Chancery"/>
              </a:rPr>
              <a:t>b.) How many </a:t>
            </a:r>
            <a:r>
              <a:rPr lang="en-US" sz="2000" i="1" dirty="0">
                <a:solidFill>
                  <a:srgbClr val="0000FF"/>
                </a:solidFill>
                <a:latin typeface="Times New Roman"/>
                <a:cs typeface="Times New Roman"/>
              </a:rPr>
              <a:t>nodes </a:t>
            </a:r>
            <a:r>
              <a:rPr lang="en-US" sz="2000" dirty="0">
                <a:latin typeface="Times New Roman"/>
                <a:cs typeface="Times New Roman"/>
              </a:rPr>
              <a:t>are there?</a:t>
            </a:r>
            <a:endParaRPr lang="en-US" sz="2800" dirty="0">
              <a:solidFill>
                <a:srgbClr val="FF0000"/>
              </a:solidFill>
              <a:latin typeface="Apple Chancery"/>
              <a:cs typeface="Apple Chancery"/>
            </a:endParaRPr>
          </a:p>
        </p:txBody>
      </p:sp>
      <p:sp>
        <p:nvSpPr>
          <p:cNvPr id="220" name="TextBox 219"/>
          <p:cNvSpPr txBox="1"/>
          <p:nvPr/>
        </p:nvSpPr>
        <p:spPr>
          <a:xfrm>
            <a:off x="2999834" y="3021332"/>
            <a:ext cx="1343092" cy="400110"/>
          </a:xfrm>
          <a:prstGeom prst="rect">
            <a:avLst/>
          </a:prstGeom>
          <a:noFill/>
        </p:spPr>
        <p:txBody>
          <a:bodyPr wrap="square" rtlCol="0">
            <a:spAutoFit/>
          </a:bodyPr>
          <a:lstStyle/>
          <a:p>
            <a:r>
              <a:rPr lang="en-US" sz="2000" dirty="0">
                <a:latin typeface="Times New Roman"/>
                <a:cs typeface="Times New Roman"/>
              </a:rPr>
              <a:t>four</a:t>
            </a:r>
            <a:endParaRPr lang="en-US" sz="2800" dirty="0">
              <a:solidFill>
                <a:srgbClr val="FF0000"/>
              </a:solidFill>
              <a:latin typeface="Apple Chancery"/>
              <a:cs typeface="Apple Chancery"/>
            </a:endParaRPr>
          </a:p>
        </p:txBody>
      </p:sp>
      <p:sp>
        <p:nvSpPr>
          <p:cNvPr id="221" name="TextBox 220"/>
          <p:cNvSpPr txBox="1"/>
          <p:nvPr/>
        </p:nvSpPr>
        <p:spPr>
          <a:xfrm>
            <a:off x="2052043" y="3545610"/>
            <a:ext cx="4828913" cy="400110"/>
          </a:xfrm>
          <a:prstGeom prst="rect">
            <a:avLst/>
          </a:prstGeom>
          <a:noFill/>
        </p:spPr>
        <p:txBody>
          <a:bodyPr wrap="square" rtlCol="0">
            <a:spAutoFit/>
          </a:bodyPr>
          <a:lstStyle/>
          <a:p>
            <a:r>
              <a:rPr lang="en-US" sz="2000" dirty="0">
                <a:solidFill>
                  <a:srgbClr val="FF0000"/>
                </a:solidFill>
                <a:latin typeface="Apple Chancery"/>
                <a:cs typeface="Apple Chancery"/>
              </a:rPr>
              <a:t>c.) How many </a:t>
            </a:r>
            <a:r>
              <a:rPr lang="en-US" sz="2000" i="1" dirty="0">
                <a:solidFill>
                  <a:srgbClr val="0000FF"/>
                </a:solidFill>
                <a:latin typeface="Times New Roman"/>
                <a:cs typeface="Times New Roman"/>
              </a:rPr>
              <a:t>loops </a:t>
            </a:r>
            <a:r>
              <a:rPr lang="en-US" sz="2000" dirty="0">
                <a:latin typeface="Times New Roman"/>
                <a:cs typeface="Times New Roman"/>
              </a:rPr>
              <a:t>are there?</a:t>
            </a:r>
            <a:endParaRPr lang="en-US" sz="2800" dirty="0">
              <a:solidFill>
                <a:srgbClr val="FF0000"/>
              </a:solidFill>
              <a:latin typeface="Apple Chancery"/>
              <a:cs typeface="Apple Chancery"/>
            </a:endParaRPr>
          </a:p>
        </p:txBody>
      </p:sp>
      <p:sp>
        <p:nvSpPr>
          <p:cNvPr id="222" name="TextBox 221"/>
          <p:cNvSpPr txBox="1"/>
          <p:nvPr/>
        </p:nvSpPr>
        <p:spPr>
          <a:xfrm>
            <a:off x="2995601" y="3945720"/>
            <a:ext cx="1343092" cy="400110"/>
          </a:xfrm>
          <a:prstGeom prst="rect">
            <a:avLst/>
          </a:prstGeom>
          <a:noFill/>
        </p:spPr>
        <p:txBody>
          <a:bodyPr wrap="square" rtlCol="0">
            <a:spAutoFit/>
          </a:bodyPr>
          <a:lstStyle/>
          <a:p>
            <a:r>
              <a:rPr lang="en-US" sz="2000" dirty="0">
                <a:latin typeface="Times New Roman"/>
                <a:cs typeface="Times New Roman"/>
              </a:rPr>
              <a:t>seven</a:t>
            </a:r>
            <a:endParaRPr lang="en-US" sz="2800" dirty="0">
              <a:solidFill>
                <a:srgbClr val="FF0000"/>
              </a:solidFill>
              <a:latin typeface="Apple Chancery"/>
              <a:cs typeface="Apple Chancery"/>
            </a:endParaRPr>
          </a:p>
        </p:txBody>
      </p:sp>
      <p:grpSp>
        <p:nvGrpSpPr>
          <p:cNvPr id="223" name="Group 222"/>
          <p:cNvGrpSpPr/>
          <p:nvPr/>
        </p:nvGrpSpPr>
        <p:grpSpPr>
          <a:xfrm>
            <a:off x="8425910" y="1064064"/>
            <a:ext cx="259886" cy="2205932"/>
            <a:chOff x="6901910" y="784664"/>
            <a:chExt cx="259886" cy="2205932"/>
          </a:xfrm>
        </p:grpSpPr>
        <p:sp>
          <p:nvSpPr>
            <p:cNvPr id="224" name="Line 43"/>
            <p:cNvSpPr>
              <a:spLocks noChangeShapeType="1"/>
            </p:cNvSpPr>
            <p:nvPr/>
          </p:nvSpPr>
          <p:spPr bwMode="auto">
            <a:xfrm flipH="1">
              <a:off x="7008502" y="784664"/>
              <a:ext cx="23351" cy="941243"/>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5" name="Line 44"/>
            <p:cNvSpPr>
              <a:spLocks noChangeShapeType="1"/>
            </p:cNvSpPr>
            <p:nvPr/>
          </p:nvSpPr>
          <p:spPr bwMode="auto">
            <a:xfrm>
              <a:off x="7040031" y="2204349"/>
              <a:ext cx="0" cy="786247"/>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226" name="Group 49"/>
            <p:cNvGrpSpPr>
              <a:grpSpLocks/>
            </p:cNvGrpSpPr>
            <p:nvPr/>
          </p:nvGrpSpPr>
          <p:grpSpPr bwMode="auto">
            <a:xfrm rot="5457964">
              <a:off x="6793101" y="1835185"/>
              <a:ext cx="477504" cy="259886"/>
              <a:chOff x="4320" y="1536"/>
              <a:chExt cx="384" cy="240"/>
            </a:xfrm>
          </p:grpSpPr>
          <p:sp>
            <p:nvSpPr>
              <p:cNvPr id="227" name="Line 50"/>
              <p:cNvSpPr>
                <a:spLocks noChangeShapeType="1"/>
              </p:cNvSpPr>
              <p:nvPr/>
            </p:nvSpPr>
            <p:spPr bwMode="auto">
              <a:xfrm flipV="1">
                <a:off x="4320" y="1536"/>
                <a:ext cx="48" cy="144"/>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8" name="Line 51"/>
              <p:cNvSpPr>
                <a:spLocks noChangeShapeType="1"/>
              </p:cNvSpPr>
              <p:nvPr/>
            </p:nvSpPr>
            <p:spPr bwMode="auto">
              <a:xfrm>
                <a:off x="4368" y="1536"/>
                <a:ext cx="96" cy="24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9" name="Line 52"/>
              <p:cNvSpPr>
                <a:spLocks noChangeShapeType="1"/>
              </p:cNvSpPr>
              <p:nvPr/>
            </p:nvSpPr>
            <p:spPr bwMode="auto">
              <a:xfrm flipV="1">
                <a:off x="4464" y="1536"/>
                <a:ext cx="96" cy="24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0" name="Line 53"/>
              <p:cNvSpPr>
                <a:spLocks noChangeShapeType="1"/>
              </p:cNvSpPr>
              <p:nvPr/>
            </p:nvSpPr>
            <p:spPr bwMode="auto">
              <a:xfrm>
                <a:off x="4560" y="1536"/>
                <a:ext cx="96" cy="24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1" name="Line 54"/>
              <p:cNvSpPr>
                <a:spLocks noChangeShapeType="1"/>
              </p:cNvSpPr>
              <p:nvPr/>
            </p:nvSpPr>
            <p:spPr bwMode="auto">
              <a:xfrm flipV="1">
                <a:off x="4656" y="1632"/>
                <a:ext cx="48" cy="144"/>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sp>
        <p:nvSpPr>
          <p:cNvPr id="232" name="Line 41"/>
          <p:cNvSpPr>
            <a:spLocks noChangeShapeType="1"/>
          </p:cNvSpPr>
          <p:nvPr/>
        </p:nvSpPr>
        <p:spPr bwMode="auto">
          <a:xfrm>
            <a:off x="7124699" y="2165472"/>
            <a:ext cx="213312" cy="2237"/>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233" name="Group 232"/>
          <p:cNvGrpSpPr/>
          <p:nvPr/>
        </p:nvGrpSpPr>
        <p:grpSpPr>
          <a:xfrm>
            <a:off x="7338012" y="1064063"/>
            <a:ext cx="1223383" cy="1101408"/>
            <a:chOff x="5792873" y="1010917"/>
            <a:chExt cx="1402049" cy="1101408"/>
          </a:xfrm>
        </p:grpSpPr>
        <p:grpSp>
          <p:nvGrpSpPr>
            <p:cNvPr id="234" name="Group 40"/>
            <p:cNvGrpSpPr>
              <a:grpSpLocks/>
            </p:cNvGrpSpPr>
            <p:nvPr/>
          </p:nvGrpSpPr>
          <p:grpSpPr bwMode="auto">
            <a:xfrm rot="19698775">
              <a:off x="6255369" y="1408771"/>
              <a:ext cx="478466" cy="299762"/>
              <a:chOff x="4320" y="1536"/>
              <a:chExt cx="384" cy="240"/>
            </a:xfrm>
          </p:grpSpPr>
          <p:sp>
            <p:nvSpPr>
              <p:cNvPr id="237" name="Line 24"/>
              <p:cNvSpPr>
                <a:spLocks noChangeShapeType="1"/>
              </p:cNvSpPr>
              <p:nvPr/>
            </p:nvSpPr>
            <p:spPr bwMode="auto">
              <a:xfrm flipV="1">
                <a:off x="4320" y="1536"/>
                <a:ext cx="48" cy="144"/>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8" name="Line 25"/>
              <p:cNvSpPr>
                <a:spLocks noChangeShapeType="1"/>
              </p:cNvSpPr>
              <p:nvPr/>
            </p:nvSpPr>
            <p:spPr bwMode="auto">
              <a:xfrm>
                <a:off x="4368" y="1536"/>
                <a:ext cx="96" cy="24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9" name="Line 26"/>
              <p:cNvSpPr>
                <a:spLocks noChangeShapeType="1"/>
              </p:cNvSpPr>
              <p:nvPr/>
            </p:nvSpPr>
            <p:spPr bwMode="auto">
              <a:xfrm flipV="1">
                <a:off x="4464" y="1536"/>
                <a:ext cx="96" cy="24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0" name="Line 27"/>
              <p:cNvSpPr>
                <a:spLocks noChangeShapeType="1"/>
              </p:cNvSpPr>
              <p:nvPr/>
            </p:nvSpPr>
            <p:spPr bwMode="auto">
              <a:xfrm>
                <a:off x="4560" y="1536"/>
                <a:ext cx="96" cy="24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1" name="Line 28"/>
              <p:cNvSpPr>
                <a:spLocks noChangeShapeType="1"/>
              </p:cNvSpPr>
              <p:nvPr/>
            </p:nvSpPr>
            <p:spPr bwMode="auto">
              <a:xfrm flipV="1">
                <a:off x="4656" y="1632"/>
                <a:ext cx="48" cy="144"/>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235" name="Line 42"/>
            <p:cNvSpPr>
              <a:spLocks noChangeShapeType="1"/>
            </p:cNvSpPr>
            <p:nvPr/>
          </p:nvSpPr>
          <p:spPr bwMode="auto">
            <a:xfrm flipV="1">
              <a:off x="6680925" y="1010917"/>
              <a:ext cx="513997" cy="40225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6" name="Line 42"/>
            <p:cNvSpPr>
              <a:spLocks noChangeShapeType="1"/>
            </p:cNvSpPr>
            <p:nvPr/>
          </p:nvSpPr>
          <p:spPr bwMode="auto">
            <a:xfrm flipV="1">
              <a:off x="5792873" y="1710075"/>
              <a:ext cx="513997" cy="40225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242" name="Group 241"/>
          <p:cNvGrpSpPr/>
          <p:nvPr/>
        </p:nvGrpSpPr>
        <p:grpSpPr>
          <a:xfrm flipV="1">
            <a:off x="7333738" y="2165471"/>
            <a:ext cx="1223383" cy="1101408"/>
            <a:chOff x="5792873" y="1010917"/>
            <a:chExt cx="1402049" cy="1101408"/>
          </a:xfrm>
        </p:grpSpPr>
        <p:grpSp>
          <p:nvGrpSpPr>
            <p:cNvPr id="243" name="Group 40"/>
            <p:cNvGrpSpPr>
              <a:grpSpLocks/>
            </p:cNvGrpSpPr>
            <p:nvPr/>
          </p:nvGrpSpPr>
          <p:grpSpPr bwMode="auto">
            <a:xfrm rot="19698775">
              <a:off x="6255369" y="1408771"/>
              <a:ext cx="478466" cy="299762"/>
              <a:chOff x="4320" y="1536"/>
              <a:chExt cx="384" cy="240"/>
            </a:xfrm>
          </p:grpSpPr>
          <p:sp>
            <p:nvSpPr>
              <p:cNvPr id="246" name="Line 24"/>
              <p:cNvSpPr>
                <a:spLocks noChangeShapeType="1"/>
              </p:cNvSpPr>
              <p:nvPr/>
            </p:nvSpPr>
            <p:spPr bwMode="auto">
              <a:xfrm flipV="1">
                <a:off x="4320" y="1536"/>
                <a:ext cx="48" cy="144"/>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7" name="Line 25"/>
              <p:cNvSpPr>
                <a:spLocks noChangeShapeType="1"/>
              </p:cNvSpPr>
              <p:nvPr/>
            </p:nvSpPr>
            <p:spPr bwMode="auto">
              <a:xfrm>
                <a:off x="4368" y="1536"/>
                <a:ext cx="96" cy="24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8" name="Line 26"/>
              <p:cNvSpPr>
                <a:spLocks noChangeShapeType="1"/>
              </p:cNvSpPr>
              <p:nvPr/>
            </p:nvSpPr>
            <p:spPr bwMode="auto">
              <a:xfrm flipV="1">
                <a:off x="4464" y="1536"/>
                <a:ext cx="96" cy="24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9" name="Line 27"/>
              <p:cNvSpPr>
                <a:spLocks noChangeShapeType="1"/>
              </p:cNvSpPr>
              <p:nvPr/>
            </p:nvSpPr>
            <p:spPr bwMode="auto">
              <a:xfrm>
                <a:off x="4560" y="1536"/>
                <a:ext cx="96" cy="24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0" name="Line 28"/>
              <p:cNvSpPr>
                <a:spLocks noChangeShapeType="1"/>
              </p:cNvSpPr>
              <p:nvPr/>
            </p:nvSpPr>
            <p:spPr bwMode="auto">
              <a:xfrm flipV="1">
                <a:off x="4656" y="1632"/>
                <a:ext cx="48" cy="144"/>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244" name="Line 42"/>
            <p:cNvSpPr>
              <a:spLocks noChangeShapeType="1"/>
            </p:cNvSpPr>
            <p:nvPr/>
          </p:nvSpPr>
          <p:spPr bwMode="auto">
            <a:xfrm flipV="1">
              <a:off x="6680925" y="1010917"/>
              <a:ext cx="513997" cy="40225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5" name="Line 42"/>
            <p:cNvSpPr>
              <a:spLocks noChangeShapeType="1"/>
            </p:cNvSpPr>
            <p:nvPr/>
          </p:nvSpPr>
          <p:spPr bwMode="auto">
            <a:xfrm flipV="1">
              <a:off x="5792873" y="1710075"/>
              <a:ext cx="513997" cy="40225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251" name="Line 41"/>
          <p:cNvSpPr>
            <a:spLocks noChangeShapeType="1"/>
          </p:cNvSpPr>
          <p:nvPr/>
        </p:nvSpPr>
        <p:spPr bwMode="auto">
          <a:xfrm flipH="1">
            <a:off x="9779236" y="2165471"/>
            <a:ext cx="177564" cy="4474"/>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252" name="Group 251"/>
          <p:cNvGrpSpPr/>
          <p:nvPr/>
        </p:nvGrpSpPr>
        <p:grpSpPr>
          <a:xfrm flipH="1">
            <a:off x="8555854" y="1066300"/>
            <a:ext cx="1223383" cy="1101408"/>
            <a:chOff x="5792873" y="1010917"/>
            <a:chExt cx="1402049" cy="1101408"/>
          </a:xfrm>
        </p:grpSpPr>
        <p:grpSp>
          <p:nvGrpSpPr>
            <p:cNvPr id="253" name="Group 40"/>
            <p:cNvGrpSpPr>
              <a:grpSpLocks/>
            </p:cNvGrpSpPr>
            <p:nvPr/>
          </p:nvGrpSpPr>
          <p:grpSpPr bwMode="auto">
            <a:xfrm rot="19698775">
              <a:off x="6255369" y="1408771"/>
              <a:ext cx="478466" cy="299762"/>
              <a:chOff x="4320" y="1536"/>
              <a:chExt cx="384" cy="240"/>
            </a:xfrm>
          </p:grpSpPr>
          <p:sp>
            <p:nvSpPr>
              <p:cNvPr id="256" name="Line 24"/>
              <p:cNvSpPr>
                <a:spLocks noChangeShapeType="1"/>
              </p:cNvSpPr>
              <p:nvPr/>
            </p:nvSpPr>
            <p:spPr bwMode="auto">
              <a:xfrm flipV="1">
                <a:off x="4320" y="1536"/>
                <a:ext cx="48" cy="144"/>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7" name="Line 25"/>
              <p:cNvSpPr>
                <a:spLocks noChangeShapeType="1"/>
              </p:cNvSpPr>
              <p:nvPr/>
            </p:nvSpPr>
            <p:spPr bwMode="auto">
              <a:xfrm>
                <a:off x="4368" y="1536"/>
                <a:ext cx="96" cy="24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8" name="Line 26"/>
              <p:cNvSpPr>
                <a:spLocks noChangeShapeType="1"/>
              </p:cNvSpPr>
              <p:nvPr/>
            </p:nvSpPr>
            <p:spPr bwMode="auto">
              <a:xfrm flipV="1">
                <a:off x="4464" y="1536"/>
                <a:ext cx="96" cy="24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9" name="Line 27"/>
              <p:cNvSpPr>
                <a:spLocks noChangeShapeType="1"/>
              </p:cNvSpPr>
              <p:nvPr/>
            </p:nvSpPr>
            <p:spPr bwMode="auto">
              <a:xfrm>
                <a:off x="4560" y="1536"/>
                <a:ext cx="96" cy="24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0" name="Line 28"/>
              <p:cNvSpPr>
                <a:spLocks noChangeShapeType="1"/>
              </p:cNvSpPr>
              <p:nvPr/>
            </p:nvSpPr>
            <p:spPr bwMode="auto">
              <a:xfrm flipV="1">
                <a:off x="4656" y="1632"/>
                <a:ext cx="48" cy="144"/>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254" name="Line 42"/>
            <p:cNvSpPr>
              <a:spLocks noChangeShapeType="1"/>
            </p:cNvSpPr>
            <p:nvPr/>
          </p:nvSpPr>
          <p:spPr bwMode="auto">
            <a:xfrm flipV="1">
              <a:off x="6680925" y="1010917"/>
              <a:ext cx="513997" cy="40225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5" name="Line 42"/>
            <p:cNvSpPr>
              <a:spLocks noChangeShapeType="1"/>
            </p:cNvSpPr>
            <p:nvPr/>
          </p:nvSpPr>
          <p:spPr bwMode="auto">
            <a:xfrm flipV="1">
              <a:off x="5792873" y="1710075"/>
              <a:ext cx="513997" cy="40225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261" name="Group 260"/>
          <p:cNvGrpSpPr/>
          <p:nvPr/>
        </p:nvGrpSpPr>
        <p:grpSpPr>
          <a:xfrm flipH="1" flipV="1">
            <a:off x="8560129" y="2167708"/>
            <a:ext cx="1223383" cy="1101408"/>
            <a:chOff x="5792873" y="1010917"/>
            <a:chExt cx="1402049" cy="1101408"/>
          </a:xfrm>
        </p:grpSpPr>
        <p:grpSp>
          <p:nvGrpSpPr>
            <p:cNvPr id="262" name="Group 40"/>
            <p:cNvGrpSpPr>
              <a:grpSpLocks/>
            </p:cNvGrpSpPr>
            <p:nvPr/>
          </p:nvGrpSpPr>
          <p:grpSpPr bwMode="auto">
            <a:xfrm rot="19698775">
              <a:off x="6255369" y="1408771"/>
              <a:ext cx="478466" cy="299762"/>
              <a:chOff x="4320" y="1536"/>
              <a:chExt cx="384" cy="240"/>
            </a:xfrm>
          </p:grpSpPr>
          <p:sp>
            <p:nvSpPr>
              <p:cNvPr id="265" name="Line 24"/>
              <p:cNvSpPr>
                <a:spLocks noChangeShapeType="1"/>
              </p:cNvSpPr>
              <p:nvPr/>
            </p:nvSpPr>
            <p:spPr bwMode="auto">
              <a:xfrm flipV="1">
                <a:off x="4320" y="1536"/>
                <a:ext cx="48" cy="144"/>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6" name="Line 25"/>
              <p:cNvSpPr>
                <a:spLocks noChangeShapeType="1"/>
              </p:cNvSpPr>
              <p:nvPr/>
            </p:nvSpPr>
            <p:spPr bwMode="auto">
              <a:xfrm>
                <a:off x="4368" y="1536"/>
                <a:ext cx="96" cy="24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7" name="Line 26"/>
              <p:cNvSpPr>
                <a:spLocks noChangeShapeType="1"/>
              </p:cNvSpPr>
              <p:nvPr/>
            </p:nvSpPr>
            <p:spPr bwMode="auto">
              <a:xfrm flipV="1">
                <a:off x="4464" y="1536"/>
                <a:ext cx="96" cy="24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8" name="Line 27"/>
              <p:cNvSpPr>
                <a:spLocks noChangeShapeType="1"/>
              </p:cNvSpPr>
              <p:nvPr/>
            </p:nvSpPr>
            <p:spPr bwMode="auto">
              <a:xfrm>
                <a:off x="4560" y="1536"/>
                <a:ext cx="96" cy="24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9" name="Line 28"/>
              <p:cNvSpPr>
                <a:spLocks noChangeShapeType="1"/>
              </p:cNvSpPr>
              <p:nvPr/>
            </p:nvSpPr>
            <p:spPr bwMode="auto">
              <a:xfrm flipV="1">
                <a:off x="4656" y="1632"/>
                <a:ext cx="48" cy="144"/>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263" name="Line 42"/>
            <p:cNvSpPr>
              <a:spLocks noChangeShapeType="1"/>
            </p:cNvSpPr>
            <p:nvPr/>
          </p:nvSpPr>
          <p:spPr bwMode="auto">
            <a:xfrm flipV="1">
              <a:off x="6680925" y="1010917"/>
              <a:ext cx="513997" cy="40225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4" name="Line 42"/>
            <p:cNvSpPr>
              <a:spLocks noChangeShapeType="1"/>
            </p:cNvSpPr>
            <p:nvPr/>
          </p:nvSpPr>
          <p:spPr bwMode="auto">
            <a:xfrm flipV="1">
              <a:off x="5792873" y="1710075"/>
              <a:ext cx="513997" cy="40225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270" name="Group 269"/>
          <p:cNvGrpSpPr/>
          <p:nvPr/>
        </p:nvGrpSpPr>
        <p:grpSpPr>
          <a:xfrm>
            <a:off x="7124700" y="2165471"/>
            <a:ext cx="2832100" cy="1842534"/>
            <a:chOff x="5600700" y="1886071"/>
            <a:chExt cx="2832100" cy="1842534"/>
          </a:xfrm>
        </p:grpSpPr>
        <p:grpSp>
          <p:nvGrpSpPr>
            <p:cNvPr id="271" name="Group 270"/>
            <p:cNvGrpSpPr/>
            <p:nvPr/>
          </p:nvGrpSpPr>
          <p:grpSpPr>
            <a:xfrm rot="16200000">
              <a:off x="6717949" y="2013754"/>
              <a:ext cx="597602" cy="2832099"/>
              <a:chOff x="5342548" y="589495"/>
              <a:chExt cx="597602" cy="2832099"/>
            </a:xfrm>
          </p:grpSpPr>
          <p:sp>
            <p:nvSpPr>
              <p:cNvPr id="274" name="Line 101"/>
              <p:cNvSpPr>
                <a:spLocks noChangeShapeType="1"/>
              </p:cNvSpPr>
              <p:nvPr/>
            </p:nvSpPr>
            <p:spPr bwMode="auto">
              <a:xfrm flipH="1">
                <a:off x="5640387" y="589495"/>
                <a:ext cx="963" cy="1425841"/>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5" name="Line 102"/>
              <p:cNvSpPr>
                <a:spLocks noChangeShapeType="1"/>
              </p:cNvSpPr>
              <p:nvPr/>
            </p:nvSpPr>
            <p:spPr bwMode="auto">
              <a:xfrm>
                <a:off x="5342548" y="2015335"/>
                <a:ext cx="597602" cy="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6" name="Line 103"/>
              <p:cNvSpPr>
                <a:spLocks noChangeShapeType="1"/>
              </p:cNvSpPr>
              <p:nvPr/>
            </p:nvSpPr>
            <p:spPr bwMode="auto">
              <a:xfrm>
                <a:off x="5580820" y="2134471"/>
                <a:ext cx="119136" cy="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7" name="Line 104"/>
              <p:cNvSpPr>
                <a:spLocks noChangeShapeType="1"/>
              </p:cNvSpPr>
              <p:nvPr/>
            </p:nvSpPr>
            <p:spPr bwMode="auto">
              <a:xfrm>
                <a:off x="5640387" y="2134472"/>
                <a:ext cx="963" cy="1287122"/>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272" name="Line 41"/>
            <p:cNvSpPr>
              <a:spLocks noChangeShapeType="1"/>
            </p:cNvSpPr>
            <p:nvPr/>
          </p:nvSpPr>
          <p:spPr bwMode="auto">
            <a:xfrm flipH="1" flipV="1">
              <a:off x="8432800" y="1886071"/>
              <a:ext cx="0" cy="1543733"/>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3" name="Line 41"/>
            <p:cNvSpPr>
              <a:spLocks noChangeShapeType="1"/>
            </p:cNvSpPr>
            <p:nvPr/>
          </p:nvSpPr>
          <p:spPr bwMode="auto">
            <a:xfrm flipH="1" flipV="1">
              <a:off x="5600700" y="1886071"/>
              <a:ext cx="0" cy="1543733"/>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aphicFrame>
        <p:nvGraphicFramePr>
          <p:cNvPr id="278" name="Object 2"/>
          <p:cNvGraphicFramePr>
            <a:graphicFrameLocks noChangeAspect="1"/>
          </p:cNvGraphicFramePr>
          <p:nvPr/>
        </p:nvGraphicFramePr>
        <p:xfrm>
          <a:off x="8690238" y="2067681"/>
          <a:ext cx="269016" cy="270244"/>
        </p:xfrm>
        <a:graphic>
          <a:graphicData uri="http://schemas.openxmlformats.org/presentationml/2006/ole">
            <mc:AlternateContent xmlns:mc="http://schemas.openxmlformats.org/markup-compatibility/2006">
              <mc:Choice xmlns:v="urn:schemas-microsoft-com:vml" Requires="v">
                <p:oleObj spid="_x0000_s3223" name="Equation" r:id="rId16" imgW="203200" imgH="203200" progId="Equation.DSMT4">
                  <p:embed/>
                </p:oleObj>
              </mc:Choice>
              <mc:Fallback>
                <p:oleObj name="Equation" r:id="rId16" imgW="203200" imgH="203200" progId="Equation.DSMT4">
                  <p:embed/>
                  <p:pic>
                    <p:nvPicPr>
                      <p:cNvPr id="278" name="Object 2"/>
                      <p:cNvPicPr>
                        <a:picLocks noChangeAspect="1" noChangeArrowheads="1"/>
                      </p:cNvPicPr>
                      <p:nvPr/>
                    </p:nvPicPr>
                    <p:blipFill>
                      <a:blip r:embed="rId5"/>
                      <a:srcRect/>
                      <a:stretch>
                        <a:fillRect/>
                      </a:stretch>
                    </p:blipFill>
                    <p:spPr bwMode="auto">
                      <a:xfrm>
                        <a:off x="8690238" y="2067681"/>
                        <a:ext cx="269016" cy="270244"/>
                      </a:xfrm>
                      <a:prstGeom prst="rect">
                        <a:avLst/>
                      </a:prstGeom>
                      <a:noFill/>
                      <a:ln>
                        <a:noFill/>
                      </a:ln>
                      <a:effectLst/>
                    </p:spPr>
                  </p:pic>
                </p:oleObj>
              </mc:Fallback>
            </mc:AlternateContent>
          </a:graphicData>
        </a:graphic>
      </p:graphicFrame>
      <p:graphicFrame>
        <p:nvGraphicFramePr>
          <p:cNvPr id="279" name="Object 2"/>
          <p:cNvGraphicFramePr>
            <a:graphicFrameLocks noChangeAspect="1"/>
          </p:cNvGraphicFramePr>
          <p:nvPr/>
        </p:nvGraphicFramePr>
        <p:xfrm>
          <a:off x="7550249" y="1266900"/>
          <a:ext cx="269016" cy="270244"/>
        </p:xfrm>
        <a:graphic>
          <a:graphicData uri="http://schemas.openxmlformats.org/presentationml/2006/ole">
            <mc:AlternateContent xmlns:mc="http://schemas.openxmlformats.org/markup-compatibility/2006">
              <mc:Choice xmlns:v="urn:schemas-microsoft-com:vml" Requires="v">
                <p:oleObj spid="_x0000_s3224" name="Equation" r:id="rId17" imgW="203200" imgH="203200" progId="Equation.DSMT4">
                  <p:embed/>
                </p:oleObj>
              </mc:Choice>
              <mc:Fallback>
                <p:oleObj name="Equation" r:id="rId17" imgW="203200" imgH="203200" progId="Equation.DSMT4">
                  <p:embed/>
                  <p:pic>
                    <p:nvPicPr>
                      <p:cNvPr id="279" name="Object 2"/>
                      <p:cNvPicPr>
                        <a:picLocks noChangeAspect="1" noChangeArrowheads="1"/>
                      </p:cNvPicPr>
                      <p:nvPr/>
                    </p:nvPicPr>
                    <p:blipFill>
                      <a:blip r:embed="rId7"/>
                      <a:srcRect/>
                      <a:stretch>
                        <a:fillRect/>
                      </a:stretch>
                    </p:blipFill>
                    <p:spPr bwMode="auto">
                      <a:xfrm>
                        <a:off x="7550249" y="1266900"/>
                        <a:ext cx="269016" cy="270244"/>
                      </a:xfrm>
                      <a:prstGeom prst="rect">
                        <a:avLst/>
                      </a:prstGeom>
                      <a:noFill/>
                      <a:ln>
                        <a:noFill/>
                      </a:ln>
                      <a:effectLst/>
                    </p:spPr>
                  </p:pic>
                </p:oleObj>
              </mc:Fallback>
            </mc:AlternateContent>
          </a:graphicData>
        </a:graphic>
      </p:graphicFrame>
      <p:graphicFrame>
        <p:nvGraphicFramePr>
          <p:cNvPr id="280" name="Object 2"/>
          <p:cNvGraphicFramePr>
            <a:graphicFrameLocks noChangeAspect="1"/>
          </p:cNvGraphicFramePr>
          <p:nvPr/>
        </p:nvGraphicFramePr>
        <p:xfrm>
          <a:off x="7643929" y="2796220"/>
          <a:ext cx="252412" cy="269875"/>
        </p:xfrm>
        <a:graphic>
          <a:graphicData uri="http://schemas.openxmlformats.org/presentationml/2006/ole">
            <mc:AlternateContent xmlns:mc="http://schemas.openxmlformats.org/markup-compatibility/2006">
              <mc:Choice xmlns:v="urn:schemas-microsoft-com:vml" Requires="v">
                <p:oleObj spid="_x0000_s3225" name="Equation" r:id="rId18" imgW="190500" imgH="203200" progId="Equation.DSMT4">
                  <p:embed/>
                </p:oleObj>
              </mc:Choice>
              <mc:Fallback>
                <p:oleObj name="Equation" r:id="rId18" imgW="190500" imgH="203200" progId="Equation.DSMT4">
                  <p:embed/>
                  <p:pic>
                    <p:nvPicPr>
                      <p:cNvPr id="280" name="Object 2"/>
                      <p:cNvPicPr>
                        <a:picLocks noChangeAspect="1" noChangeArrowheads="1"/>
                      </p:cNvPicPr>
                      <p:nvPr/>
                    </p:nvPicPr>
                    <p:blipFill>
                      <a:blip r:embed="rId9"/>
                      <a:srcRect/>
                      <a:stretch>
                        <a:fillRect/>
                      </a:stretch>
                    </p:blipFill>
                    <p:spPr bwMode="auto">
                      <a:xfrm>
                        <a:off x="7643929" y="2796220"/>
                        <a:ext cx="252412" cy="269875"/>
                      </a:xfrm>
                      <a:prstGeom prst="rect">
                        <a:avLst/>
                      </a:prstGeom>
                      <a:noFill/>
                      <a:ln>
                        <a:noFill/>
                      </a:ln>
                      <a:effectLst/>
                    </p:spPr>
                  </p:pic>
                </p:oleObj>
              </mc:Fallback>
            </mc:AlternateContent>
          </a:graphicData>
        </a:graphic>
      </p:graphicFrame>
      <p:graphicFrame>
        <p:nvGraphicFramePr>
          <p:cNvPr id="281" name="Object 2"/>
          <p:cNvGraphicFramePr>
            <a:graphicFrameLocks noChangeAspect="1"/>
          </p:cNvGraphicFramePr>
          <p:nvPr/>
        </p:nvGraphicFramePr>
        <p:xfrm>
          <a:off x="9240838" y="1276351"/>
          <a:ext cx="285750" cy="269875"/>
        </p:xfrm>
        <a:graphic>
          <a:graphicData uri="http://schemas.openxmlformats.org/presentationml/2006/ole">
            <mc:AlternateContent xmlns:mc="http://schemas.openxmlformats.org/markup-compatibility/2006">
              <mc:Choice xmlns:v="urn:schemas-microsoft-com:vml" Requires="v">
                <p:oleObj spid="_x0000_s3226" name="Equation" r:id="rId19" imgW="215900" imgH="203200" progId="Equation.DSMT4">
                  <p:embed/>
                </p:oleObj>
              </mc:Choice>
              <mc:Fallback>
                <p:oleObj name="Equation" r:id="rId19" imgW="215900" imgH="203200" progId="Equation.DSMT4">
                  <p:embed/>
                  <p:pic>
                    <p:nvPicPr>
                      <p:cNvPr id="281" name="Object 2"/>
                      <p:cNvPicPr>
                        <a:picLocks noChangeAspect="1" noChangeArrowheads="1"/>
                      </p:cNvPicPr>
                      <p:nvPr/>
                    </p:nvPicPr>
                    <p:blipFill>
                      <a:blip r:embed="rId11"/>
                      <a:srcRect/>
                      <a:stretch>
                        <a:fillRect/>
                      </a:stretch>
                    </p:blipFill>
                    <p:spPr bwMode="auto">
                      <a:xfrm>
                        <a:off x="9240838" y="1276351"/>
                        <a:ext cx="285750" cy="269875"/>
                      </a:xfrm>
                      <a:prstGeom prst="rect">
                        <a:avLst/>
                      </a:prstGeom>
                      <a:noFill/>
                      <a:ln>
                        <a:noFill/>
                      </a:ln>
                      <a:effectLst/>
                    </p:spPr>
                  </p:pic>
                </p:oleObj>
              </mc:Fallback>
            </mc:AlternateContent>
          </a:graphicData>
        </a:graphic>
      </p:graphicFrame>
      <p:graphicFrame>
        <p:nvGraphicFramePr>
          <p:cNvPr id="282" name="Object 2"/>
          <p:cNvGraphicFramePr>
            <a:graphicFrameLocks noChangeAspect="1"/>
          </p:cNvGraphicFramePr>
          <p:nvPr/>
        </p:nvGraphicFramePr>
        <p:xfrm>
          <a:off x="9275764" y="2795589"/>
          <a:ext cx="268287" cy="269875"/>
        </p:xfrm>
        <a:graphic>
          <a:graphicData uri="http://schemas.openxmlformats.org/presentationml/2006/ole">
            <mc:AlternateContent xmlns:mc="http://schemas.openxmlformats.org/markup-compatibility/2006">
              <mc:Choice xmlns:v="urn:schemas-microsoft-com:vml" Requires="v">
                <p:oleObj spid="_x0000_s3227" name="Equation" r:id="rId20" imgW="203200" imgH="203200" progId="Equation.DSMT4">
                  <p:embed/>
                </p:oleObj>
              </mc:Choice>
              <mc:Fallback>
                <p:oleObj name="Equation" r:id="rId20" imgW="203200" imgH="203200" progId="Equation.DSMT4">
                  <p:embed/>
                  <p:pic>
                    <p:nvPicPr>
                      <p:cNvPr id="282" name="Object 2"/>
                      <p:cNvPicPr>
                        <a:picLocks noChangeAspect="1" noChangeArrowheads="1"/>
                      </p:cNvPicPr>
                      <p:nvPr/>
                    </p:nvPicPr>
                    <p:blipFill>
                      <a:blip r:embed="rId13"/>
                      <a:srcRect/>
                      <a:stretch>
                        <a:fillRect/>
                      </a:stretch>
                    </p:blipFill>
                    <p:spPr bwMode="auto">
                      <a:xfrm>
                        <a:off x="9275764" y="2795589"/>
                        <a:ext cx="268287" cy="269875"/>
                      </a:xfrm>
                      <a:prstGeom prst="rect">
                        <a:avLst/>
                      </a:prstGeom>
                      <a:noFill/>
                      <a:ln>
                        <a:noFill/>
                      </a:ln>
                      <a:effectLst/>
                    </p:spPr>
                  </p:pic>
                </p:oleObj>
              </mc:Fallback>
            </mc:AlternateContent>
          </a:graphicData>
        </a:graphic>
      </p:graphicFrame>
      <p:graphicFrame>
        <p:nvGraphicFramePr>
          <p:cNvPr id="283" name="Object 2"/>
          <p:cNvGraphicFramePr>
            <a:graphicFrameLocks noChangeAspect="1"/>
          </p:cNvGraphicFramePr>
          <p:nvPr/>
        </p:nvGraphicFramePr>
        <p:xfrm>
          <a:off x="8632826" y="3836989"/>
          <a:ext cx="150813" cy="185737"/>
        </p:xfrm>
        <a:graphic>
          <a:graphicData uri="http://schemas.openxmlformats.org/presentationml/2006/ole">
            <mc:AlternateContent xmlns:mc="http://schemas.openxmlformats.org/markup-compatibility/2006">
              <mc:Choice xmlns:v="urn:schemas-microsoft-com:vml" Requires="v">
                <p:oleObj spid="_x0000_s3228" name="Equation" r:id="rId21" imgW="114300" imgH="139700" progId="Equation.DSMT4">
                  <p:embed/>
                </p:oleObj>
              </mc:Choice>
              <mc:Fallback>
                <p:oleObj name="Equation" r:id="rId21" imgW="114300" imgH="139700" progId="Equation.DSMT4">
                  <p:embed/>
                  <p:pic>
                    <p:nvPicPr>
                      <p:cNvPr id="283" name="Object 2"/>
                      <p:cNvPicPr>
                        <a:picLocks noChangeAspect="1" noChangeArrowheads="1"/>
                      </p:cNvPicPr>
                      <p:nvPr/>
                    </p:nvPicPr>
                    <p:blipFill>
                      <a:blip r:embed="rId15"/>
                      <a:srcRect/>
                      <a:stretch>
                        <a:fillRect/>
                      </a:stretch>
                    </p:blipFill>
                    <p:spPr bwMode="auto">
                      <a:xfrm>
                        <a:off x="8632826" y="3836989"/>
                        <a:ext cx="150813" cy="185737"/>
                      </a:xfrm>
                      <a:prstGeom prst="rect">
                        <a:avLst/>
                      </a:prstGeom>
                      <a:noFill/>
                      <a:ln>
                        <a:noFill/>
                      </a:ln>
                      <a:effectLst/>
                    </p:spPr>
                  </p:pic>
                </p:oleObj>
              </mc:Fallback>
            </mc:AlternateContent>
          </a:graphicData>
        </a:graphic>
      </p:graphicFrame>
      <p:graphicFrame>
        <p:nvGraphicFramePr>
          <p:cNvPr id="179" name="Object 2"/>
          <p:cNvGraphicFramePr>
            <a:graphicFrameLocks noChangeAspect="1"/>
          </p:cNvGraphicFramePr>
          <p:nvPr/>
        </p:nvGraphicFramePr>
        <p:xfrm>
          <a:off x="8482828" y="980092"/>
          <a:ext cx="152400" cy="196850"/>
        </p:xfrm>
        <a:graphic>
          <a:graphicData uri="http://schemas.openxmlformats.org/presentationml/2006/ole">
            <mc:AlternateContent xmlns:mc="http://schemas.openxmlformats.org/markup-compatibility/2006">
              <mc:Choice xmlns:v="urn:schemas-microsoft-com:vml" Requires="v">
                <p:oleObj spid="_x0000_s3229" name="Equation" r:id="rId22" imgW="88900" imgH="114300" progId="Equation.DSMT4">
                  <p:embed/>
                </p:oleObj>
              </mc:Choice>
              <mc:Fallback>
                <p:oleObj name="Equation" r:id="rId22" imgW="88900" imgH="114300" progId="Equation.DSMT4">
                  <p:embed/>
                  <p:pic>
                    <p:nvPicPr>
                      <p:cNvPr id="179" name="Object 2"/>
                      <p:cNvPicPr>
                        <a:picLocks noChangeAspect="1" noChangeArrowheads="1"/>
                      </p:cNvPicPr>
                      <p:nvPr/>
                    </p:nvPicPr>
                    <p:blipFill>
                      <a:blip r:embed="rId23"/>
                      <a:srcRect/>
                      <a:stretch>
                        <a:fillRect/>
                      </a:stretch>
                    </p:blipFill>
                    <p:spPr bwMode="auto">
                      <a:xfrm>
                        <a:off x="8482828" y="980092"/>
                        <a:ext cx="152400" cy="196850"/>
                      </a:xfrm>
                      <a:prstGeom prst="rect">
                        <a:avLst/>
                      </a:prstGeom>
                      <a:noFill/>
                      <a:ln>
                        <a:noFill/>
                      </a:ln>
                      <a:effectLst/>
                    </p:spPr>
                  </p:pic>
                </p:oleObj>
              </mc:Fallback>
            </mc:AlternateContent>
          </a:graphicData>
        </a:graphic>
      </p:graphicFrame>
      <p:graphicFrame>
        <p:nvGraphicFramePr>
          <p:cNvPr id="284" name="Object 2"/>
          <p:cNvGraphicFramePr>
            <a:graphicFrameLocks noChangeAspect="1"/>
          </p:cNvGraphicFramePr>
          <p:nvPr/>
        </p:nvGraphicFramePr>
        <p:xfrm>
          <a:off x="9703036" y="2084232"/>
          <a:ext cx="152400" cy="196850"/>
        </p:xfrm>
        <a:graphic>
          <a:graphicData uri="http://schemas.openxmlformats.org/presentationml/2006/ole">
            <mc:AlternateContent xmlns:mc="http://schemas.openxmlformats.org/markup-compatibility/2006">
              <mc:Choice xmlns:v="urn:schemas-microsoft-com:vml" Requires="v">
                <p:oleObj spid="_x0000_s3230" name="Equation" r:id="rId24" imgW="88900" imgH="114300" progId="Equation.DSMT4">
                  <p:embed/>
                </p:oleObj>
              </mc:Choice>
              <mc:Fallback>
                <p:oleObj name="Equation" r:id="rId24" imgW="88900" imgH="114300" progId="Equation.DSMT4">
                  <p:embed/>
                  <p:pic>
                    <p:nvPicPr>
                      <p:cNvPr id="284" name="Object 2"/>
                      <p:cNvPicPr>
                        <a:picLocks noChangeAspect="1" noChangeArrowheads="1"/>
                      </p:cNvPicPr>
                      <p:nvPr/>
                    </p:nvPicPr>
                    <p:blipFill>
                      <a:blip r:embed="rId23"/>
                      <a:srcRect/>
                      <a:stretch>
                        <a:fillRect/>
                      </a:stretch>
                    </p:blipFill>
                    <p:spPr bwMode="auto">
                      <a:xfrm>
                        <a:off x="9703036" y="2084232"/>
                        <a:ext cx="152400" cy="196850"/>
                      </a:xfrm>
                      <a:prstGeom prst="rect">
                        <a:avLst/>
                      </a:prstGeom>
                      <a:noFill/>
                      <a:ln>
                        <a:noFill/>
                      </a:ln>
                      <a:effectLst/>
                    </p:spPr>
                  </p:pic>
                </p:oleObj>
              </mc:Fallback>
            </mc:AlternateContent>
          </a:graphicData>
        </a:graphic>
      </p:graphicFrame>
      <p:graphicFrame>
        <p:nvGraphicFramePr>
          <p:cNvPr id="285" name="Object 2"/>
          <p:cNvGraphicFramePr>
            <a:graphicFrameLocks noChangeAspect="1"/>
          </p:cNvGraphicFramePr>
          <p:nvPr/>
        </p:nvGraphicFramePr>
        <p:xfrm>
          <a:off x="7264986" y="2077870"/>
          <a:ext cx="152400" cy="196850"/>
        </p:xfrm>
        <a:graphic>
          <a:graphicData uri="http://schemas.openxmlformats.org/presentationml/2006/ole">
            <mc:AlternateContent xmlns:mc="http://schemas.openxmlformats.org/markup-compatibility/2006">
              <mc:Choice xmlns:v="urn:schemas-microsoft-com:vml" Requires="v">
                <p:oleObj spid="_x0000_s3231" name="Equation" r:id="rId25" imgW="88900" imgH="114300" progId="Equation.DSMT4">
                  <p:embed/>
                </p:oleObj>
              </mc:Choice>
              <mc:Fallback>
                <p:oleObj name="Equation" r:id="rId25" imgW="88900" imgH="114300" progId="Equation.DSMT4">
                  <p:embed/>
                  <p:pic>
                    <p:nvPicPr>
                      <p:cNvPr id="285" name="Object 2"/>
                      <p:cNvPicPr>
                        <a:picLocks noChangeAspect="1" noChangeArrowheads="1"/>
                      </p:cNvPicPr>
                      <p:nvPr/>
                    </p:nvPicPr>
                    <p:blipFill>
                      <a:blip r:embed="rId23"/>
                      <a:srcRect/>
                      <a:stretch>
                        <a:fillRect/>
                      </a:stretch>
                    </p:blipFill>
                    <p:spPr bwMode="auto">
                      <a:xfrm>
                        <a:off x="7264986" y="2077870"/>
                        <a:ext cx="152400" cy="196850"/>
                      </a:xfrm>
                      <a:prstGeom prst="rect">
                        <a:avLst/>
                      </a:prstGeom>
                      <a:noFill/>
                      <a:ln>
                        <a:noFill/>
                      </a:ln>
                      <a:effectLst/>
                    </p:spPr>
                  </p:pic>
                </p:oleObj>
              </mc:Fallback>
            </mc:AlternateContent>
          </a:graphicData>
        </a:graphic>
      </p:graphicFrame>
      <p:graphicFrame>
        <p:nvGraphicFramePr>
          <p:cNvPr id="286" name="Object 2"/>
          <p:cNvGraphicFramePr>
            <a:graphicFrameLocks noChangeAspect="1"/>
          </p:cNvGraphicFramePr>
          <p:nvPr/>
        </p:nvGraphicFramePr>
        <p:xfrm>
          <a:off x="8496270" y="3171571"/>
          <a:ext cx="152400" cy="196850"/>
        </p:xfrm>
        <a:graphic>
          <a:graphicData uri="http://schemas.openxmlformats.org/presentationml/2006/ole">
            <mc:AlternateContent xmlns:mc="http://schemas.openxmlformats.org/markup-compatibility/2006">
              <mc:Choice xmlns:v="urn:schemas-microsoft-com:vml" Requires="v">
                <p:oleObj spid="_x0000_s3232" name="Equation" r:id="rId26" imgW="88900" imgH="114300" progId="Equation.DSMT4">
                  <p:embed/>
                </p:oleObj>
              </mc:Choice>
              <mc:Fallback>
                <p:oleObj name="Equation" r:id="rId26" imgW="88900" imgH="114300" progId="Equation.DSMT4">
                  <p:embed/>
                  <p:pic>
                    <p:nvPicPr>
                      <p:cNvPr id="286" name="Object 2"/>
                      <p:cNvPicPr>
                        <a:picLocks noChangeAspect="1" noChangeArrowheads="1"/>
                      </p:cNvPicPr>
                      <p:nvPr/>
                    </p:nvPicPr>
                    <p:blipFill>
                      <a:blip r:embed="rId23"/>
                      <a:srcRect/>
                      <a:stretch>
                        <a:fillRect/>
                      </a:stretch>
                    </p:blipFill>
                    <p:spPr bwMode="auto">
                      <a:xfrm>
                        <a:off x="8496270" y="3171571"/>
                        <a:ext cx="152400" cy="196850"/>
                      </a:xfrm>
                      <a:prstGeom prst="rect">
                        <a:avLst/>
                      </a:prstGeom>
                      <a:noFill/>
                      <a:ln>
                        <a:noFill/>
                      </a:ln>
                      <a:effectLst/>
                    </p:spPr>
                  </p:pic>
                </p:oleObj>
              </mc:Fallback>
            </mc:AlternateContent>
          </a:graphicData>
        </a:graphic>
      </p:graphicFrame>
      <p:sp>
        <p:nvSpPr>
          <p:cNvPr id="17" name="Freeform 16"/>
          <p:cNvSpPr/>
          <p:nvPr/>
        </p:nvSpPr>
        <p:spPr>
          <a:xfrm>
            <a:off x="7861289" y="1847586"/>
            <a:ext cx="366233" cy="583973"/>
          </a:xfrm>
          <a:custGeom>
            <a:avLst/>
            <a:gdLst>
              <a:gd name="connsiteX0" fmla="*/ 330212 w 366233"/>
              <a:gd name="connsiteY0" fmla="*/ 6615 h 583973"/>
              <a:gd name="connsiteX1" fmla="*/ 12 w 366233"/>
              <a:gd name="connsiteY1" fmla="*/ 286015 h 583973"/>
              <a:gd name="connsiteX2" fmla="*/ 317512 w 366233"/>
              <a:gd name="connsiteY2" fmla="*/ 578115 h 583973"/>
              <a:gd name="connsiteX3" fmla="*/ 330212 w 366233"/>
              <a:gd name="connsiteY3" fmla="*/ 6615 h 583973"/>
            </a:gdLst>
            <a:ahLst/>
            <a:cxnLst>
              <a:cxn ang="0">
                <a:pos x="connsiteX0" y="connsiteY0"/>
              </a:cxn>
              <a:cxn ang="0">
                <a:pos x="connsiteX1" y="connsiteY1"/>
              </a:cxn>
              <a:cxn ang="0">
                <a:pos x="connsiteX2" y="connsiteY2"/>
              </a:cxn>
              <a:cxn ang="0">
                <a:pos x="connsiteX3" y="connsiteY3"/>
              </a:cxn>
            </a:cxnLst>
            <a:rect l="l" t="t" r="r" b="b"/>
            <a:pathLst>
              <a:path w="366233" h="583973">
                <a:moveTo>
                  <a:pt x="330212" y="6615"/>
                </a:moveTo>
                <a:cubicBezTo>
                  <a:pt x="277295" y="-42068"/>
                  <a:pt x="2129" y="190765"/>
                  <a:pt x="12" y="286015"/>
                </a:cubicBezTo>
                <a:cubicBezTo>
                  <a:pt x="-2105" y="381265"/>
                  <a:pt x="258245" y="624682"/>
                  <a:pt x="317512" y="578115"/>
                </a:cubicBezTo>
                <a:cubicBezTo>
                  <a:pt x="376779" y="531548"/>
                  <a:pt x="383129" y="55298"/>
                  <a:pt x="330212" y="6615"/>
                </a:cubicBezTo>
                <a:close/>
              </a:path>
            </a:pathLst>
          </a:custGeom>
          <a:noFill/>
          <a:ln w="190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Freeform 286"/>
          <p:cNvSpPr/>
          <p:nvPr/>
        </p:nvSpPr>
        <p:spPr>
          <a:xfrm flipH="1">
            <a:off x="8953767" y="1847586"/>
            <a:ext cx="366233" cy="583973"/>
          </a:xfrm>
          <a:custGeom>
            <a:avLst/>
            <a:gdLst>
              <a:gd name="connsiteX0" fmla="*/ 330212 w 366233"/>
              <a:gd name="connsiteY0" fmla="*/ 6615 h 583973"/>
              <a:gd name="connsiteX1" fmla="*/ 12 w 366233"/>
              <a:gd name="connsiteY1" fmla="*/ 286015 h 583973"/>
              <a:gd name="connsiteX2" fmla="*/ 317512 w 366233"/>
              <a:gd name="connsiteY2" fmla="*/ 578115 h 583973"/>
              <a:gd name="connsiteX3" fmla="*/ 330212 w 366233"/>
              <a:gd name="connsiteY3" fmla="*/ 6615 h 583973"/>
            </a:gdLst>
            <a:ahLst/>
            <a:cxnLst>
              <a:cxn ang="0">
                <a:pos x="connsiteX0" y="connsiteY0"/>
              </a:cxn>
              <a:cxn ang="0">
                <a:pos x="connsiteX1" y="connsiteY1"/>
              </a:cxn>
              <a:cxn ang="0">
                <a:pos x="connsiteX2" y="connsiteY2"/>
              </a:cxn>
              <a:cxn ang="0">
                <a:pos x="connsiteX3" y="connsiteY3"/>
              </a:cxn>
            </a:cxnLst>
            <a:rect l="l" t="t" r="r" b="b"/>
            <a:pathLst>
              <a:path w="366233" h="583973">
                <a:moveTo>
                  <a:pt x="330212" y="6615"/>
                </a:moveTo>
                <a:cubicBezTo>
                  <a:pt x="277295" y="-42068"/>
                  <a:pt x="2129" y="190765"/>
                  <a:pt x="12" y="286015"/>
                </a:cubicBezTo>
                <a:cubicBezTo>
                  <a:pt x="-2105" y="381265"/>
                  <a:pt x="258245" y="624682"/>
                  <a:pt x="317512" y="578115"/>
                </a:cubicBezTo>
                <a:cubicBezTo>
                  <a:pt x="376779" y="531548"/>
                  <a:pt x="383129" y="55298"/>
                  <a:pt x="330212" y="6615"/>
                </a:cubicBezTo>
                <a:close/>
              </a:path>
            </a:pathLst>
          </a:custGeom>
          <a:noFill/>
          <a:ln w="190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17"/>
          <p:cNvSpPr/>
          <p:nvPr/>
        </p:nvSpPr>
        <p:spPr>
          <a:xfrm>
            <a:off x="7188950" y="927986"/>
            <a:ext cx="2750677" cy="2692310"/>
          </a:xfrm>
          <a:custGeom>
            <a:avLst/>
            <a:gdLst>
              <a:gd name="connsiteX0" fmla="*/ 1281951 w 2750677"/>
              <a:gd name="connsiteY0" fmla="*/ 2678814 h 2692310"/>
              <a:gd name="connsiteX1" fmla="*/ 189751 w 2750677"/>
              <a:gd name="connsiteY1" fmla="*/ 2666114 h 2692310"/>
              <a:gd name="connsiteX2" fmla="*/ 24651 w 2750677"/>
              <a:gd name="connsiteY2" fmla="*/ 2488314 h 2692310"/>
              <a:gd name="connsiteX3" fmla="*/ 37351 w 2750677"/>
              <a:gd name="connsiteY3" fmla="*/ 1358014 h 2692310"/>
              <a:gd name="connsiteX4" fmla="*/ 367551 w 2750677"/>
              <a:gd name="connsiteY4" fmla="*/ 913514 h 2692310"/>
              <a:gd name="connsiteX5" fmla="*/ 1167651 w 2750677"/>
              <a:gd name="connsiteY5" fmla="*/ 151514 h 2692310"/>
              <a:gd name="connsiteX6" fmla="*/ 1396251 w 2750677"/>
              <a:gd name="connsiteY6" fmla="*/ 37214 h 2692310"/>
              <a:gd name="connsiteX7" fmla="*/ 1548651 w 2750677"/>
              <a:gd name="connsiteY7" fmla="*/ 100714 h 2692310"/>
              <a:gd name="connsiteX8" fmla="*/ 2577351 w 2750677"/>
              <a:gd name="connsiteY8" fmla="*/ 1078614 h 2692310"/>
              <a:gd name="connsiteX9" fmla="*/ 2717051 w 2750677"/>
              <a:gd name="connsiteY9" fmla="*/ 1675514 h 2692310"/>
              <a:gd name="connsiteX10" fmla="*/ 2717051 w 2750677"/>
              <a:gd name="connsiteY10" fmla="*/ 2589914 h 2692310"/>
              <a:gd name="connsiteX11" fmla="*/ 2615451 w 2750677"/>
              <a:gd name="connsiteY11" fmla="*/ 2678814 h 2692310"/>
              <a:gd name="connsiteX12" fmla="*/ 1281951 w 2750677"/>
              <a:gd name="connsiteY12" fmla="*/ 2678814 h 2692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0677" h="2692310">
                <a:moveTo>
                  <a:pt x="1281951" y="2678814"/>
                </a:moveTo>
                <a:lnTo>
                  <a:pt x="189751" y="2666114"/>
                </a:lnTo>
                <a:cubicBezTo>
                  <a:pt x="-19799" y="2634364"/>
                  <a:pt x="50051" y="2706331"/>
                  <a:pt x="24651" y="2488314"/>
                </a:cubicBezTo>
                <a:cubicBezTo>
                  <a:pt x="-749" y="2270297"/>
                  <a:pt x="-19799" y="1620481"/>
                  <a:pt x="37351" y="1358014"/>
                </a:cubicBezTo>
                <a:cubicBezTo>
                  <a:pt x="94501" y="1095547"/>
                  <a:pt x="179168" y="1114597"/>
                  <a:pt x="367551" y="913514"/>
                </a:cubicBezTo>
                <a:cubicBezTo>
                  <a:pt x="555934" y="712431"/>
                  <a:pt x="996201" y="297564"/>
                  <a:pt x="1167651" y="151514"/>
                </a:cubicBezTo>
                <a:cubicBezTo>
                  <a:pt x="1339101" y="5464"/>
                  <a:pt x="1332751" y="45681"/>
                  <a:pt x="1396251" y="37214"/>
                </a:cubicBezTo>
                <a:cubicBezTo>
                  <a:pt x="1459751" y="28747"/>
                  <a:pt x="1351801" y="-72853"/>
                  <a:pt x="1548651" y="100714"/>
                </a:cubicBezTo>
                <a:cubicBezTo>
                  <a:pt x="1745501" y="274281"/>
                  <a:pt x="2382618" y="816147"/>
                  <a:pt x="2577351" y="1078614"/>
                </a:cubicBezTo>
                <a:cubicBezTo>
                  <a:pt x="2772084" y="1341081"/>
                  <a:pt x="2693768" y="1423631"/>
                  <a:pt x="2717051" y="1675514"/>
                </a:cubicBezTo>
                <a:cubicBezTo>
                  <a:pt x="2740334" y="1927397"/>
                  <a:pt x="2733984" y="2422697"/>
                  <a:pt x="2717051" y="2589914"/>
                </a:cubicBezTo>
                <a:cubicBezTo>
                  <a:pt x="2700118" y="2757131"/>
                  <a:pt x="2854634" y="2666114"/>
                  <a:pt x="2615451" y="2678814"/>
                </a:cubicBezTo>
                <a:cubicBezTo>
                  <a:pt x="2376268" y="2691514"/>
                  <a:pt x="1686234" y="2680931"/>
                  <a:pt x="1281951" y="2678814"/>
                </a:cubicBezTo>
                <a:close/>
              </a:path>
            </a:pathLst>
          </a:custGeom>
          <a:noFill/>
          <a:ln w="190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Freeform 18"/>
          <p:cNvSpPr/>
          <p:nvPr/>
        </p:nvSpPr>
        <p:spPr>
          <a:xfrm>
            <a:off x="7292616" y="2401958"/>
            <a:ext cx="2560356" cy="1160778"/>
          </a:xfrm>
          <a:custGeom>
            <a:avLst/>
            <a:gdLst>
              <a:gd name="connsiteX0" fmla="*/ 1152884 w 2560356"/>
              <a:gd name="connsiteY0" fmla="*/ 1128642 h 1160778"/>
              <a:gd name="connsiteX1" fmla="*/ 124184 w 2560356"/>
              <a:gd name="connsiteY1" fmla="*/ 1115942 h 1160778"/>
              <a:gd name="connsiteX2" fmla="*/ 9884 w 2560356"/>
              <a:gd name="connsiteY2" fmla="*/ 557142 h 1160778"/>
              <a:gd name="connsiteX3" fmla="*/ 47984 w 2560356"/>
              <a:gd name="connsiteY3" fmla="*/ 49142 h 1160778"/>
              <a:gd name="connsiteX4" fmla="*/ 238484 w 2560356"/>
              <a:gd name="connsiteY4" fmla="*/ 125342 h 1160778"/>
              <a:gd name="connsiteX5" fmla="*/ 936984 w 2560356"/>
              <a:gd name="connsiteY5" fmla="*/ 811142 h 1160778"/>
              <a:gd name="connsiteX6" fmla="*/ 1305284 w 2560356"/>
              <a:gd name="connsiteY6" fmla="*/ 963542 h 1160778"/>
              <a:gd name="connsiteX7" fmla="*/ 1876784 w 2560356"/>
              <a:gd name="connsiteY7" fmla="*/ 493642 h 1160778"/>
              <a:gd name="connsiteX8" fmla="*/ 2397484 w 2560356"/>
              <a:gd name="connsiteY8" fmla="*/ 49142 h 1160778"/>
              <a:gd name="connsiteX9" fmla="*/ 2524484 w 2560356"/>
              <a:gd name="connsiteY9" fmla="*/ 112642 h 1160778"/>
              <a:gd name="connsiteX10" fmla="*/ 2537184 w 2560356"/>
              <a:gd name="connsiteY10" fmla="*/ 950842 h 1160778"/>
              <a:gd name="connsiteX11" fmla="*/ 2422884 w 2560356"/>
              <a:gd name="connsiteY11" fmla="*/ 1141342 h 1160778"/>
              <a:gd name="connsiteX12" fmla="*/ 1152884 w 2560356"/>
              <a:gd name="connsiteY12" fmla="*/ 1128642 h 116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0356" h="1160778">
                <a:moveTo>
                  <a:pt x="1152884" y="1128642"/>
                </a:moveTo>
                <a:cubicBezTo>
                  <a:pt x="769767" y="1124409"/>
                  <a:pt x="314684" y="1211192"/>
                  <a:pt x="124184" y="1115942"/>
                </a:cubicBezTo>
                <a:cubicBezTo>
                  <a:pt x="-66316" y="1020692"/>
                  <a:pt x="22584" y="734942"/>
                  <a:pt x="9884" y="557142"/>
                </a:cubicBezTo>
                <a:cubicBezTo>
                  <a:pt x="-2816" y="379342"/>
                  <a:pt x="9884" y="121109"/>
                  <a:pt x="47984" y="49142"/>
                </a:cubicBezTo>
                <a:cubicBezTo>
                  <a:pt x="86084" y="-22825"/>
                  <a:pt x="90317" y="-1658"/>
                  <a:pt x="238484" y="125342"/>
                </a:cubicBezTo>
                <a:cubicBezTo>
                  <a:pt x="386651" y="252342"/>
                  <a:pt x="759184" y="671442"/>
                  <a:pt x="936984" y="811142"/>
                </a:cubicBezTo>
                <a:cubicBezTo>
                  <a:pt x="1114784" y="950842"/>
                  <a:pt x="1148651" y="1016459"/>
                  <a:pt x="1305284" y="963542"/>
                </a:cubicBezTo>
                <a:cubicBezTo>
                  <a:pt x="1461917" y="910625"/>
                  <a:pt x="1694751" y="646042"/>
                  <a:pt x="1876784" y="493642"/>
                </a:cubicBezTo>
                <a:cubicBezTo>
                  <a:pt x="2058817" y="341242"/>
                  <a:pt x="2289534" y="112642"/>
                  <a:pt x="2397484" y="49142"/>
                </a:cubicBezTo>
                <a:cubicBezTo>
                  <a:pt x="2505434" y="-14358"/>
                  <a:pt x="2501201" y="-37641"/>
                  <a:pt x="2524484" y="112642"/>
                </a:cubicBezTo>
                <a:cubicBezTo>
                  <a:pt x="2547767" y="262925"/>
                  <a:pt x="2554117" y="779392"/>
                  <a:pt x="2537184" y="950842"/>
                </a:cubicBezTo>
                <a:cubicBezTo>
                  <a:pt x="2520251" y="1122292"/>
                  <a:pt x="2653601" y="1113825"/>
                  <a:pt x="2422884" y="1141342"/>
                </a:cubicBezTo>
                <a:cubicBezTo>
                  <a:pt x="2192167" y="1168859"/>
                  <a:pt x="1536001" y="1132875"/>
                  <a:pt x="1152884" y="1128642"/>
                </a:cubicBezTo>
                <a:close/>
              </a:path>
            </a:pathLst>
          </a:custGeom>
          <a:noFill/>
          <a:ln w="190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Freeform 19"/>
          <p:cNvSpPr/>
          <p:nvPr/>
        </p:nvSpPr>
        <p:spPr>
          <a:xfrm>
            <a:off x="7315809" y="1106655"/>
            <a:ext cx="2467598" cy="2412399"/>
          </a:xfrm>
          <a:custGeom>
            <a:avLst/>
            <a:gdLst>
              <a:gd name="connsiteX0" fmla="*/ 1078891 w 2467598"/>
              <a:gd name="connsiteY0" fmla="*/ 2373146 h 2412399"/>
              <a:gd name="connsiteX1" fmla="*/ 126391 w 2467598"/>
              <a:gd name="connsiteY1" fmla="*/ 2309646 h 2412399"/>
              <a:gd name="connsiteX2" fmla="*/ 37491 w 2467598"/>
              <a:gd name="connsiteY2" fmla="*/ 1242846 h 2412399"/>
              <a:gd name="connsiteX3" fmla="*/ 380391 w 2467598"/>
              <a:gd name="connsiteY3" fmla="*/ 1255546 h 2412399"/>
              <a:gd name="connsiteX4" fmla="*/ 1015391 w 2467598"/>
              <a:gd name="connsiteY4" fmla="*/ 1915946 h 2412399"/>
              <a:gd name="connsiteX5" fmla="*/ 1180491 w 2467598"/>
              <a:gd name="connsiteY5" fmla="*/ 1611146 h 2412399"/>
              <a:gd name="connsiteX6" fmla="*/ 1142391 w 2467598"/>
              <a:gd name="connsiteY6" fmla="*/ 557046 h 2412399"/>
              <a:gd name="connsiteX7" fmla="*/ 1205891 w 2467598"/>
              <a:gd name="connsiteY7" fmla="*/ 112546 h 2412399"/>
              <a:gd name="connsiteX8" fmla="*/ 1447191 w 2467598"/>
              <a:gd name="connsiteY8" fmla="*/ 61746 h 2412399"/>
              <a:gd name="connsiteX9" fmla="*/ 2348891 w 2467598"/>
              <a:gd name="connsiteY9" fmla="*/ 874546 h 2412399"/>
              <a:gd name="connsiteX10" fmla="*/ 2450491 w 2467598"/>
              <a:gd name="connsiteY10" fmla="*/ 2106446 h 2412399"/>
              <a:gd name="connsiteX11" fmla="*/ 2285391 w 2467598"/>
              <a:gd name="connsiteY11" fmla="*/ 2335046 h 2412399"/>
              <a:gd name="connsiteX12" fmla="*/ 1078891 w 2467598"/>
              <a:gd name="connsiteY12" fmla="*/ 2373146 h 241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7598" h="2412399">
                <a:moveTo>
                  <a:pt x="1078891" y="2373146"/>
                </a:moveTo>
                <a:cubicBezTo>
                  <a:pt x="719058" y="2368913"/>
                  <a:pt x="299958" y="2498029"/>
                  <a:pt x="126391" y="2309646"/>
                </a:cubicBezTo>
                <a:cubicBezTo>
                  <a:pt x="-47176" y="2121263"/>
                  <a:pt x="-4842" y="1418529"/>
                  <a:pt x="37491" y="1242846"/>
                </a:cubicBezTo>
                <a:cubicBezTo>
                  <a:pt x="79824" y="1067163"/>
                  <a:pt x="217408" y="1143363"/>
                  <a:pt x="380391" y="1255546"/>
                </a:cubicBezTo>
                <a:cubicBezTo>
                  <a:pt x="543374" y="1367729"/>
                  <a:pt x="882041" y="1856679"/>
                  <a:pt x="1015391" y="1915946"/>
                </a:cubicBezTo>
                <a:cubicBezTo>
                  <a:pt x="1148741" y="1975213"/>
                  <a:pt x="1159324" y="1837629"/>
                  <a:pt x="1180491" y="1611146"/>
                </a:cubicBezTo>
                <a:cubicBezTo>
                  <a:pt x="1201658" y="1384663"/>
                  <a:pt x="1138158" y="806813"/>
                  <a:pt x="1142391" y="557046"/>
                </a:cubicBezTo>
                <a:cubicBezTo>
                  <a:pt x="1146624" y="307279"/>
                  <a:pt x="1155091" y="195096"/>
                  <a:pt x="1205891" y="112546"/>
                </a:cubicBezTo>
                <a:cubicBezTo>
                  <a:pt x="1256691" y="29996"/>
                  <a:pt x="1256691" y="-65254"/>
                  <a:pt x="1447191" y="61746"/>
                </a:cubicBezTo>
                <a:cubicBezTo>
                  <a:pt x="1637691" y="188746"/>
                  <a:pt x="2181674" y="533763"/>
                  <a:pt x="2348891" y="874546"/>
                </a:cubicBezTo>
                <a:cubicBezTo>
                  <a:pt x="2516108" y="1215329"/>
                  <a:pt x="2461074" y="1863029"/>
                  <a:pt x="2450491" y="2106446"/>
                </a:cubicBezTo>
                <a:cubicBezTo>
                  <a:pt x="2439908" y="2349863"/>
                  <a:pt x="2516108" y="2292713"/>
                  <a:pt x="2285391" y="2335046"/>
                </a:cubicBezTo>
                <a:cubicBezTo>
                  <a:pt x="2054674" y="2377379"/>
                  <a:pt x="1438724" y="2377379"/>
                  <a:pt x="1078891" y="2373146"/>
                </a:cubicBezTo>
                <a:close/>
              </a:path>
            </a:pathLst>
          </a:custGeom>
          <a:noFill/>
          <a:ln w="28575"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Freeform 287"/>
          <p:cNvSpPr/>
          <p:nvPr/>
        </p:nvSpPr>
        <p:spPr>
          <a:xfrm flipH="1">
            <a:off x="7328509" y="1220955"/>
            <a:ext cx="2467598" cy="2412399"/>
          </a:xfrm>
          <a:custGeom>
            <a:avLst/>
            <a:gdLst>
              <a:gd name="connsiteX0" fmla="*/ 1078891 w 2467598"/>
              <a:gd name="connsiteY0" fmla="*/ 2373146 h 2412399"/>
              <a:gd name="connsiteX1" fmla="*/ 126391 w 2467598"/>
              <a:gd name="connsiteY1" fmla="*/ 2309646 h 2412399"/>
              <a:gd name="connsiteX2" fmla="*/ 37491 w 2467598"/>
              <a:gd name="connsiteY2" fmla="*/ 1242846 h 2412399"/>
              <a:gd name="connsiteX3" fmla="*/ 380391 w 2467598"/>
              <a:gd name="connsiteY3" fmla="*/ 1255546 h 2412399"/>
              <a:gd name="connsiteX4" fmla="*/ 1015391 w 2467598"/>
              <a:gd name="connsiteY4" fmla="*/ 1915946 h 2412399"/>
              <a:gd name="connsiteX5" fmla="*/ 1180491 w 2467598"/>
              <a:gd name="connsiteY5" fmla="*/ 1611146 h 2412399"/>
              <a:gd name="connsiteX6" fmla="*/ 1142391 w 2467598"/>
              <a:gd name="connsiteY6" fmla="*/ 557046 h 2412399"/>
              <a:gd name="connsiteX7" fmla="*/ 1205891 w 2467598"/>
              <a:gd name="connsiteY7" fmla="*/ 112546 h 2412399"/>
              <a:gd name="connsiteX8" fmla="*/ 1447191 w 2467598"/>
              <a:gd name="connsiteY8" fmla="*/ 61746 h 2412399"/>
              <a:gd name="connsiteX9" fmla="*/ 2348891 w 2467598"/>
              <a:gd name="connsiteY9" fmla="*/ 874546 h 2412399"/>
              <a:gd name="connsiteX10" fmla="*/ 2450491 w 2467598"/>
              <a:gd name="connsiteY10" fmla="*/ 2106446 h 2412399"/>
              <a:gd name="connsiteX11" fmla="*/ 2285391 w 2467598"/>
              <a:gd name="connsiteY11" fmla="*/ 2335046 h 2412399"/>
              <a:gd name="connsiteX12" fmla="*/ 1078891 w 2467598"/>
              <a:gd name="connsiteY12" fmla="*/ 2373146 h 241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7598" h="2412399">
                <a:moveTo>
                  <a:pt x="1078891" y="2373146"/>
                </a:moveTo>
                <a:cubicBezTo>
                  <a:pt x="719058" y="2368913"/>
                  <a:pt x="299958" y="2498029"/>
                  <a:pt x="126391" y="2309646"/>
                </a:cubicBezTo>
                <a:cubicBezTo>
                  <a:pt x="-47176" y="2121263"/>
                  <a:pt x="-4842" y="1418529"/>
                  <a:pt x="37491" y="1242846"/>
                </a:cubicBezTo>
                <a:cubicBezTo>
                  <a:pt x="79824" y="1067163"/>
                  <a:pt x="217408" y="1143363"/>
                  <a:pt x="380391" y="1255546"/>
                </a:cubicBezTo>
                <a:cubicBezTo>
                  <a:pt x="543374" y="1367729"/>
                  <a:pt x="882041" y="1856679"/>
                  <a:pt x="1015391" y="1915946"/>
                </a:cubicBezTo>
                <a:cubicBezTo>
                  <a:pt x="1148741" y="1975213"/>
                  <a:pt x="1159324" y="1837629"/>
                  <a:pt x="1180491" y="1611146"/>
                </a:cubicBezTo>
                <a:cubicBezTo>
                  <a:pt x="1201658" y="1384663"/>
                  <a:pt x="1138158" y="806813"/>
                  <a:pt x="1142391" y="557046"/>
                </a:cubicBezTo>
                <a:cubicBezTo>
                  <a:pt x="1146624" y="307279"/>
                  <a:pt x="1155091" y="195096"/>
                  <a:pt x="1205891" y="112546"/>
                </a:cubicBezTo>
                <a:cubicBezTo>
                  <a:pt x="1256691" y="29996"/>
                  <a:pt x="1256691" y="-65254"/>
                  <a:pt x="1447191" y="61746"/>
                </a:cubicBezTo>
                <a:cubicBezTo>
                  <a:pt x="1637691" y="188746"/>
                  <a:pt x="2181674" y="533763"/>
                  <a:pt x="2348891" y="874546"/>
                </a:cubicBezTo>
                <a:cubicBezTo>
                  <a:pt x="2516108" y="1215329"/>
                  <a:pt x="2461074" y="1863029"/>
                  <a:pt x="2450491" y="2106446"/>
                </a:cubicBezTo>
                <a:cubicBezTo>
                  <a:pt x="2439908" y="2349863"/>
                  <a:pt x="2516108" y="2292713"/>
                  <a:pt x="2285391" y="2335046"/>
                </a:cubicBezTo>
                <a:cubicBezTo>
                  <a:pt x="2054674" y="2377379"/>
                  <a:pt x="1438724" y="2377379"/>
                  <a:pt x="1078891" y="2373146"/>
                </a:cubicBezTo>
                <a:close/>
              </a:path>
            </a:pathLst>
          </a:custGeom>
          <a:noFill/>
          <a:ln w="28575"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TextBox 144"/>
          <p:cNvSpPr txBox="1"/>
          <p:nvPr/>
        </p:nvSpPr>
        <p:spPr>
          <a:xfrm>
            <a:off x="1787788" y="4726710"/>
            <a:ext cx="8637325" cy="707886"/>
          </a:xfrm>
          <a:prstGeom prst="rect">
            <a:avLst/>
          </a:prstGeom>
          <a:noFill/>
        </p:spPr>
        <p:txBody>
          <a:bodyPr wrap="square" rtlCol="0">
            <a:spAutoFit/>
          </a:bodyPr>
          <a:lstStyle/>
          <a:p>
            <a:r>
              <a:rPr lang="en-US" sz="2000" dirty="0">
                <a:solidFill>
                  <a:srgbClr val="FF0000"/>
                </a:solidFill>
                <a:latin typeface="Apple Chancery"/>
                <a:cs typeface="Apple Chancery"/>
              </a:rPr>
              <a:t>And that last </a:t>
            </a:r>
            <a:r>
              <a:rPr lang="en-US" sz="2000" dirty="0">
                <a:latin typeface="Times New Roman"/>
                <a:cs typeface="Times New Roman"/>
              </a:rPr>
              <a:t>little nubbin is supposed to be a tooth, cause this looks like a face to me!</a:t>
            </a:r>
            <a:endParaRPr lang="en-US" sz="2800" dirty="0">
              <a:solidFill>
                <a:srgbClr val="FF0000"/>
              </a:solidFill>
              <a:latin typeface="Apple Chancery"/>
              <a:cs typeface="Apple Chancery"/>
            </a:endParaRPr>
          </a:p>
        </p:txBody>
      </p:sp>
      <p:sp>
        <p:nvSpPr>
          <p:cNvPr id="6" name="Round Same Side Corner Rectangle 5"/>
          <p:cNvSpPr/>
          <p:nvPr/>
        </p:nvSpPr>
        <p:spPr>
          <a:xfrm rot="8141626">
            <a:off x="8987469" y="3015139"/>
            <a:ext cx="177800" cy="151446"/>
          </a:xfrm>
          <a:prstGeom prst="round2Same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291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3"/>
                                        </p:tgtEl>
                                        <p:attrNameLst>
                                          <p:attrName>style.visibility</p:attrName>
                                        </p:attrNameLst>
                                      </p:cBhvr>
                                      <p:to>
                                        <p:strVal val="visible"/>
                                      </p:to>
                                    </p:set>
                                    <p:animEffect transition="in" filter="dissolve">
                                      <p:cBhvr>
                                        <p:cTn id="7" dur="500"/>
                                        <p:tgtEl>
                                          <p:spTgt spid="23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42"/>
                                        </p:tgtEl>
                                        <p:attrNameLst>
                                          <p:attrName>style.visibility</p:attrName>
                                        </p:attrNameLst>
                                      </p:cBhvr>
                                      <p:to>
                                        <p:strVal val="visible"/>
                                      </p:to>
                                    </p:set>
                                    <p:animEffect transition="in" filter="dissolve">
                                      <p:cBhvr>
                                        <p:cTn id="12" dur="500"/>
                                        <p:tgtEl>
                                          <p:spTgt spid="24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23"/>
                                        </p:tgtEl>
                                        <p:attrNameLst>
                                          <p:attrName>style.visibility</p:attrName>
                                        </p:attrNameLst>
                                      </p:cBhvr>
                                      <p:to>
                                        <p:strVal val="visible"/>
                                      </p:to>
                                    </p:set>
                                    <p:animEffect transition="in" filter="dissolve">
                                      <p:cBhvr>
                                        <p:cTn id="17" dur="500"/>
                                        <p:tgtEl>
                                          <p:spTgt spid="22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52"/>
                                        </p:tgtEl>
                                        <p:attrNameLst>
                                          <p:attrName>style.visibility</p:attrName>
                                        </p:attrNameLst>
                                      </p:cBhvr>
                                      <p:to>
                                        <p:strVal val="visible"/>
                                      </p:to>
                                    </p:set>
                                    <p:animEffect transition="in" filter="dissolve">
                                      <p:cBhvr>
                                        <p:cTn id="22" dur="500"/>
                                        <p:tgtEl>
                                          <p:spTgt spid="25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61"/>
                                        </p:tgtEl>
                                        <p:attrNameLst>
                                          <p:attrName>style.visibility</p:attrName>
                                        </p:attrNameLst>
                                      </p:cBhvr>
                                      <p:to>
                                        <p:strVal val="visible"/>
                                      </p:to>
                                    </p:set>
                                    <p:animEffect transition="in" filter="dissolve">
                                      <p:cBhvr>
                                        <p:cTn id="27" dur="500"/>
                                        <p:tgtEl>
                                          <p:spTgt spid="26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70"/>
                                        </p:tgtEl>
                                        <p:attrNameLst>
                                          <p:attrName>style.visibility</p:attrName>
                                        </p:attrNameLst>
                                      </p:cBhvr>
                                      <p:to>
                                        <p:strVal val="visible"/>
                                      </p:to>
                                    </p:set>
                                    <p:animEffect transition="in" filter="dissolve">
                                      <p:cBhvr>
                                        <p:cTn id="32" dur="500"/>
                                        <p:tgtEl>
                                          <p:spTgt spid="27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dissolve">
                                      <p:cBhvr>
                                        <p:cTn id="37" dur="500"/>
                                        <p:tgtEl>
                                          <p:spTgt spid="7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19"/>
                                        </p:tgtEl>
                                        <p:attrNameLst>
                                          <p:attrName>style.visibility</p:attrName>
                                        </p:attrNameLst>
                                      </p:cBhvr>
                                      <p:to>
                                        <p:strVal val="visible"/>
                                      </p:to>
                                    </p:set>
                                    <p:animEffect transition="in" filter="dissolve">
                                      <p:cBhvr>
                                        <p:cTn id="42" dur="500"/>
                                        <p:tgtEl>
                                          <p:spTgt spid="219"/>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86"/>
                                        </p:tgtEl>
                                        <p:attrNameLst>
                                          <p:attrName>style.visibility</p:attrName>
                                        </p:attrNameLst>
                                      </p:cBhvr>
                                      <p:to>
                                        <p:strVal val="visible"/>
                                      </p:to>
                                    </p:set>
                                    <p:animEffect transition="in" filter="dissolve">
                                      <p:cBhvr>
                                        <p:cTn id="47" dur="500"/>
                                        <p:tgtEl>
                                          <p:spTgt spid="286"/>
                                        </p:tgtEl>
                                      </p:cBhvr>
                                    </p:animEffect>
                                  </p:childTnLst>
                                </p:cTn>
                              </p:par>
                              <p:par>
                                <p:cTn id="48" presetID="9" presetClass="entr" presetSubtype="0" fill="hold" nodeType="withEffect">
                                  <p:stCondLst>
                                    <p:cond delay="0"/>
                                  </p:stCondLst>
                                  <p:childTnLst>
                                    <p:set>
                                      <p:cBhvr>
                                        <p:cTn id="49" dur="1" fill="hold">
                                          <p:stCondLst>
                                            <p:cond delay="0"/>
                                          </p:stCondLst>
                                        </p:cTn>
                                        <p:tgtEl>
                                          <p:spTgt spid="284"/>
                                        </p:tgtEl>
                                        <p:attrNameLst>
                                          <p:attrName>style.visibility</p:attrName>
                                        </p:attrNameLst>
                                      </p:cBhvr>
                                      <p:to>
                                        <p:strVal val="visible"/>
                                      </p:to>
                                    </p:set>
                                    <p:animEffect transition="in" filter="dissolve">
                                      <p:cBhvr>
                                        <p:cTn id="50" dur="500"/>
                                        <p:tgtEl>
                                          <p:spTgt spid="284"/>
                                        </p:tgtEl>
                                      </p:cBhvr>
                                    </p:animEffect>
                                  </p:childTnLst>
                                </p:cTn>
                              </p:par>
                              <p:par>
                                <p:cTn id="51" presetID="9" presetClass="entr" presetSubtype="0" fill="hold" nodeType="withEffect">
                                  <p:stCondLst>
                                    <p:cond delay="0"/>
                                  </p:stCondLst>
                                  <p:childTnLst>
                                    <p:set>
                                      <p:cBhvr>
                                        <p:cTn id="52" dur="1" fill="hold">
                                          <p:stCondLst>
                                            <p:cond delay="0"/>
                                          </p:stCondLst>
                                        </p:cTn>
                                        <p:tgtEl>
                                          <p:spTgt spid="285"/>
                                        </p:tgtEl>
                                        <p:attrNameLst>
                                          <p:attrName>style.visibility</p:attrName>
                                        </p:attrNameLst>
                                      </p:cBhvr>
                                      <p:to>
                                        <p:strVal val="visible"/>
                                      </p:to>
                                    </p:set>
                                    <p:animEffect transition="in" filter="dissolve">
                                      <p:cBhvr>
                                        <p:cTn id="53" dur="500"/>
                                        <p:tgtEl>
                                          <p:spTgt spid="285"/>
                                        </p:tgtEl>
                                      </p:cBhvr>
                                    </p:animEffect>
                                  </p:childTnLst>
                                </p:cTn>
                              </p:par>
                              <p:par>
                                <p:cTn id="54" presetID="9" presetClass="entr" presetSubtype="0" fill="hold" nodeType="withEffect">
                                  <p:stCondLst>
                                    <p:cond delay="0"/>
                                  </p:stCondLst>
                                  <p:childTnLst>
                                    <p:set>
                                      <p:cBhvr>
                                        <p:cTn id="55" dur="1" fill="hold">
                                          <p:stCondLst>
                                            <p:cond delay="0"/>
                                          </p:stCondLst>
                                        </p:cTn>
                                        <p:tgtEl>
                                          <p:spTgt spid="179"/>
                                        </p:tgtEl>
                                        <p:attrNameLst>
                                          <p:attrName>style.visibility</p:attrName>
                                        </p:attrNameLst>
                                      </p:cBhvr>
                                      <p:to>
                                        <p:strVal val="visible"/>
                                      </p:to>
                                    </p:set>
                                    <p:animEffect transition="in" filter="dissolve">
                                      <p:cBhvr>
                                        <p:cTn id="56" dur="500"/>
                                        <p:tgtEl>
                                          <p:spTgt spid="179"/>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220"/>
                                        </p:tgtEl>
                                        <p:attrNameLst>
                                          <p:attrName>style.visibility</p:attrName>
                                        </p:attrNameLst>
                                      </p:cBhvr>
                                      <p:to>
                                        <p:strVal val="visible"/>
                                      </p:to>
                                    </p:set>
                                    <p:animEffect transition="in" filter="dissolve">
                                      <p:cBhvr>
                                        <p:cTn id="61" dur="500"/>
                                        <p:tgtEl>
                                          <p:spTgt spid="220"/>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221"/>
                                        </p:tgtEl>
                                        <p:attrNameLst>
                                          <p:attrName>style.visibility</p:attrName>
                                        </p:attrNameLst>
                                      </p:cBhvr>
                                      <p:to>
                                        <p:strVal val="visible"/>
                                      </p:to>
                                    </p:set>
                                    <p:animEffect transition="in" filter="dissolve">
                                      <p:cBhvr>
                                        <p:cTn id="66" dur="500"/>
                                        <p:tgtEl>
                                          <p:spTgt spid="221"/>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dissolve">
                                      <p:cBhvr>
                                        <p:cTn id="71" dur="500"/>
                                        <p:tgtEl>
                                          <p:spTgt spid="17"/>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287"/>
                                        </p:tgtEl>
                                        <p:attrNameLst>
                                          <p:attrName>style.visibility</p:attrName>
                                        </p:attrNameLst>
                                      </p:cBhvr>
                                      <p:to>
                                        <p:strVal val="visible"/>
                                      </p:to>
                                    </p:set>
                                    <p:animEffect transition="in" filter="dissolve">
                                      <p:cBhvr>
                                        <p:cTn id="76" dur="500"/>
                                        <p:tgtEl>
                                          <p:spTgt spid="287"/>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169"/>
                                        </p:tgtEl>
                                        <p:attrNameLst>
                                          <p:attrName>style.visibility</p:attrName>
                                        </p:attrNameLst>
                                      </p:cBhvr>
                                      <p:to>
                                        <p:strVal val="visible"/>
                                      </p:to>
                                    </p:set>
                                    <p:animEffect transition="in" filter="dissolve">
                                      <p:cBhvr>
                                        <p:cTn id="81" dur="500"/>
                                        <p:tgtEl>
                                          <p:spTgt spid="169"/>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dissolve">
                                      <p:cBhvr>
                                        <p:cTn id="86" dur="500"/>
                                        <p:tgtEl>
                                          <p:spTgt spid="19"/>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dissolve">
                                      <p:cBhvr>
                                        <p:cTn id="91" dur="500"/>
                                        <p:tgtEl>
                                          <p:spTgt spid="18"/>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grpId="0" nodeType="click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dissolve">
                                      <p:cBhvr>
                                        <p:cTn id="96" dur="500"/>
                                        <p:tgtEl>
                                          <p:spTgt spid="20"/>
                                        </p:tgtEl>
                                      </p:cBhvr>
                                    </p:animEffect>
                                  </p:childTnLst>
                                </p:cTn>
                              </p:par>
                            </p:childTnLst>
                          </p:cTn>
                        </p:par>
                      </p:childTnLst>
                    </p:cTn>
                  </p:par>
                  <p:par>
                    <p:cTn id="97" fill="hold">
                      <p:stCondLst>
                        <p:cond delay="indefinite"/>
                      </p:stCondLst>
                      <p:childTnLst>
                        <p:par>
                          <p:cTn id="98" fill="hold">
                            <p:stCondLst>
                              <p:cond delay="0"/>
                            </p:stCondLst>
                            <p:childTnLst>
                              <p:par>
                                <p:cTn id="99" presetID="9" presetClass="entr" presetSubtype="0" fill="hold" grpId="0" nodeType="clickEffect">
                                  <p:stCondLst>
                                    <p:cond delay="0"/>
                                  </p:stCondLst>
                                  <p:childTnLst>
                                    <p:set>
                                      <p:cBhvr>
                                        <p:cTn id="100" dur="1" fill="hold">
                                          <p:stCondLst>
                                            <p:cond delay="0"/>
                                          </p:stCondLst>
                                        </p:cTn>
                                        <p:tgtEl>
                                          <p:spTgt spid="288"/>
                                        </p:tgtEl>
                                        <p:attrNameLst>
                                          <p:attrName>style.visibility</p:attrName>
                                        </p:attrNameLst>
                                      </p:cBhvr>
                                      <p:to>
                                        <p:strVal val="visible"/>
                                      </p:to>
                                    </p:set>
                                    <p:animEffect transition="in" filter="dissolve">
                                      <p:cBhvr>
                                        <p:cTn id="101" dur="500"/>
                                        <p:tgtEl>
                                          <p:spTgt spid="288"/>
                                        </p:tgtEl>
                                      </p:cBhvr>
                                    </p:animEffect>
                                  </p:childTnLst>
                                </p:cTn>
                              </p:par>
                            </p:childTnLst>
                          </p:cTn>
                        </p:par>
                      </p:childTnLst>
                    </p:cTn>
                  </p:par>
                  <p:par>
                    <p:cTn id="102" fill="hold">
                      <p:stCondLst>
                        <p:cond delay="indefinite"/>
                      </p:stCondLst>
                      <p:childTnLst>
                        <p:par>
                          <p:cTn id="103" fill="hold">
                            <p:stCondLst>
                              <p:cond delay="0"/>
                            </p:stCondLst>
                            <p:childTnLst>
                              <p:par>
                                <p:cTn id="104" presetID="9" presetClass="entr" presetSubtype="0" fill="hold" grpId="0" nodeType="clickEffect">
                                  <p:stCondLst>
                                    <p:cond delay="0"/>
                                  </p:stCondLst>
                                  <p:childTnLst>
                                    <p:set>
                                      <p:cBhvr>
                                        <p:cTn id="105" dur="1" fill="hold">
                                          <p:stCondLst>
                                            <p:cond delay="0"/>
                                          </p:stCondLst>
                                        </p:cTn>
                                        <p:tgtEl>
                                          <p:spTgt spid="222"/>
                                        </p:tgtEl>
                                        <p:attrNameLst>
                                          <p:attrName>style.visibility</p:attrName>
                                        </p:attrNameLst>
                                      </p:cBhvr>
                                      <p:to>
                                        <p:strVal val="visible"/>
                                      </p:to>
                                    </p:set>
                                    <p:animEffect transition="in" filter="dissolve">
                                      <p:cBhvr>
                                        <p:cTn id="106" dur="500"/>
                                        <p:tgtEl>
                                          <p:spTgt spid="222"/>
                                        </p:tgtEl>
                                      </p:cBhvr>
                                    </p:animEffect>
                                  </p:childTnLst>
                                </p:cTn>
                              </p:par>
                            </p:childTnLst>
                          </p:cTn>
                        </p:par>
                      </p:childTnLst>
                    </p:cTn>
                  </p:par>
                  <p:par>
                    <p:cTn id="107" fill="hold">
                      <p:stCondLst>
                        <p:cond delay="indefinite"/>
                      </p:stCondLst>
                      <p:childTnLst>
                        <p:par>
                          <p:cTn id="108" fill="hold">
                            <p:stCondLst>
                              <p:cond delay="0"/>
                            </p:stCondLst>
                            <p:childTnLst>
                              <p:par>
                                <p:cTn id="109" presetID="9" presetClass="entr" presetSubtype="0" fill="hold" grpId="0" nodeType="clickEffect">
                                  <p:stCondLst>
                                    <p:cond delay="0"/>
                                  </p:stCondLst>
                                  <p:childTnLst>
                                    <p:set>
                                      <p:cBhvr>
                                        <p:cTn id="110" dur="1" fill="hold">
                                          <p:stCondLst>
                                            <p:cond delay="0"/>
                                          </p:stCondLst>
                                        </p:cTn>
                                        <p:tgtEl>
                                          <p:spTgt spid="6"/>
                                        </p:tgtEl>
                                        <p:attrNameLst>
                                          <p:attrName>style.visibility</p:attrName>
                                        </p:attrNameLst>
                                      </p:cBhvr>
                                      <p:to>
                                        <p:strVal val="visible"/>
                                      </p:to>
                                    </p:set>
                                    <p:animEffect transition="in" filter="dissolve">
                                      <p:cBhvr>
                                        <p:cTn id="111" dur="500"/>
                                        <p:tgtEl>
                                          <p:spTgt spid="6"/>
                                        </p:tgtEl>
                                      </p:cBhvr>
                                    </p:animEffect>
                                  </p:childTnLst>
                                </p:cTn>
                              </p:par>
                            </p:childTnLst>
                          </p:cTn>
                        </p:par>
                      </p:childTnLst>
                    </p:cTn>
                  </p:par>
                  <p:par>
                    <p:cTn id="112" fill="hold">
                      <p:stCondLst>
                        <p:cond delay="indefinite"/>
                      </p:stCondLst>
                      <p:childTnLst>
                        <p:par>
                          <p:cTn id="113" fill="hold">
                            <p:stCondLst>
                              <p:cond delay="0"/>
                            </p:stCondLst>
                            <p:childTnLst>
                              <p:par>
                                <p:cTn id="114" presetID="9" presetClass="entr" presetSubtype="0" fill="hold" grpId="0" nodeType="clickEffect">
                                  <p:stCondLst>
                                    <p:cond delay="0"/>
                                  </p:stCondLst>
                                  <p:childTnLst>
                                    <p:set>
                                      <p:cBhvr>
                                        <p:cTn id="115" dur="1" fill="hold">
                                          <p:stCondLst>
                                            <p:cond delay="0"/>
                                          </p:stCondLst>
                                        </p:cTn>
                                        <p:tgtEl>
                                          <p:spTgt spid="145"/>
                                        </p:tgtEl>
                                        <p:attrNameLst>
                                          <p:attrName>style.visibility</p:attrName>
                                        </p:attrNameLst>
                                      </p:cBhvr>
                                      <p:to>
                                        <p:strVal val="visible"/>
                                      </p:to>
                                    </p:set>
                                    <p:animEffect transition="in" filter="dissolve">
                                      <p:cBhvr>
                                        <p:cTn id="116"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169" grpId="0" animBg="1"/>
      <p:bldP spid="219" grpId="0"/>
      <p:bldP spid="220" grpId="0"/>
      <p:bldP spid="221" grpId="0"/>
      <p:bldP spid="222" grpId="0"/>
      <p:bldP spid="17" grpId="0" animBg="1"/>
      <p:bldP spid="287" grpId="0" animBg="1"/>
      <p:bldP spid="18" grpId="0" animBg="1"/>
      <p:bldP spid="19" grpId="0" animBg="1"/>
      <p:bldP spid="20" grpId="0" animBg="1"/>
      <p:bldP spid="288" grpId="0" animBg="1"/>
      <p:bldP spid="145" grpId="0"/>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152400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10243663" y="6472239"/>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38.)</a:t>
            </a:r>
          </a:p>
        </p:txBody>
      </p:sp>
      <p:sp>
        <p:nvSpPr>
          <p:cNvPr id="142" name="TextBox 141"/>
          <p:cNvSpPr txBox="1"/>
          <p:nvPr/>
        </p:nvSpPr>
        <p:spPr>
          <a:xfrm>
            <a:off x="1725077" y="660328"/>
            <a:ext cx="5044023" cy="400110"/>
          </a:xfrm>
          <a:prstGeom prst="rect">
            <a:avLst/>
          </a:prstGeom>
          <a:noFill/>
        </p:spPr>
        <p:txBody>
          <a:bodyPr wrap="square" rtlCol="0">
            <a:spAutoFit/>
          </a:bodyPr>
          <a:lstStyle/>
          <a:p>
            <a:r>
              <a:rPr lang="en-US" sz="2000" dirty="0">
                <a:solidFill>
                  <a:srgbClr val="FF0000"/>
                </a:solidFill>
                <a:latin typeface="Apple Chancery"/>
                <a:cs typeface="Apple Chancery"/>
              </a:rPr>
              <a:t>c.) What is </a:t>
            </a:r>
            <a:r>
              <a:rPr lang="en-US" sz="2000" dirty="0">
                <a:latin typeface="Times New Roman"/>
                <a:cs typeface="Times New Roman"/>
              </a:rPr>
              <a:t>the </a:t>
            </a:r>
            <a:r>
              <a:rPr lang="en-US" sz="2000" i="1" dirty="0">
                <a:solidFill>
                  <a:srgbClr val="0000FF"/>
                </a:solidFill>
                <a:latin typeface="Times New Roman"/>
                <a:cs typeface="Times New Roman"/>
              </a:rPr>
              <a:t>current</a:t>
            </a:r>
            <a:r>
              <a:rPr lang="en-US" sz="2000" dirty="0">
                <a:solidFill>
                  <a:srgbClr val="0000FF"/>
                </a:solidFill>
                <a:latin typeface="Times New Roman"/>
                <a:cs typeface="Times New Roman"/>
              </a:rPr>
              <a:t> as a function of time</a:t>
            </a:r>
            <a:r>
              <a:rPr lang="en-US" sz="2000" dirty="0">
                <a:latin typeface="Times New Roman"/>
                <a:cs typeface="Times New Roman"/>
              </a:rPr>
              <a:t>?</a:t>
            </a:r>
          </a:p>
        </p:txBody>
      </p:sp>
      <p:sp>
        <p:nvSpPr>
          <p:cNvPr id="48" name="Line 10"/>
          <p:cNvSpPr>
            <a:spLocks noChangeShapeType="1"/>
          </p:cNvSpPr>
          <p:nvPr/>
        </p:nvSpPr>
        <p:spPr bwMode="auto">
          <a:xfrm>
            <a:off x="7982073" y="778955"/>
            <a:ext cx="62114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9" name="Line 11"/>
          <p:cNvSpPr>
            <a:spLocks noChangeShapeType="1"/>
          </p:cNvSpPr>
          <p:nvPr/>
        </p:nvSpPr>
        <p:spPr bwMode="auto">
          <a:xfrm>
            <a:off x="9707467" y="709939"/>
            <a:ext cx="62114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50" name="Group 12"/>
          <p:cNvGrpSpPr>
            <a:grpSpLocks/>
          </p:cNvGrpSpPr>
          <p:nvPr/>
        </p:nvGrpSpPr>
        <p:grpSpPr bwMode="auto">
          <a:xfrm rot="18900000">
            <a:off x="8741247" y="364861"/>
            <a:ext cx="828189" cy="773552"/>
            <a:chOff x="768" y="1200"/>
            <a:chExt cx="720" cy="672"/>
          </a:xfrm>
        </p:grpSpPr>
        <p:cxnSp>
          <p:nvCxnSpPr>
            <p:cNvPr id="51" name="AutoShape 13"/>
            <p:cNvCxnSpPr>
              <a:cxnSpLocks noChangeShapeType="1"/>
            </p:cNvCxnSpPr>
            <p:nvPr/>
          </p:nvCxnSpPr>
          <p:spPr bwMode="auto">
            <a:xfrm>
              <a:off x="768" y="1200"/>
              <a:ext cx="384" cy="336"/>
            </a:xfrm>
            <a:prstGeom prst="bentConnector3">
              <a:avLst>
                <a:gd name="adj1" fmla="val 50000"/>
              </a:avLst>
            </a:prstGeom>
            <a:noFill/>
            <a:ln w="9525">
              <a:solidFill>
                <a:schemeClr val="tx1"/>
              </a:solidFill>
              <a:miter lim="800000"/>
              <a:headEnd/>
              <a:tailEnd/>
            </a:ln>
            <a:extLst>
              <a:ext uri="{909E8E84-426E-40dd-AFC4-6F175D3DCCD1}">
                <a14:hiddenFill xmlns="" xmlns:a14="http://schemas.microsoft.com/office/drawing/2010/main">
                  <a:noFill/>
                </a14:hiddenFill>
              </a:ext>
            </a:extLst>
          </p:spPr>
        </p:cxnSp>
        <p:cxnSp>
          <p:nvCxnSpPr>
            <p:cNvPr id="52" name="AutoShape 14"/>
            <p:cNvCxnSpPr>
              <a:cxnSpLocks noChangeShapeType="1"/>
            </p:cNvCxnSpPr>
            <p:nvPr/>
          </p:nvCxnSpPr>
          <p:spPr bwMode="auto">
            <a:xfrm>
              <a:off x="1104" y="1536"/>
              <a:ext cx="384" cy="336"/>
            </a:xfrm>
            <a:prstGeom prst="bentConnector3">
              <a:avLst>
                <a:gd name="adj1" fmla="val 50000"/>
              </a:avLst>
            </a:prstGeom>
            <a:noFill/>
            <a:ln w="9525">
              <a:solidFill>
                <a:schemeClr val="tx1"/>
              </a:solidFill>
              <a:miter lim="800000"/>
              <a:headEnd/>
              <a:tailEnd/>
            </a:ln>
            <a:extLst>
              <a:ext uri="{909E8E84-426E-40dd-AFC4-6F175D3DCCD1}">
                <a14:hiddenFill xmlns="" xmlns:a14="http://schemas.microsoft.com/office/drawing/2010/main">
                  <a:noFill/>
                </a14:hiddenFill>
              </a:ext>
            </a:extLst>
          </p:spPr>
        </p:cxnSp>
      </p:grpSp>
      <p:sp>
        <p:nvSpPr>
          <p:cNvPr id="53" name="Line 15"/>
          <p:cNvSpPr>
            <a:spLocks noChangeShapeType="1"/>
          </p:cNvSpPr>
          <p:nvPr/>
        </p:nvSpPr>
        <p:spPr bwMode="auto">
          <a:xfrm>
            <a:off x="10328609" y="1745176"/>
            <a:ext cx="0" cy="62114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4" name="Line 17"/>
          <p:cNvSpPr>
            <a:spLocks noChangeShapeType="1"/>
          </p:cNvSpPr>
          <p:nvPr/>
        </p:nvSpPr>
        <p:spPr bwMode="auto">
          <a:xfrm>
            <a:off x="7153885" y="2366317"/>
            <a:ext cx="1449331"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 name="Line 18"/>
          <p:cNvSpPr>
            <a:spLocks noChangeShapeType="1"/>
          </p:cNvSpPr>
          <p:nvPr/>
        </p:nvSpPr>
        <p:spPr bwMode="auto">
          <a:xfrm>
            <a:off x="8603215" y="2090254"/>
            <a:ext cx="0" cy="55212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7" name="Line 19"/>
          <p:cNvSpPr>
            <a:spLocks noChangeShapeType="1"/>
          </p:cNvSpPr>
          <p:nvPr/>
        </p:nvSpPr>
        <p:spPr bwMode="auto">
          <a:xfrm>
            <a:off x="8741246" y="2297302"/>
            <a:ext cx="0" cy="1380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8" name="Line 20"/>
          <p:cNvSpPr>
            <a:spLocks noChangeShapeType="1"/>
          </p:cNvSpPr>
          <p:nvPr/>
        </p:nvSpPr>
        <p:spPr bwMode="auto">
          <a:xfrm flipV="1">
            <a:off x="8741247" y="2366317"/>
            <a:ext cx="158736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9" name="Line 21"/>
          <p:cNvSpPr>
            <a:spLocks noChangeShapeType="1"/>
          </p:cNvSpPr>
          <p:nvPr/>
        </p:nvSpPr>
        <p:spPr bwMode="auto">
          <a:xfrm>
            <a:off x="7153884" y="778955"/>
            <a:ext cx="0" cy="158736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60" name="Object 2"/>
          <p:cNvGraphicFramePr>
            <a:graphicFrameLocks noChangeAspect="1"/>
          </p:cNvGraphicFramePr>
          <p:nvPr/>
        </p:nvGraphicFramePr>
        <p:xfrm>
          <a:off x="7505700" y="1225550"/>
          <a:ext cx="1174750" cy="439738"/>
        </p:xfrm>
        <a:graphic>
          <a:graphicData uri="http://schemas.openxmlformats.org/presentationml/2006/ole">
            <mc:AlternateContent xmlns:mc="http://schemas.openxmlformats.org/markup-compatibility/2006">
              <mc:Choice xmlns:v="urn:schemas-microsoft-com:vml" Requires="v">
                <p:oleObj spid="_x0000_s35940" name="Equation" r:id="rId4" imgW="850900" imgH="317500" progId="Equation.DSMT4">
                  <p:embed/>
                </p:oleObj>
              </mc:Choice>
              <mc:Fallback>
                <p:oleObj name="Equation" r:id="rId4" imgW="850900" imgH="317500" progId="Equation.DSMT4">
                  <p:embed/>
                  <p:pic>
                    <p:nvPicPr>
                      <p:cNvPr id="60" name="Object 2"/>
                      <p:cNvPicPr>
                        <a:picLocks noChangeAspect="1" noChangeArrowheads="1"/>
                      </p:cNvPicPr>
                      <p:nvPr/>
                    </p:nvPicPr>
                    <p:blipFill>
                      <a:blip r:embed="rId5"/>
                      <a:srcRect/>
                      <a:stretch>
                        <a:fillRect/>
                      </a:stretch>
                    </p:blipFill>
                    <p:spPr bwMode="auto">
                      <a:xfrm>
                        <a:off x="7505700" y="1225550"/>
                        <a:ext cx="1174750" cy="439738"/>
                      </a:xfrm>
                      <a:prstGeom prst="rect">
                        <a:avLst/>
                      </a:prstGeom>
                      <a:noFill/>
                      <a:ln>
                        <a:noFill/>
                      </a:ln>
                      <a:effectLst/>
                    </p:spPr>
                  </p:pic>
                </p:oleObj>
              </mc:Fallback>
            </mc:AlternateContent>
          </a:graphicData>
        </a:graphic>
      </p:graphicFrame>
      <p:sp>
        <p:nvSpPr>
          <p:cNvPr id="61" name="Line 15"/>
          <p:cNvSpPr>
            <a:spLocks noChangeShapeType="1"/>
          </p:cNvSpPr>
          <p:nvPr/>
        </p:nvSpPr>
        <p:spPr bwMode="auto">
          <a:xfrm>
            <a:off x="10328609" y="709940"/>
            <a:ext cx="0" cy="75917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2" name="Line 15"/>
          <p:cNvSpPr>
            <a:spLocks noChangeShapeType="1"/>
          </p:cNvSpPr>
          <p:nvPr/>
        </p:nvSpPr>
        <p:spPr bwMode="auto">
          <a:xfrm flipH="1" flipV="1">
            <a:off x="10321660" y="1393824"/>
            <a:ext cx="6949" cy="3513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63" name="Group 34"/>
          <p:cNvGrpSpPr>
            <a:grpSpLocks/>
          </p:cNvGrpSpPr>
          <p:nvPr/>
        </p:nvGrpSpPr>
        <p:grpSpPr bwMode="auto">
          <a:xfrm rot="5400000">
            <a:off x="8975613" y="475574"/>
            <a:ext cx="290441" cy="1173268"/>
            <a:chOff x="7604124" y="3276600"/>
            <a:chExt cx="168276" cy="457200"/>
          </a:xfrm>
        </p:grpSpPr>
        <p:sp>
          <p:nvSpPr>
            <p:cNvPr id="64" name="Freeform 32"/>
            <p:cNvSpPr>
              <a:spLocks noChangeArrowheads="1"/>
            </p:cNvSpPr>
            <p:nvPr/>
          </p:nvSpPr>
          <p:spPr bwMode="auto">
            <a:xfrm flipH="1">
              <a:off x="7604124" y="3505200"/>
              <a:ext cx="168275" cy="228600"/>
            </a:xfrm>
            <a:custGeom>
              <a:avLst/>
              <a:gdLst>
                <a:gd name="T0" fmla="*/ 0 w 92075"/>
                <a:gd name="T1" fmla="*/ 0 h 120650"/>
                <a:gd name="T2" fmla="*/ 290716 w 92075"/>
                <a:gd name="T3" fmla="*/ 107985 h 120650"/>
                <a:gd name="T4" fmla="*/ 310096 w 92075"/>
                <a:gd name="T5" fmla="*/ 475130 h 120650"/>
                <a:gd name="T6" fmla="*/ 310096 w 92075"/>
                <a:gd name="T7" fmla="*/ 691098 h 120650"/>
                <a:gd name="T8" fmla="*/ 387622 w 92075"/>
                <a:gd name="T9" fmla="*/ 777484 h 120650"/>
                <a:gd name="T10" fmla="*/ 562050 w 92075"/>
                <a:gd name="T11" fmla="*/ 820681 h 120650"/>
                <a:gd name="T12" fmla="*/ 0 60000 65536"/>
                <a:gd name="T13" fmla="*/ 0 60000 65536"/>
                <a:gd name="T14" fmla="*/ 0 60000 65536"/>
                <a:gd name="T15" fmla="*/ 0 60000 65536"/>
                <a:gd name="T16" fmla="*/ 0 60000 65536"/>
                <a:gd name="T17" fmla="*/ 0 60000 65536"/>
                <a:gd name="T18" fmla="*/ 0 w 92075"/>
                <a:gd name="T19" fmla="*/ 0 h 120650"/>
                <a:gd name="T20" fmla="*/ 92075 w 92075"/>
                <a:gd name="T21" fmla="*/ 120650 h 120650"/>
              </a:gdLst>
              <a:ahLst/>
              <a:cxnLst>
                <a:cxn ang="T12">
                  <a:pos x="T0" y="T1"/>
                </a:cxn>
                <a:cxn ang="T13">
                  <a:pos x="T2" y="T3"/>
                </a:cxn>
                <a:cxn ang="T14">
                  <a:pos x="T4" y="T5"/>
                </a:cxn>
                <a:cxn ang="T15">
                  <a:pos x="T6" y="T7"/>
                </a:cxn>
                <a:cxn ang="T16">
                  <a:pos x="T8" y="T9"/>
                </a:cxn>
                <a:cxn ang="T17">
                  <a:pos x="T10" y="T11"/>
                </a:cxn>
              </a:cxnLst>
              <a:rect l="T18" t="T19" r="T20" b="T21"/>
              <a:pathLst>
                <a:path w="92075" h="120650">
                  <a:moveTo>
                    <a:pt x="0" y="0"/>
                  </a:moveTo>
                  <a:cubicBezTo>
                    <a:pt x="19579" y="2116"/>
                    <a:pt x="39158" y="4233"/>
                    <a:pt x="47625" y="15875"/>
                  </a:cubicBezTo>
                  <a:cubicBezTo>
                    <a:pt x="56092" y="27517"/>
                    <a:pt x="50271" y="55563"/>
                    <a:pt x="50800" y="69850"/>
                  </a:cubicBezTo>
                  <a:cubicBezTo>
                    <a:pt x="51329" y="84138"/>
                    <a:pt x="48683" y="94192"/>
                    <a:pt x="50800" y="101600"/>
                  </a:cubicBezTo>
                  <a:cubicBezTo>
                    <a:pt x="52917" y="109008"/>
                    <a:pt x="56621" y="111125"/>
                    <a:pt x="63500" y="114300"/>
                  </a:cubicBezTo>
                  <a:cubicBezTo>
                    <a:pt x="70379" y="117475"/>
                    <a:pt x="92075" y="120650"/>
                    <a:pt x="92075" y="120650"/>
                  </a:cubicBez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65" name="Freeform 33"/>
            <p:cNvSpPr>
              <a:spLocks noChangeArrowheads="1"/>
            </p:cNvSpPr>
            <p:nvPr/>
          </p:nvSpPr>
          <p:spPr bwMode="auto">
            <a:xfrm>
              <a:off x="7604125" y="3276600"/>
              <a:ext cx="168275" cy="228600"/>
            </a:xfrm>
            <a:custGeom>
              <a:avLst/>
              <a:gdLst>
                <a:gd name="T0" fmla="*/ 0 w 92075"/>
                <a:gd name="T1" fmla="*/ 0 h 120650"/>
                <a:gd name="T2" fmla="*/ 290716 w 92075"/>
                <a:gd name="T3" fmla="*/ 107985 h 120650"/>
                <a:gd name="T4" fmla="*/ 310096 w 92075"/>
                <a:gd name="T5" fmla="*/ 475130 h 120650"/>
                <a:gd name="T6" fmla="*/ 310096 w 92075"/>
                <a:gd name="T7" fmla="*/ 691098 h 120650"/>
                <a:gd name="T8" fmla="*/ 387622 w 92075"/>
                <a:gd name="T9" fmla="*/ 777484 h 120650"/>
                <a:gd name="T10" fmla="*/ 562050 w 92075"/>
                <a:gd name="T11" fmla="*/ 820681 h 120650"/>
                <a:gd name="T12" fmla="*/ 0 60000 65536"/>
                <a:gd name="T13" fmla="*/ 0 60000 65536"/>
                <a:gd name="T14" fmla="*/ 0 60000 65536"/>
                <a:gd name="T15" fmla="*/ 0 60000 65536"/>
                <a:gd name="T16" fmla="*/ 0 60000 65536"/>
                <a:gd name="T17" fmla="*/ 0 60000 65536"/>
                <a:gd name="T18" fmla="*/ 0 w 92075"/>
                <a:gd name="T19" fmla="*/ 0 h 120650"/>
                <a:gd name="T20" fmla="*/ 92075 w 92075"/>
                <a:gd name="T21" fmla="*/ 120650 h 120650"/>
              </a:gdLst>
              <a:ahLst/>
              <a:cxnLst>
                <a:cxn ang="T12">
                  <a:pos x="T0" y="T1"/>
                </a:cxn>
                <a:cxn ang="T13">
                  <a:pos x="T2" y="T3"/>
                </a:cxn>
                <a:cxn ang="T14">
                  <a:pos x="T4" y="T5"/>
                </a:cxn>
                <a:cxn ang="T15">
                  <a:pos x="T6" y="T7"/>
                </a:cxn>
                <a:cxn ang="T16">
                  <a:pos x="T8" y="T9"/>
                </a:cxn>
                <a:cxn ang="T17">
                  <a:pos x="T10" y="T11"/>
                </a:cxn>
              </a:cxnLst>
              <a:rect l="T18" t="T19" r="T20" b="T21"/>
              <a:pathLst>
                <a:path w="92075" h="120650">
                  <a:moveTo>
                    <a:pt x="0" y="0"/>
                  </a:moveTo>
                  <a:cubicBezTo>
                    <a:pt x="19579" y="2116"/>
                    <a:pt x="39158" y="4233"/>
                    <a:pt x="47625" y="15875"/>
                  </a:cubicBezTo>
                  <a:cubicBezTo>
                    <a:pt x="56092" y="27517"/>
                    <a:pt x="50271" y="55563"/>
                    <a:pt x="50800" y="69850"/>
                  </a:cubicBezTo>
                  <a:cubicBezTo>
                    <a:pt x="51329" y="84138"/>
                    <a:pt x="48683" y="94192"/>
                    <a:pt x="50800" y="101600"/>
                  </a:cubicBezTo>
                  <a:cubicBezTo>
                    <a:pt x="52917" y="109008"/>
                    <a:pt x="56621" y="111125"/>
                    <a:pt x="63500" y="114300"/>
                  </a:cubicBezTo>
                  <a:cubicBezTo>
                    <a:pt x="70379" y="117475"/>
                    <a:pt x="92075" y="120650"/>
                    <a:pt x="92075" y="120650"/>
                  </a:cubicBez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cxnSp>
        <p:nvCxnSpPr>
          <p:cNvPr id="66" name="Straight Connector 36"/>
          <p:cNvCxnSpPr>
            <a:cxnSpLocks noChangeShapeType="1"/>
          </p:cNvCxnSpPr>
          <p:nvPr/>
        </p:nvCxnSpPr>
        <p:spPr bwMode="auto">
          <a:xfrm rot="5400000">
            <a:off x="7706011" y="778955"/>
            <a:ext cx="552126" cy="28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cxnSp>
        <p:nvCxnSpPr>
          <p:cNvPr id="67" name="Straight Connector 37"/>
          <p:cNvCxnSpPr>
            <a:cxnSpLocks noChangeShapeType="1"/>
          </p:cNvCxnSpPr>
          <p:nvPr/>
        </p:nvCxnSpPr>
        <p:spPr bwMode="auto">
          <a:xfrm rot="5400000">
            <a:off x="7567260" y="778237"/>
            <a:ext cx="552126" cy="143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68" name="Line 10"/>
          <p:cNvSpPr>
            <a:spLocks noChangeShapeType="1"/>
          </p:cNvSpPr>
          <p:nvPr/>
        </p:nvSpPr>
        <p:spPr bwMode="auto">
          <a:xfrm>
            <a:off x="7153884" y="778955"/>
            <a:ext cx="69015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69" name="Group 39"/>
          <p:cNvGrpSpPr>
            <a:grpSpLocks/>
          </p:cNvGrpSpPr>
          <p:nvPr/>
        </p:nvGrpSpPr>
        <p:grpSpPr bwMode="auto">
          <a:xfrm rot="5400000">
            <a:off x="7740519" y="1020511"/>
            <a:ext cx="345079" cy="276063"/>
            <a:chOff x="7604124" y="3276600"/>
            <a:chExt cx="168276" cy="457200"/>
          </a:xfrm>
        </p:grpSpPr>
        <p:sp>
          <p:nvSpPr>
            <p:cNvPr id="70" name="Freeform 40"/>
            <p:cNvSpPr>
              <a:spLocks noChangeArrowheads="1"/>
            </p:cNvSpPr>
            <p:nvPr/>
          </p:nvSpPr>
          <p:spPr bwMode="auto">
            <a:xfrm flipH="1">
              <a:off x="7604124" y="3505200"/>
              <a:ext cx="168275" cy="228600"/>
            </a:xfrm>
            <a:custGeom>
              <a:avLst/>
              <a:gdLst>
                <a:gd name="T0" fmla="*/ 0 w 92075"/>
                <a:gd name="T1" fmla="*/ 0 h 120650"/>
                <a:gd name="T2" fmla="*/ 290716 w 92075"/>
                <a:gd name="T3" fmla="*/ 107985 h 120650"/>
                <a:gd name="T4" fmla="*/ 310096 w 92075"/>
                <a:gd name="T5" fmla="*/ 475130 h 120650"/>
                <a:gd name="T6" fmla="*/ 310096 w 92075"/>
                <a:gd name="T7" fmla="*/ 691098 h 120650"/>
                <a:gd name="T8" fmla="*/ 387622 w 92075"/>
                <a:gd name="T9" fmla="*/ 777484 h 120650"/>
                <a:gd name="T10" fmla="*/ 562050 w 92075"/>
                <a:gd name="T11" fmla="*/ 820681 h 120650"/>
                <a:gd name="T12" fmla="*/ 0 60000 65536"/>
                <a:gd name="T13" fmla="*/ 0 60000 65536"/>
                <a:gd name="T14" fmla="*/ 0 60000 65536"/>
                <a:gd name="T15" fmla="*/ 0 60000 65536"/>
                <a:gd name="T16" fmla="*/ 0 60000 65536"/>
                <a:gd name="T17" fmla="*/ 0 60000 65536"/>
                <a:gd name="T18" fmla="*/ 0 w 92075"/>
                <a:gd name="T19" fmla="*/ 0 h 120650"/>
                <a:gd name="T20" fmla="*/ 92075 w 92075"/>
                <a:gd name="T21" fmla="*/ 120650 h 120650"/>
              </a:gdLst>
              <a:ahLst/>
              <a:cxnLst>
                <a:cxn ang="T12">
                  <a:pos x="T0" y="T1"/>
                </a:cxn>
                <a:cxn ang="T13">
                  <a:pos x="T2" y="T3"/>
                </a:cxn>
                <a:cxn ang="T14">
                  <a:pos x="T4" y="T5"/>
                </a:cxn>
                <a:cxn ang="T15">
                  <a:pos x="T6" y="T7"/>
                </a:cxn>
                <a:cxn ang="T16">
                  <a:pos x="T8" y="T9"/>
                </a:cxn>
                <a:cxn ang="T17">
                  <a:pos x="T10" y="T11"/>
                </a:cxn>
              </a:cxnLst>
              <a:rect l="T18" t="T19" r="T20" b="T21"/>
              <a:pathLst>
                <a:path w="92075" h="120650">
                  <a:moveTo>
                    <a:pt x="0" y="0"/>
                  </a:moveTo>
                  <a:cubicBezTo>
                    <a:pt x="19579" y="2116"/>
                    <a:pt x="39158" y="4233"/>
                    <a:pt x="47625" y="15875"/>
                  </a:cubicBezTo>
                  <a:cubicBezTo>
                    <a:pt x="56092" y="27517"/>
                    <a:pt x="50271" y="55563"/>
                    <a:pt x="50800" y="69850"/>
                  </a:cubicBezTo>
                  <a:cubicBezTo>
                    <a:pt x="51329" y="84138"/>
                    <a:pt x="48683" y="94192"/>
                    <a:pt x="50800" y="101600"/>
                  </a:cubicBezTo>
                  <a:cubicBezTo>
                    <a:pt x="52917" y="109008"/>
                    <a:pt x="56621" y="111125"/>
                    <a:pt x="63500" y="114300"/>
                  </a:cubicBezTo>
                  <a:cubicBezTo>
                    <a:pt x="70379" y="117475"/>
                    <a:pt x="92075" y="120650"/>
                    <a:pt x="92075" y="120650"/>
                  </a:cubicBez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3" name="Freeform 41"/>
            <p:cNvSpPr>
              <a:spLocks noChangeArrowheads="1"/>
            </p:cNvSpPr>
            <p:nvPr/>
          </p:nvSpPr>
          <p:spPr bwMode="auto">
            <a:xfrm>
              <a:off x="7604125" y="3276600"/>
              <a:ext cx="168275" cy="228600"/>
            </a:xfrm>
            <a:custGeom>
              <a:avLst/>
              <a:gdLst>
                <a:gd name="T0" fmla="*/ 0 w 92075"/>
                <a:gd name="T1" fmla="*/ 0 h 120650"/>
                <a:gd name="T2" fmla="*/ 290716 w 92075"/>
                <a:gd name="T3" fmla="*/ 107985 h 120650"/>
                <a:gd name="T4" fmla="*/ 310096 w 92075"/>
                <a:gd name="T5" fmla="*/ 475130 h 120650"/>
                <a:gd name="T6" fmla="*/ 310096 w 92075"/>
                <a:gd name="T7" fmla="*/ 691098 h 120650"/>
                <a:gd name="T8" fmla="*/ 387622 w 92075"/>
                <a:gd name="T9" fmla="*/ 777484 h 120650"/>
                <a:gd name="T10" fmla="*/ 562050 w 92075"/>
                <a:gd name="T11" fmla="*/ 820681 h 120650"/>
                <a:gd name="T12" fmla="*/ 0 60000 65536"/>
                <a:gd name="T13" fmla="*/ 0 60000 65536"/>
                <a:gd name="T14" fmla="*/ 0 60000 65536"/>
                <a:gd name="T15" fmla="*/ 0 60000 65536"/>
                <a:gd name="T16" fmla="*/ 0 60000 65536"/>
                <a:gd name="T17" fmla="*/ 0 60000 65536"/>
                <a:gd name="T18" fmla="*/ 0 w 92075"/>
                <a:gd name="T19" fmla="*/ 0 h 120650"/>
                <a:gd name="T20" fmla="*/ 92075 w 92075"/>
                <a:gd name="T21" fmla="*/ 120650 h 120650"/>
              </a:gdLst>
              <a:ahLst/>
              <a:cxnLst>
                <a:cxn ang="T12">
                  <a:pos x="T0" y="T1"/>
                </a:cxn>
                <a:cxn ang="T13">
                  <a:pos x="T2" y="T3"/>
                </a:cxn>
                <a:cxn ang="T14">
                  <a:pos x="T4" y="T5"/>
                </a:cxn>
                <a:cxn ang="T15">
                  <a:pos x="T6" y="T7"/>
                </a:cxn>
                <a:cxn ang="T16">
                  <a:pos x="T8" y="T9"/>
                </a:cxn>
                <a:cxn ang="T17">
                  <a:pos x="T10" y="T11"/>
                </a:cxn>
              </a:cxnLst>
              <a:rect l="T18" t="T19" r="T20" b="T21"/>
              <a:pathLst>
                <a:path w="92075" h="120650">
                  <a:moveTo>
                    <a:pt x="0" y="0"/>
                  </a:moveTo>
                  <a:cubicBezTo>
                    <a:pt x="19579" y="2116"/>
                    <a:pt x="39158" y="4233"/>
                    <a:pt x="47625" y="15875"/>
                  </a:cubicBezTo>
                  <a:cubicBezTo>
                    <a:pt x="56092" y="27517"/>
                    <a:pt x="50271" y="55563"/>
                    <a:pt x="50800" y="69850"/>
                  </a:cubicBezTo>
                  <a:cubicBezTo>
                    <a:pt x="51329" y="84138"/>
                    <a:pt x="48683" y="94192"/>
                    <a:pt x="50800" y="101600"/>
                  </a:cubicBezTo>
                  <a:cubicBezTo>
                    <a:pt x="52917" y="109008"/>
                    <a:pt x="56621" y="111125"/>
                    <a:pt x="63500" y="114300"/>
                  </a:cubicBezTo>
                  <a:cubicBezTo>
                    <a:pt x="70379" y="117475"/>
                    <a:pt x="92075" y="120650"/>
                    <a:pt x="92075" y="120650"/>
                  </a:cubicBez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aphicFrame>
        <p:nvGraphicFramePr>
          <p:cNvPr id="81" name="Object 2"/>
          <p:cNvGraphicFramePr>
            <a:graphicFrameLocks noChangeAspect="1"/>
          </p:cNvGraphicFramePr>
          <p:nvPr/>
        </p:nvGraphicFramePr>
        <p:xfrm>
          <a:off x="8694738" y="1220789"/>
          <a:ext cx="1103312" cy="280987"/>
        </p:xfrm>
        <a:graphic>
          <a:graphicData uri="http://schemas.openxmlformats.org/presentationml/2006/ole">
            <mc:AlternateContent xmlns:mc="http://schemas.openxmlformats.org/markup-compatibility/2006">
              <mc:Choice xmlns:v="urn:schemas-microsoft-com:vml" Requires="v">
                <p:oleObj spid="_x0000_s35941" name="Equation" r:id="rId6" imgW="800100" imgH="203200" progId="Equation.DSMT4">
                  <p:embed/>
                </p:oleObj>
              </mc:Choice>
              <mc:Fallback>
                <p:oleObj name="Equation" r:id="rId6" imgW="800100" imgH="203200" progId="Equation.DSMT4">
                  <p:embed/>
                  <p:pic>
                    <p:nvPicPr>
                      <p:cNvPr id="81" name="Object 2"/>
                      <p:cNvPicPr>
                        <a:picLocks noChangeAspect="1" noChangeArrowheads="1"/>
                      </p:cNvPicPr>
                      <p:nvPr/>
                    </p:nvPicPr>
                    <p:blipFill>
                      <a:blip r:embed="rId7"/>
                      <a:srcRect/>
                      <a:stretch>
                        <a:fillRect/>
                      </a:stretch>
                    </p:blipFill>
                    <p:spPr bwMode="auto">
                      <a:xfrm>
                        <a:off x="8694738" y="1220789"/>
                        <a:ext cx="1103312" cy="280987"/>
                      </a:xfrm>
                      <a:prstGeom prst="rect">
                        <a:avLst/>
                      </a:prstGeom>
                      <a:noFill/>
                      <a:ln>
                        <a:noFill/>
                      </a:ln>
                      <a:effectLst/>
                    </p:spPr>
                  </p:pic>
                </p:oleObj>
              </mc:Fallback>
            </mc:AlternateContent>
          </a:graphicData>
        </a:graphic>
      </p:graphicFrame>
      <p:graphicFrame>
        <p:nvGraphicFramePr>
          <p:cNvPr id="82" name="Object 2"/>
          <p:cNvGraphicFramePr>
            <a:graphicFrameLocks noChangeAspect="1"/>
          </p:cNvGraphicFramePr>
          <p:nvPr/>
        </p:nvGraphicFramePr>
        <p:xfrm>
          <a:off x="8637723" y="2501886"/>
          <a:ext cx="385762" cy="280988"/>
        </p:xfrm>
        <a:graphic>
          <a:graphicData uri="http://schemas.openxmlformats.org/presentationml/2006/ole">
            <mc:AlternateContent xmlns:mc="http://schemas.openxmlformats.org/markup-compatibility/2006">
              <mc:Choice xmlns:v="urn:schemas-microsoft-com:vml" Requires="v">
                <p:oleObj spid="_x0000_s35942" name="Equation" r:id="rId8" imgW="279400" imgH="203200" progId="Equation.DSMT4">
                  <p:embed/>
                </p:oleObj>
              </mc:Choice>
              <mc:Fallback>
                <p:oleObj name="Equation" r:id="rId8" imgW="279400" imgH="203200" progId="Equation.DSMT4">
                  <p:embed/>
                  <p:pic>
                    <p:nvPicPr>
                      <p:cNvPr id="82" name="Object 2"/>
                      <p:cNvPicPr>
                        <a:picLocks noChangeAspect="1" noChangeArrowheads="1"/>
                      </p:cNvPicPr>
                      <p:nvPr/>
                    </p:nvPicPr>
                    <p:blipFill>
                      <a:blip r:embed="rId9"/>
                      <a:srcRect/>
                      <a:stretch>
                        <a:fillRect/>
                      </a:stretch>
                    </p:blipFill>
                    <p:spPr bwMode="auto">
                      <a:xfrm>
                        <a:off x="8637723" y="2501886"/>
                        <a:ext cx="385762" cy="280988"/>
                      </a:xfrm>
                      <a:prstGeom prst="rect">
                        <a:avLst/>
                      </a:prstGeom>
                      <a:noFill/>
                      <a:ln>
                        <a:noFill/>
                      </a:ln>
                      <a:effectLst/>
                    </p:spPr>
                  </p:pic>
                </p:oleObj>
              </mc:Fallback>
            </mc:AlternateContent>
          </a:graphicData>
        </a:graphic>
      </p:graphicFrame>
      <p:graphicFrame>
        <p:nvGraphicFramePr>
          <p:cNvPr id="83" name="Object 2"/>
          <p:cNvGraphicFramePr>
            <a:graphicFrameLocks noChangeAspect="1"/>
          </p:cNvGraphicFramePr>
          <p:nvPr/>
        </p:nvGraphicFramePr>
        <p:xfrm>
          <a:off x="8971662" y="394180"/>
          <a:ext cx="209550" cy="209550"/>
        </p:xfrm>
        <a:graphic>
          <a:graphicData uri="http://schemas.openxmlformats.org/presentationml/2006/ole">
            <mc:AlternateContent xmlns:mc="http://schemas.openxmlformats.org/markup-compatibility/2006">
              <mc:Choice xmlns:v="urn:schemas-microsoft-com:vml" Requires="v">
                <p:oleObj spid="_x0000_s35943" name="Equation" r:id="rId10" imgW="152400" imgH="152400" progId="Equation.DSMT4">
                  <p:embed/>
                </p:oleObj>
              </mc:Choice>
              <mc:Fallback>
                <p:oleObj name="Equation" r:id="rId10" imgW="152400" imgH="152400" progId="Equation.DSMT4">
                  <p:embed/>
                  <p:pic>
                    <p:nvPicPr>
                      <p:cNvPr id="83" name="Object 2"/>
                      <p:cNvPicPr>
                        <a:picLocks noChangeAspect="1" noChangeArrowheads="1"/>
                      </p:cNvPicPr>
                      <p:nvPr/>
                    </p:nvPicPr>
                    <p:blipFill>
                      <a:blip r:embed="rId11"/>
                      <a:srcRect/>
                      <a:stretch>
                        <a:fillRect/>
                      </a:stretch>
                    </p:blipFill>
                    <p:spPr bwMode="auto">
                      <a:xfrm>
                        <a:off x="8971662" y="394180"/>
                        <a:ext cx="209550" cy="209550"/>
                      </a:xfrm>
                      <a:prstGeom prst="rect">
                        <a:avLst/>
                      </a:prstGeom>
                      <a:noFill/>
                      <a:ln>
                        <a:noFill/>
                      </a:ln>
                      <a:effectLst/>
                    </p:spPr>
                  </p:pic>
                </p:oleObj>
              </mc:Fallback>
            </mc:AlternateContent>
          </a:graphicData>
        </a:graphic>
      </p:graphicFrame>
      <p:graphicFrame>
        <p:nvGraphicFramePr>
          <p:cNvPr id="84" name="Object 2"/>
          <p:cNvGraphicFramePr>
            <a:graphicFrameLocks noChangeAspect="1"/>
          </p:cNvGraphicFramePr>
          <p:nvPr/>
        </p:nvGraphicFramePr>
        <p:xfrm>
          <a:off x="7640811" y="354493"/>
          <a:ext cx="192087" cy="209550"/>
        </p:xfrm>
        <a:graphic>
          <a:graphicData uri="http://schemas.openxmlformats.org/presentationml/2006/ole">
            <mc:AlternateContent xmlns:mc="http://schemas.openxmlformats.org/markup-compatibility/2006">
              <mc:Choice xmlns:v="urn:schemas-microsoft-com:vml" Requires="v">
                <p:oleObj spid="_x0000_s35944" name="Equation" r:id="rId12" imgW="139700" imgH="152400" progId="Equation.DSMT4">
                  <p:embed/>
                </p:oleObj>
              </mc:Choice>
              <mc:Fallback>
                <p:oleObj name="Equation" r:id="rId12" imgW="139700" imgH="152400" progId="Equation.DSMT4">
                  <p:embed/>
                  <p:pic>
                    <p:nvPicPr>
                      <p:cNvPr id="84" name="Object 2"/>
                      <p:cNvPicPr>
                        <a:picLocks noChangeAspect="1" noChangeArrowheads="1"/>
                      </p:cNvPicPr>
                      <p:nvPr/>
                    </p:nvPicPr>
                    <p:blipFill>
                      <a:blip r:embed="rId13"/>
                      <a:srcRect/>
                      <a:stretch>
                        <a:fillRect/>
                      </a:stretch>
                    </p:blipFill>
                    <p:spPr bwMode="auto">
                      <a:xfrm>
                        <a:off x="7640811" y="354493"/>
                        <a:ext cx="192087" cy="209550"/>
                      </a:xfrm>
                      <a:prstGeom prst="rect">
                        <a:avLst/>
                      </a:prstGeom>
                      <a:noFill/>
                      <a:ln>
                        <a:noFill/>
                      </a:ln>
                      <a:effectLst/>
                    </p:spPr>
                  </p:pic>
                </p:oleObj>
              </mc:Fallback>
            </mc:AlternateContent>
          </a:graphicData>
        </a:graphic>
      </p:graphicFrame>
      <p:graphicFrame>
        <p:nvGraphicFramePr>
          <p:cNvPr id="86" name="Object 2"/>
          <p:cNvGraphicFramePr>
            <a:graphicFrameLocks noChangeAspect="1"/>
          </p:cNvGraphicFramePr>
          <p:nvPr/>
        </p:nvGraphicFramePr>
        <p:xfrm>
          <a:off x="6950248" y="1849919"/>
          <a:ext cx="157163" cy="174625"/>
        </p:xfrm>
        <a:graphic>
          <a:graphicData uri="http://schemas.openxmlformats.org/presentationml/2006/ole">
            <mc:AlternateContent xmlns:mc="http://schemas.openxmlformats.org/markup-compatibility/2006">
              <mc:Choice xmlns:v="urn:schemas-microsoft-com:vml" Requires="v">
                <p:oleObj spid="_x0000_s35945" name="Equation" r:id="rId14" imgW="114300" imgH="127000" progId="Equation.DSMT4">
                  <p:embed/>
                </p:oleObj>
              </mc:Choice>
              <mc:Fallback>
                <p:oleObj name="Equation" r:id="rId14" imgW="114300" imgH="127000" progId="Equation.DSMT4">
                  <p:embed/>
                  <p:pic>
                    <p:nvPicPr>
                      <p:cNvPr id="86" name="Object 2"/>
                      <p:cNvPicPr>
                        <a:picLocks noChangeAspect="1" noChangeArrowheads="1"/>
                      </p:cNvPicPr>
                      <p:nvPr/>
                    </p:nvPicPr>
                    <p:blipFill>
                      <a:blip r:embed="rId15"/>
                      <a:srcRect/>
                      <a:stretch>
                        <a:fillRect/>
                      </a:stretch>
                    </p:blipFill>
                    <p:spPr bwMode="auto">
                      <a:xfrm>
                        <a:off x="6950248" y="1849919"/>
                        <a:ext cx="157163" cy="174625"/>
                      </a:xfrm>
                      <a:prstGeom prst="rect">
                        <a:avLst/>
                      </a:prstGeom>
                      <a:noFill/>
                      <a:ln>
                        <a:noFill/>
                      </a:ln>
                      <a:effectLst/>
                    </p:spPr>
                  </p:pic>
                </p:oleObj>
              </mc:Fallback>
            </mc:AlternateContent>
          </a:graphicData>
        </a:graphic>
      </p:graphicFrame>
      <p:graphicFrame>
        <p:nvGraphicFramePr>
          <p:cNvPr id="87" name="Object 2"/>
          <p:cNvGraphicFramePr>
            <a:graphicFrameLocks noChangeAspect="1"/>
          </p:cNvGraphicFramePr>
          <p:nvPr/>
        </p:nvGraphicFramePr>
        <p:xfrm>
          <a:off x="10350673" y="1911831"/>
          <a:ext cx="174625" cy="227013"/>
        </p:xfrm>
        <a:graphic>
          <a:graphicData uri="http://schemas.openxmlformats.org/presentationml/2006/ole">
            <mc:AlternateContent xmlns:mc="http://schemas.openxmlformats.org/markup-compatibility/2006">
              <mc:Choice xmlns:v="urn:schemas-microsoft-com:vml" Requires="v">
                <p:oleObj spid="_x0000_s35946" name="Equation" r:id="rId16" imgW="127000" imgH="165100" progId="Equation.DSMT4">
                  <p:embed/>
                </p:oleObj>
              </mc:Choice>
              <mc:Fallback>
                <p:oleObj name="Equation" r:id="rId16" imgW="127000" imgH="165100" progId="Equation.DSMT4">
                  <p:embed/>
                  <p:pic>
                    <p:nvPicPr>
                      <p:cNvPr id="87" name="Object 2"/>
                      <p:cNvPicPr>
                        <a:picLocks noChangeAspect="1" noChangeArrowheads="1"/>
                      </p:cNvPicPr>
                      <p:nvPr/>
                    </p:nvPicPr>
                    <p:blipFill>
                      <a:blip r:embed="rId17"/>
                      <a:srcRect/>
                      <a:stretch>
                        <a:fillRect/>
                      </a:stretch>
                    </p:blipFill>
                    <p:spPr bwMode="auto">
                      <a:xfrm>
                        <a:off x="10350673" y="1911831"/>
                        <a:ext cx="174625" cy="227013"/>
                      </a:xfrm>
                      <a:prstGeom prst="rect">
                        <a:avLst/>
                      </a:prstGeom>
                      <a:noFill/>
                      <a:ln>
                        <a:noFill/>
                      </a:ln>
                      <a:effectLst/>
                    </p:spPr>
                  </p:pic>
                </p:oleObj>
              </mc:Fallback>
            </mc:AlternateContent>
          </a:graphicData>
        </a:graphic>
      </p:graphicFrame>
      <p:graphicFrame>
        <p:nvGraphicFramePr>
          <p:cNvPr id="93" name="Object 2"/>
          <p:cNvGraphicFramePr>
            <a:graphicFrameLocks noChangeAspect="1"/>
          </p:cNvGraphicFramePr>
          <p:nvPr/>
        </p:nvGraphicFramePr>
        <p:xfrm>
          <a:off x="7307034" y="1895530"/>
          <a:ext cx="412750" cy="352425"/>
        </p:xfrm>
        <a:graphic>
          <a:graphicData uri="http://schemas.openxmlformats.org/presentationml/2006/ole">
            <mc:AlternateContent xmlns:mc="http://schemas.openxmlformats.org/markup-compatibility/2006">
              <mc:Choice xmlns:v="urn:schemas-microsoft-com:vml" Requires="v">
                <p:oleObj spid="_x0000_s35947" name="Equation" r:id="rId18" imgW="241300" imgH="203200" progId="Equation.DSMT4">
                  <p:embed/>
                </p:oleObj>
              </mc:Choice>
              <mc:Fallback>
                <p:oleObj name="Equation" r:id="rId18" imgW="241300" imgH="203200" progId="Equation.DSMT4">
                  <p:embed/>
                  <p:pic>
                    <p:nvPicPr>
                      <p:cNvPr id="93" name="Object 2"/>
                      <p:cNvPicPr>
                        <a:picLocks noChangeAspect="1" noChangeArrowheads="1"/>
                      </p:cNvPicPr>
                      <p:nvPr/>
                    </p:nvPicPr>
                    <p:blipFill>
                      <a:blip r:embed="rId19"/>
                      <a:srcRect/>
                      <a:stretch>
                        <a:fillRect/>
                      </a:stretch>
                    </p:blipFill>
                    <p:spPr bwMode="auto">
                      <a:xfrm>
                        <a:off x="7307034" y="1895530"/>
                        <a:ext cx="412750" cy="352425"/>
                      </a:xfrm>
                      <a:prstGeom prst="rect">
                        <a:avLst/>
                      </a:prstGeom>
                      <a:noFill/>
                      <a:ln>
                        <a:noFill/>
                      </a:ln>
                      <a:effectLst/>
                    </p:spPr>
                  </p:pic>
                </p:oleObj>
              </mc:Fallback>
            </mc:AlternateContent>
          </a:graphicData>
        </a:graphic>
      </p:graphicFrame>
      <p:grpSp>
        <p:nvGrpSpPr>
          <p:cNvPr id="94" name="Group 93"/>
          <p:cNvGrpSpPr/>
          <p:nvPr/>
        </p:nvGrpSpPr>
        <p:grpSpPr>
          <a:xfrm>
            <a:off x="7253183" y="1937797"/>
            <a:ext cx="308298" cy="304915"/>
            <a:chOff x="6610027" y="3162302"/>
            <a:chExt cx="308298" cy="304915"/>
          </a:xfrm>
        </p:grpSpPr>
        <p:cxnSp>
          <p:nvCxnSpPr>
            <p:cNvPr id="95" name="Straight Arrow Connector 94"/>
            <p:cNvCxnSpPr/>
            <p:nvPr/>
          </p:nvCxnSpPr>
          <p:spPr>
            <a:xfrm flipV="1">
              <a:off x="6610027" y="3162302"/>
              <a:ext cx="3" cy="200023"/>
            </a:xfrm>
            <a:prstGeom prst="straightConnector1">
              <a:avLst/>
            </a:prstGeom>
            <a:ln w="127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96" name="Freeform 95"/>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aphicFrame>
        <p:nvGraphicFramePr>
          <p:cNvPr id="102" name="Object 2"/>
          <p:cNvGraphicFramePr>
            <a:graphicFrameLocks noChangeAspect="1"/>
          </p:cNvGraphicFramePr>
          <p:nvPr/>
        </p:nvGraphicFramePr>
        <p:xfrm>
          <a:off x="7711674" y="602847"/>
          <a:ext cx="104142" cy="125069"/>
        </p:xfrm>
        <a:graphic>
          <a:graphicData uri="http://schemas.openxmlformats.org/presentationml/2006/ole">
            <mc:AlternateContent xmlns:mc="http://schemas.openxmlformats.org/markup-compatibility/2006">
              <mc:Choice xmlns:v="urn:schemas-microsoft-com:vml" Requires="v">
                <p:oleObj spid="_x0000_s35948" name="Equation" r:id="rId20" imgW="139700" imgH="139700" progId="Equation.DSMT4">
                  <p:embed/>
                </p:oleObj>
              </mc:Choice>
              <mc:Fallback>
                <p:oleObj name="Equation" r:id="rId20" imgW="139700" imgH="139700" progId="Equation.DSMT4">
                  <p:embed/>
                  <p:pic>
                    <p:nvPicPr>
                      <p:cNvPr id="102" name="Object 2"/>
                      <p:cNvPicPr>
                        <a:picLocks noChangeAspect="1" noChangeArrowheads="1"/>
                      </p:cNvPicPr>
                      <p:nvPr/>
                    </p:nvPicPr>
                    <p:blipFill>
                      <a:blip r:embed="rId21"/>
                      <a:srcRect/>
                      <a:stretch>
                        <a:fillRect/>
                      </a:stretch>
                    </p:blipFill>
                    <p:spPr bwMode="auto">
                      <a:xfrm>
                        <a:off x="7711674" y="602847"/>
                        <a:ext cx="104142" cy="125069"/>
                      </a:xfrm>
                      <a:prstGeom prst="rect">
                        <a:avLst/>
                      </a:prstGeom>
                      <a:noFill/>
                      <a:ln>
                        <a:noFill/>
                      </a:ln>
                      <a:effectLst/>
                    </p:spPr>
                  </p:pic>
                </p:oleObj>
              </mc:Fallback>
            </mc:AlternateContent>
          </a:graphicData>
        </a:graphic>
      </p:graphicFrame>
      <p:graphicFrame>
        <p:nvGraphicFramePr>
          <p:cNvPr id="103" name="Object 2"/>
          <p:cNvGraphicFramePr>
            <a:graphicFrameLocks noChangeAspect="1"/>
          </p:cNvGraphicFramePr>
          <p:nvPr/>
        </p:nvGraphicFramePr>
        <p:xfrm>
          <a:off x="8011869" y="611996"/>
          <a:ext cx="104775" cy="90487"/>
        </p:xfrm>
        <a:graphic>
          <a:graphicData uri="http://schemas.openxmlformats.org/presentationml/2006/ole">
            <mc:AlternateContent xmlns:mc="http://schemas.openxmlformats.org/markup-compatibility/2006">
              <mc:Choice xmlns:v="urn:schemas-microsoft-com:vml" Requires="v">
                <p:oleObj spid="_x0000_s35949" name="Equation" r:id="rId22" imgW="139700" imgH="101600" progId="Equation.DSMT4">
                  <p:embed/>
                </p:oleObj>
              </mc:Choice>
              <mc:Fallback>
                <p:oleObj name="Equation" r:id="rId22" imgW="139700" imgH="101600" progId="Equation.DSMT4">
                  <p:embed/>
                  <p:pic>
                    <p:nvPicPr>
                      <p:cNvPr id="103" name="Object 2"/>
                      <p:cNvPicPr>
                        <a:picLocks noChangeAspect="1" noChangeArrowheads="1"/>
                      </p:cNvPicPr>
                      <p:nvPr/>
                    </p:nvPicPr>
                    <p:blipFill>
                      <a:blip r:embed="rId23"/>
                      <a:srcRect/>
                      <a:stretch>
                        <a:fillRect/>
                      </a:stretch>
                    </p:blipFill>
                    <p:spPr bwMode="auto">
                      <a:xfrm>
                        <a:off x="8011869" y="611996"/>
                        <a:ext cx="104775" cy="90487"/>
                      </a:xfrm>
                      <a:prstGeom prst="rect">
                        <a:avLst/>
                      </a:prstGeom>
                      <a:noFill/>
                      <a:ln>
                        <a:noFill/>
                      </a:ln>
                      <a:effectLst/>
                    </p:spPr>
                  </p:pic>
                </p:oleObj>
              </mc:Fallback>
            </mc:AlternateContent>
          </a:graphicData>
        </a:graphic>
      </p:graphicFrame>
      <p:graphicFrame>
        <p:nvGraphicFramePr>
          <p:cNvPr id="105" name="Object 2"/>
          <p:cNvGraphicFramePr>
            <a:graphicFrameLocks noChangeAspect="1"/>
          </p:cNvGraphicFramePr>
          <p:nvPr/>
        </p:nvGraphicFramePr>
        <p:xfrm>
          <a:off x="3109119" y="1335197"/>
          <a:ext cx="2808288" cy="3892550"/>
        </p:xfrm>
        <a:graphic>
          <a:graphicData uri="http://schemas.openxmlformats.org/presentationml/2006/ole">
            <mc:AlternateContent xmlns:mc="http://schemas.openxmlformats.org/markup-compatibility/2006">
              <mc:Choice xmlns:v="urn:schemas-microsoft-com:vml" Requires="v">
                <p:oleObj spid="_x0000_s35950" name="Equation" r:id="rId24" imgW="1638300" imgH="2247900" progId="Equation.DSMT4">
                  <p:embed/>
                </p:oleObj>
              </mc:Choice>
              <mc:Fallback>
                <p:oleObj name="Equation" r:id="rId24" imgW="1638300" imgH="2247900" progId="Equation.DSMT4">
                  <p:embed/>
                  <p:pic>
                    <p:nvPicPr>
                      <p:cNvPr id="105" name="Object 2"/>
                      <p:cNvPicPr>
                        <a:picLocks noChangeAspect="1" noChangeArrowheads="1"/>
                      </p:cNvPicPr>
                      <p:nvPr/>
                    </p:nvPicPr>
                    <p:blipFill>
                      <a:blip r:embed="rId25"/>
                      <a:srcRect/>
                      <a:stretch>
                        <a:fillRect/>
                      </a:stretch>
                    </p:blipFill>
                    <p:spPr bwMode="auto">
                      <a:xfrm>
                        <a:off x="3109119" y="1335197"/>
                        <a:ext cx="2808288" cy="389255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22741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dissolve">
                                      <p:cBhvr>
                                        <p:cTn id="7" dur="500"/>
                                        <p:tgtEl>
                                          <p:spTgt spid="94"/>
                                        </p:tgtEl>
                                      </p:cBhvr>
                                    </p:animEffect>
                                  </p:childTnLst>
                                </p:cTn>
                              </p:par>
                              <p:par>
                                <p:cTn id="8" presetID="9" presetClass="entr" presetSubtype="0" fill="hold"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dissolve">
                                      <p:cBhvr>
                                        <p:cTn id="10" dur="500"/>
                                        <p:tgtEl>
                                          <p:spTgt spid="93"/>
                                        </p:tgtEl>
                                      </p:cBhvr>
                                    </p:animEffect>
                                  </p:childTnLst>
                                </p:cTn>
                              </p:par>
                              <p:par>
                                <p:cTn id="11" presetID="9" presetClass="entr" presetSubtype="0"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dissolve">
                                      <p:cBhvr>
                                        <p:cTn id="13" dur="500"/>
                                        <p:tgtEl>
                                          <p:spTgt spid="69"/>
                                        </p:tgtEl>
                                      </p:cBhvr>
                                    </p:animEffect>
                                  </p:childTnLst>
                                </p:cTn>
                              </p:par>
                              <p:par>
                                <p:cTn id="14" presetID="9" presetClass="entr" presetSubtype="0" fill="hold"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dissolve">
                                      <p:cBhvr>
                                        <p:cTn id="16" dur="500"/>
                                        <p:tgtEl>
                                          <p:spTgt spid="63"/>
                                        </p:tgtEl>
                                      </p:cBhvr>
                                    </p:animEffect>
                                  </p:childTnLst>
                                </p:cTn>
                              </p:par>
                              <p:par>
                                <p:cTn id="17" presetID="9" presetClass="entr" presetSubtype="0"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dissolve">
                                      <p:cBhvr>
                                        <p:cTn id="19" dur="500"/>
                                        <p:tgtEl>
                                          <p:spTgt spid="60"/>
                                        </p:tgtEl>
                                      </p:cBhvr>
                                    </p:animEffect>
                                  </p:childTnLst>
                                </p:cTn>
                              </p:par>
                              <p:par>
                                <p:cTn id="20" presetID="9" presetClass="entr" presetSubtype="0" fill="hold" nodeType="with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dissolve">
                                      <p:cBhvr>
                                        <p:cTn id="22" dur="500"/>
                                        <p:tgtEl>
                                          <p:spTgt spid="8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5"/>
                                        </p:tgtEl>
                                        <p:attrNameLst>
                                          <p:attrName>style.visibility</p:attrName>
                                        </p:attrNameLst>
                                      </p:cBhvr>
                                      <p:to>
                                        <p:strVal val="visible"/>
                                      </p:to>
                                    </p:set>
                                    <p:animEffect transition="in" filter="dissolve">
                                      <p:cBhvr>
                                        <p:cTn id="27"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152400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10243663" y="6472239"/>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39.)</a:t>
            </a:r>
          </a:p>
        </p:txBody>
      </p:sp>
      <p:sp>
        <p:nvSpPr>
          <p:cNvPr id="4" name="TextBox 3"/>
          <p:cNvSpPr txBox="1"/>
          <p:nvPr/>
        </p:nvSpPr>
        <p:spPr>
          <a:xfrm>
            <a:off x="1763844" y="327681"/>
            <a:ext cx="8479819" cy="830997"/>
          </a:xfrm>
          <a:prstGeom prst="rect">
            <a:avLst/>
          </a:prstGeom>
          <a:noFill/>
        </p:spPr>
        <p:txBody>
          <a:bodyPr wrap="square" rtlCol="0">
            <a:spAutoFit/>
          </a:bodyPr>
          <a:lstStyle/>
          <a:p>
            <a:r>
              <a:rPr lang="en-US" sz="2800" dirty="0">
                <a:solidFill>
                  <a:srgbClr val="FF0000"/>
                </a:solidFill>
                <a:latin typeface="Apple Chancery"/>
                <a:cs typeface="Apple Chancery"/>
              </a:rPr>
              <a:t>A graph of </a:t>
            </a:r>
            <a:r>
              <a:rPr lang="en-US" sz="2000" dirty="0">
                <a:solidFill>
                  <a:srgbClr val="000000"/>
                </a:solidFill>
                <a:latin typeface="Times New Roman"/>
                <a:cs typeface="Times New Roman"/>
              </a:rPr>
              <a:t>the </a:t>
            </a:r>
            <a:r>
              <a:rPr lang="en-US" sz="2000" i="1" dirty="0">
                <a:solidFill>
                  <a:srgbClr val="FF0000"/>
                </a:solidFill>
                <a:latin typeface="Times New Roman"/>
                <a:cs typeface="Times New Roman"/>
              </a:rPr>
              <a:t>current</a:t>
            </a:r>
            <a:r>
              <a:rPr lang="en-US" sz="2000" dirty="0">
                <a:solidFill>
                  <a:srgbClr val="000000"/>
                </a:solidFill>
                <a:latin typeface="Times New Roman"/>
                <a:cs typeface="Times New Roman"/>
              </a:rPr>
              <a:t> </a:t>
            </a:r>
            <a:r>
              <a:rPr lang="en-US" sz="2000" dirty="0">
                <a:solidFill>
                  <a:srgbClr val="0000FF"/>
                </a:solidFill>
                <a:latin typeface="Times New Roman"/>
                <a:cs typeface="Times New Roman"/>
              </a:rPr>
              <a:t>characteristics</a:t>
            </a:r>
            <a:r>
              <a:rPr lang="en-US" sz="2000" dirty="0">
                <a:solidFill>
                  <a:srgbClr val="000000"/>
                </a:solidFill>
                <a:latin typeface="Times New Roman"/>
                <a:cs typeface="Times New Roman"/>
              </a:rPr>
              <a:t> for a charging capacitor/resistor combination:   </a:t>
            </a:r>
            <a:endParaRPr lang="en-US" sz="2800" dirty="0">
              <a:solidFill>
                <a:srgbClr val="000000"/>
              </a:solidFill>
              <a:latin typeface="Times New Roman"/>
              <a:cs typeface="Times New Roman"/>
            </a:endParaRPr>
          </a:p>
        </p:txBody>
      </p:sp>
      <p:graphicFrame>
        <p:nvGraphicFramePr>
          <p:cNvPr id="90" name="Object 3"/>
          <p:cNvGraphicFramePr>
            <a:graphicFrameLocks noChangeAspect="1"/>
          </p:cNvGraphicFramePr>
          <p:nvPr/>
        </p:nvGraphicFramePr>
        <p:xfrm>
          <a:off x="7541589" y="3327401"/>
          <a:ext cx="1274638" cy="403225"/>
        </p:xfrm>
        <a:graphic>
          <a:graphicData uri="http://schemas.openxmlformats.org/presentationml/2006/ole">
            <mc:AlternateContent xmlns:mc="http://schemas.openxmlformats.org/markup-compatibility/2006">
              <mc:Choice xmlns:v="urn:schemas-microsoft-com:vml" Requires="v">
                <p:oleObj spid="_x0000_s36946" name="Equation" r:id="rId4" imgW="762000" imgH="241300" progId="Equation.DSMT4">
                  <p:embed/>
                </p:oleObj>
              </mc:Choice>
              <mc:Fallback>
                <p:oleObj name="Equation" r:id="rId4" imgW="762000" imgH="241300" progId="Equation.DSMT4">
                  <p:embed/>
                  <p:pic>
                    <p:nvPicPr>
                      <p:cNvPr id="90" name="Object 3"/>
                      <p:cNvPicPr>
                        <a:picLocks noChangeAspect="1" noChangeArrowheads="1"/>
                      </p:cNvPicPr>
                      <p:nvPr/>
                    </p:nvPicPr>
                    <p:blipFill>
                      <a:blip r:embed="rId5"/>
                      <a:srcRect/>
                      <a:stretch>
                        <a:fillRect/>
                      </a:stretch>
                    </p:blipFill>
                    <p:spPr bwMode="auto">
                      <a:xfrm>
                        <a:off x="7541589" y="3327401"/>
                        <a:ext cx="1274638" cy="403225"/>
                      </a:xfrm>
                      <a:prstGeom prst="rect">
                        <a:avLst/>
                      </a:prstGeom>
                      <a:noFill/>
                      <a:ln>
                        <a:noFill/>
                      </a:ln>
                      <a:effectLst/>
                    </p:spPr>
                  </p:pic>
                </p:oleObj>
              </mc:Fallback>
            </mc:AlternateContent>
          </a:graphicData>
        </a:graphic>
      </p:graphicFrame>
      <p:graphicFrame>
        <p:nvGraphicFramePr>
          <p:cNvPr id="92" name="Object 4"/>
          <p:cNvGraphicFramePr>
            <a:graphicFrameLocks noChangeAspect="1"/>
          </p:cNvGraphicFramePr>
          <p:nvPr/>
        </p:nvGraphicFramePr>
        <p:xfrm>
          <a:off x="5675314" y="4068763"/>
          <a:ext cx="542925" cy="241300"/>
        </p:xfrm>
        <a:graphic>
          <a:graphicData uri="http://schemas.openxmlformats.org/presentationml/2006/ole">
            <mc:AlternateContent xmlns:mc="http://schemas.openxmlformats.org/markup-compatibility/2006">
              <mc:Choice xmlns:v="urn:schemas-microsoft-com:vml" Requires="v">
                <p:oleObj spid="_x0000_s36947" name="Equation" r:id="rId6" imgW="457200" imgH="203200" progId="Equation.DSMT4">
                  <p:embed/>
                </p:oleObj>
              </mc:Choice>
              <mc:Fallback>
                <p:oleObj name="Equation" r:id="rId6" imgW="457200" imgH="203200" progId="Equation.DSMT4">
                  <p:embed/>
                  <p:pic>
                    <p:nvPicPr>
                      <p:cNvPr id="92" name="Object 4"/>
                      <p:cNvPicPr>
                        <a:picLocks noChangeAspect="1" noChangeArrowheads="1"/>
                      </p:cNvPicPr>
                      <p:nvPr/>
                    </p:nvPicPr>
                    <p:blipFill>
                      <a:blip r:embed="rId7"/>
                      <a:srcRect/>
                      <a:stretch>
                        <a:fillRect/>
                      </a:stretch>
                    </p:blipFill>
                    <p:spPr bwMode="auto">
                      <a:xfrm>
                        <a:off x="5675314" y="4068763"/>
                        <a:ext cx="542925"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8" name="Object 5"/>
          <p:cNvGraphicFramePr>
            <a:graphicFrameLocks noChangeAspect="1"/>
          </p:cNvGraphicFramePr>
          <p:nvPr/>
        </p:nvGraphicFramePr>
        <p:xfrm>
          <a:off x="6968503" y="4696513"/>
          <a:ext cx="573087" cy="196850"/>
        </p:xfrm>
        <a:graphic>
          <a:graphicData uri="http://schemas.openxmlformats.org/presentationml/2006/ole">
            <mc:AlternateContent xmlns:mc="http://schemas.openxmlformats.org/markup-compatibility/2006">
              <mc:Choice xmlns:v="urn:schemas-microsoft-com:vml" Requires="v">
                <p:oleObj spid="_x0000_s36948" name="Equation" r:id="rId8" imgW="482600" imgH="165100" progId="Equation.DSMT4">
                  <p:embed/>
                </p:oleObj>
              </mc:Choice>
              <mc:Fallback>
                <p:oleObj name="Equation" r:id="rId8" imgW="482600" imgH="165100" progId="Equation.DSMT4">
                  <p:embed/>
                  <p:pic>
                    <p:nvPicPr>
                      <p:cNvPr id="98"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68503" y="4696513"/>
                        <a:ext cx="573087" cy="1968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1" name="Object 6"/>
          <p:cNvGraphicFramePr>
            <a:graphicFrameLocks noChangeAspect="1"/>
          </p:cNvGraphicFramePr>
          <p:nvPr/>
        </p:nvGraphicFramePr>
        <p:xfrm>
          <a:off x="7931307" y="4696513"/>
          <a:ext cx="768350" cy="196850"/>
        </p:xfrm>
        <a:graphic>
          <a:graphicData uri="http://schemas.openxmlformats.org/presentationml/2006/ole">
            <mc:AlternateContent xmlns:mc="http://schemas.openxmlformats.org/markup-compatibility/2006">
              <mc:Choice xmlns:v="urn:schemas-microsoft-com:vml" Requires="v">
                <p:oleObj spid="_x0000_s36949" name="Equation" r:id="rId10" imgW="647700" imgH="165100" progId="Equation.DSMT4">
                  <p:embed/>
                </p:oleObj>
              </mc:Choice>
              <mc:Fallback>
                <p:oleObj name="Equation" r:id="rId10" imgW="647700" imgH="165100" progId="Equation.DSMT4">
                  <p:embed/>
                  <p:pic>
                    <p:nvPicPr>
                      <p:cNvPr id="101"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31307" y="4696513"/>
                        <a:ext cx="768350" cy="1968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1" name="Object 7"/>
          <p:cNvGraphicFramePr>
            <a:graphicFrameLocks noChangeAspect="1"/>
          </p:cNvGraphicFramePr>
          <p:nvPr/>
        </p:nvGraphicFramePr>
        <p:xfrm>
          <a:off x="5386388" y="1450975"/>
          <a:ext cx="812800" cy="604838"/>
        </p:xfrm>
        <a:graphic>
          <a:graphicData uri="http://schemas.openxmlformats.org/presentationml/2006/ole">
            <mc:AlternateContent xmlns:mc="http://schemas.openxmlformats.org/markup-compatibility/2006">
              <mc:Choice xmlns:v="urn:schemas-microsoft-com:vml" Requires="v">
                <p:oleObj spid="_x0000_s36950" name="Equation" r:id="rId12" imgW="685800" imgH="508000" progId="Equation.DSMT4">
                  <p:embed/>
                </p:oleObj>
              </mc:Choice>
              <mc:Fallback>
                <p:oleObj name="Equation" r:id="rId12" imgW="685800" imgH="508000" progId="Equation.DSMT4">
                  <p:embed/>
                  <p:pic>
                    <p:nvPicPr>
                      <p:cNvPr id="111" name="Object 7"/>
                      <p:cNvPicPr>
                        <a:picLocks noChangeAspect="1" noChangeArrowheads="1"/>
                      </p:cNvPicPr>
                      <p:nvPr/>
                    </p:nvPicPr>
                    <p:blipFill>
                      <a:blip r:embed="rId13"/>
                      <a:srcRect/>
                      <a:stretch>
                        <a:fillRect/>
                      </a:stretch>
                    </p:blipFill>
                    <p:spPr bwMode="auto">
                      <a:xfrm>
                        <a:off x="5386388" y="1450975"/>
                        <a:ext cx="812800" cy="6048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2" name="Object 8"/>
          <p:cNvGraphicFramePr>
            <a:graphicFrameLocks noChangeAspect="1"/>
          </p:cNvGraphicFramePr>
          <p:nvPr/>
        </p:nvGraphicFramePr>
        <p:xfrm>
          <a:off x="10192863" y="4643437"/>
          <a:ext cx="376237" cy="196850"/>
        </p:xfrm>
        <a:graphic>
          <a:graphicData uri="http://schemas.openxmlformats.org/presentationml/2006/ole">
            <mc:AlternateContent xmlns:mc="http://schemas.openxmlformats.org/markup-compatibility/2006">
              <mc:Choice xmlns:v="urn:schemas-microsoft-com:vml" Requires="v">
                <p:oleObj spid="_x0000_s36951" name="Equation" r:id="rId14" imgW="317500" imgH="165100" progId="Equation.DSMT4">
                  <p:embed/>
                </p:oleObj>
              </mc:Choice>
              <mc:Fallback>
                <p:oleObj name="Equation" r:id="rId14" imgW="317500" imgH="165100" progId="Equation.DSMT4">
                  <p:embed/>
                  <p:pic>
                    <p:nvPicPr>
                      <p:cNvPr id="112"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192863" y="4643437"/>
                        <a:ext cx="376237" cy="1968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6" name="Object 9"/>
          <p:cNvGraphicFramePr>
            <a:graphicFrameLocks noChangeAspect="1"/>
          </p:cNvGraphicFramePr>
          <p:nvPr/>
        </p:nvGraphicFramePr>
        <p:xfrm>
          <a:off x="5661026" y="3730625"/>
          <a:ext cx="542925" cy="241300"/>
        </p:xfrm>
        <a:graphic>
          <a:graphicData uri="http://schemas.openxmlformats.org/presentationml/2006/ole">
            <mc:AlternateContent xmlns:mc="http://schemas.openxmlformats.org/markup-compatibility/2006">
              <mc:Choice xmlns:v="urn:schemas-microsoft-com:vml" Requires="v">
                <p:oleObj spid="_x0000_s36952" name="Equation" r:id="rId16" imgW="457200" imgH="203200" progId="Equation.DSMT4">
                  <p:embed/>
                </p:oleObj>
              </mc:Choice>
              <mc:Fallback>
                <p:oleObj name="Equation" r:id="rId16" imgW="457200" imgH="203200" progId="Equation.DSMT4">
                  <p:embed/>
                  <p:pic>
                    <p:nvPicPr>
                      <p:cNvPr id="116" name="Object 9"/>
                      <p:cNvPicPr>
                        <a:picLocks noChangeAspect="1" noChangeArrowheads="1"/>
                      </p:cNvPicPr>
                      <p:nvPr/>
                    </p:nvPicPr>
                    <p:blipFill>
                      <a:blip r:embed="rId17"/>
                      <a:srcRect/>
                      <a:stretch>
                        <a:fillRect/>
                      </a:stretch>
                    </p:blipFill>
                    <p:spPr bwMode="auto">
                      <a:xfrm>
                        <a:off x="5661026" y="3730625"/>
                        <a:ext cx="542925"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9" name="Freeform 62"/>
          <p:cNvSpPr>
            <a:spLocks noChangeArrowheads="1"/>
          </p:cNvSpPr>
          <p:nvPr/>
        </p:nvSpPr>
        <p:spPr bwMode="auto">
          <a:xfrm>
            <a:off x="6306236" y="2408589"/>
            <a:ext cx="4762654" cy="2120870"/>
          </a:xfrm>
          <a:custGeom>
            <a:avLst/>
            <a:gdLst>
              <a:gd name="T0" fmla="*/ 0 w 6502400"/>
              <a:gd name="T1" fmla="*/ 0 h 3048000"/>
              <a:gd name="T2" fmla="*/ 76200 w 6502400"/>
              <a:gd name="T3" fmla="*/ 326660 h 3048000"/>
              <a:gd name="T4" fmla="*/ 266700 w 6502400"/>
              <a:gd name="T5" fmla="*/ 783984 h 3048000"/>
              <a:gd name="T6" fmla="*/ 508000 w 6502400"/>
              <a:gd name="T7" fmla="*/ 1165087 h 3048000"/>
              <a:gd name="T8" fmla="*/ 825500 w 6502400"/>
              <a:gd name="T9" fmla="*/ 1469969 h 3048000"/>
              <a:gd name="T10" fmla="*/ 1295400 w 6502400"/>
              <a:gd name="T11" fmla="*/ 1753075 h 3048000"/>
              <a:gd name="T12" fmla="*/ 2247900 w 6502400"/>
              <a:gd name="T13" fmla="*/ 2090623 h 3048000"/>
              <a:gd name="T14" fmla="*/ 3594100 w 6502400"/>
              <a:gd name="T15" fmla="*/ 2351951 h 3048000"/>
              <a:gd name="T16" fmla="*/ 5156200 w 6502400"/>
              <a:gd name="T17" fmla="*/ 2537059 h 3048000"/>
              <a:gd name="T18" fmla="*/ 6502400 w 6502400"/>
              <a:gd name="T19" fmla="*/ 2613279 h 3048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02400"/>
              <a:gd name="T31" fmla="*/ 0 h 3048000"/>
              <a:gd name="T32" fmla="*/ 6502400 w 6502400"/>
              <a:gd name="T33" fmla="*/ 3048000 h 3048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02400" h="3048000">
                <a:moveTo>
                  <a:pt x="0" y="0"/>
                </a:moveTo>
                <a:cubicBezTo>
                  <a:pt x="15875" y="114300"/>
                  <a:pt x="31750" y="228600"/>
                  <a:pt x="76200" y="381000"/>
                </a:cubicBezTo>
                <a:cubicBezTo>
                  <a:pt x="120650" y="533400"/>
                  <a:pt x="194733" y="751417"/>
                  <a:pt x="266700" y="914400"/>
                </a:cubicBezTo>
                <a:cubicBezTo>
                  <a:pt x="338667" y="1077383"/>
                  <a:pt x="414867" y="1225550"/>
                  <a:pt x="508000" y="1358900"/>
                </a:cubicBezTo>
                <a:cubicBezTo>
                  <a:pt x="601133" y="1492250"/>
                  <a:pt x="694267" y="1600200"/>
                  <a:pt x="825500" y="1714500"/>
                </a:cubicBezTo>
                <a:cubicBezTo>
                  <a:pt x="956733" y="1828800"/>
                  <a:pt x="1058333" y="1924050"/>
                  <a:pt x="1295400" y="2044700"/>
                </a:cubicBezTo>
                <a:cubicBezTo>
                  <a:pt x="1532467" y="2165350"/>
                  <a:pt x="1864783" y="2321983"/>
                  <a:pt x="2247900" y="2438400"/>
                </a:cubicBezTo>
                <a:cubicBezTo>
                  <a:pt x="2631017" y="2554817"/>
                  <a:pt x="3109383" y="2656417"/>
                  <a:pt x="3594100" y="2743200"/>
                </a:cubicBezTo>
                <a:cubicBezTo>
                  <a:pt x="4078817" y="2829983"/>
                  <a:pt x="4671483" y="2908300"/>
                  <a:pt x="5156200" y="2959100"/>
                </a:cubicBezTo>
                <a:cubicBezTo>
                  <a:pt x="5640917" y="3009900"/>
                  <a:pt x="6502400" y="3048000"/>
                  <a:pt x="6502400" y="3048000"/>
                </a:cubicBez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cxnSp>
        <p:nvCxnSpPr>
          <p:cNvPr id="77" name="Straight Connector 55"/>
          <p:cNvCxnSpPr>
            <a:cxnSpLocks noChangeShapeType="1"/>
          </p:cNvCxnSpPr>
          <p:nvPr/>
        </p:nvCxnSpPr>
        <p:spPr bwMode="auto">
          <a:xfrm rot="5400000">
            <a:off x="4910928" y="3197650"/>
            <a:ext cx="2790618" cy="232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cxnSp>
      <p:cxnSp>
        <p:nvCxnSpPr>
          <p:cNvPr id="78" name="Straight Connector 57"/>
          <p:cNvCxnSpPr>
            <a:cxnSpLocks noChangeShapeType="1"/>
          </p:cNvCxnSpPr>
          <p:nvPr/>
        </p:nvCxnSpPr>
        <p:spPr bwMode="auto">
          <a:xfrm rot="10800000" flipV="1">
            <a:off x="6306236" y="4592960"/>
            <a:ext cx="4801026" cy="116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cxnSp>
      <p:cxnSp>
        <p:nvCxnSpPr>
          <p:cNvPr id="91" name="Straight Connector 69"/>
          <p:cNvCxnSpPr>
            <a:cxnSpLocks noChangeShapeType="1"/>
          </p:cNvCxnSpPr>
          <p:nvPr/>
        </p:nvCxnSpPr>
        <p:spPr bwMode="auto">
          <a:xfrm>
            <a:off x="6307400" y="3835401"/>
            <a:ext cx="948810" cy="1163"/>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cxnSp>
      <p:cxnSp>
        <p:nvCxnSpPr>
          <p:cNvPr id="97" name="Straight Connector 71"/>
          <p:cNvCxnSpPr>
            <a:cxnSpLocks noChangeShapeType="1"/>
          </p:cNvCxnSpPr>
          <p:nvPr/>
        </p:nvCxnSpPr>
        <p:spPr bwMode="auto">
          <a:xfrm>
            <a:off x="7255047" y="3835401"/>
            <a:ext cx="1" cy="757559"/>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cxnSp>
      <p:cxnSp>
        <p:nvCxnSpPr>
          <p:cNvPr id="100" name="Straight Connector 76"/>
          <p:cNvCxnSpPr>
            <a:cxnSpLocks noChangeShapeType="1"/>
          </p:cNvCxnSpPr>
          <p:nvPr/>
        </p:nvCxnSpPr>
        <p:spPr bwMode="auto">
          <a:xfrm flipH="1">
            <a:off x="8314320" y="4191265"/>
            <a:ext cx="1162" cy="402856"/>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cxnSp>
      <p:cxnSp>
        <p:nvCxnSpPr>
          <p:cNvPr id="110" name="Straight Connector 84"/>
          <p:cNvCxnSpPr>
            <a:cxnSpLocks noChangeShapeType="1"/>
          </p:cNvCxnSpPr>
          <p:nvPr/>
        </p:nvCxnSpPr>
        <p:spPr bwMode="auto">
          <a:xfrm>
            <a:off x="6286182" y="4190101"/>
            <a:ext cx="2009245" cy="1162"/>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cxnSp>
      <p:graphicFrame>
        <p:nvGraphicFramePr>
          <p:cNvPr id="118" name="Object 10"/>
          <p:cNvGraphicFramePr>
            <a:graphicFrameLocks noChangeAspect="1"/>
          </p:cNvGraphicFramePr>
          <p:nvPr/>
        </p:nvGraphicFramePr>
        <p:xfrm>
          <a:off x="5707063" y="2139951"/>
          <a:ext cx="514350" cy="468313"/>
        </p:xfrm>
        <a:graphic>
          <a:graphicData uri="http://schemas.openxmlformats.org/presentationml/2006/ole">
            <mc:AlternateContent xmlns:mc="http://schemas.openxmlformats.org/markup-compatibility/2006">
              <mc:Choice xmlns:v="urn:schemas-microsoft-com:vml" Requires="v">
                <p:oleObj spid="_x0000_s36953" name="Equation" r:id="rId18" imgW="431800" imgH="393700" progId="Equation.DSMT4">
                  <p:embed/>
                </p:oleObj>
              </mc:Choice>
              <mc:Fallback>
                <p:oleObj name="Equation" r:id="rId18" imgW="431800" imgH="393700" progId="Equation.DSMT4">
                  <p:embed/>
                  <p:pic>
                    <p:nvPicPr>
                      <p:cNvPr id="118" name="Object 10"/>
                      <p:cNvPicPr>
                        <a:picLocks noChangeAspect="1" noChangeArrowheads="1"/>
                      </p:cNvPicPr>
                      <p:nvPr/>
                    </p:nvPicPr>
                    <p:blipFill>
                      <a:blip r:embed="rId19"/>
                      <a:srcRect/>
                      <a:stretch>
                        <a:fillRect/>
                      </a:stretch>
                    </p:blipFill>
                    <p:spPr bwMode="auto">
                      <a:xfrm>
                        <a:off x="5707063" y="2139951"/>
                        <a:ext cx="514350" cy="4683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6" name="TextBox 35"/>
          <p:cNvSpPr txBox="1"/>
          <p:nvPr/>
        </p:nvSpPr>
        <p:spPr>
          <a:xfrm>
            <a:off x="1979744" y="1298391"/>
            <a:ext cx="3151057" cy="707886"/>
          </a:xfrm>
          <a:prstGeom prst="rect">
            <a:avLst/>
          </a:prstGeom>
          <a:noFill/>
        </p:spPr>
        <p:txBody>
          <a:bodyPr wrap="square" rtlCol="0">
            <a:spAutoFit/>
          </a:bodyPr>
          <a:lstStyle/>
          <a:p>
            <a:r>
              <a:rPr lang="en-US" sz="2000" dirty="0">
                <a:solidFill>
                  <a:srgbClr val="FF0000"/>
                </a:solidFill>
                <a:latin typeface="Apple Chancery"/>
                <a:cs typeface="Apple Chancery"/>
              </a:rPr>
              <a:t>Note that </a:t>
            </a:r>
            <a:r>
              <a:rPr lang="en-US" sz="2000" dirty="0">
                <a:solidFill>
                  <a:srgbClr val="000000"/>
                </a:solidFill>
                <a:latin typeface="Times New Roman"/>
                <a:cs typeface="Times New Roman"/>
              </a:rPr>
              <a:t>after </a:t>
            </a:r>
            <a:r>
              <a:rPr lang="en-US" sz="2000" i="1" dirty="0">
                <a:solidFill>
                  <a:srgbClr val="0000FF"/>
                </a:solidFill>
                <a:latin typeface="Times New Roman"/>
                <a:cs typeface="Times New Roman"/>
              </a:rPr>
              <a:t>one time constant</a:t>
            </a:r>
            <a:r>
              <a:rPr lang="en-US" sz="2000" dirty="0">
                <a:solidFill>
                  <a:srgbClr val="000000"/>
                </a:solidFill>
                <a:latin typeface="Times New Roman"/>
                <a:cs typeface="Times New Roman"/>
              </a:rPr>
              <a:t>, the current is:</a:t>
            </a:r>
            <a:endParaRPr lang="en-US" sz="2800" dirty="0">
              <a:solidFill>
                <a:srgbClr val="000000"/>
              </a:solidFill>
              <a:latin typeface="Times New Roman"/>
              <a:cs typeface="Times New Roman"/>
            </a:endParaRPr>
          </a:p>
        </p:txBody>
      </p:sp>
      <p:graphicFrame>
        <p:nvGraphicFramePr>
          <p:cNvPr id="28" name="Object 2"/>
          <p:cNvGraphicFramePr>
            <a:graphicFrameLocks noChangeAspect="1"/>
          </p:cNvGraphicFramePr>
          <p:nvPr/>
        </p:nvGraphicFramePr>
        <p:xfrm>
          <a:off x="2676526" y="2139951"/>
          <a:ext cx="1641475" cy="1446213"/>
        </p:xfrm>
        <a:graphic>
          <a:graphicData uri="http://schemas.openxmlformats.org/presentationml/2006/ole">
            <mc:AlternateContent xmlns:mc="http://schemas.openxmlformats.org/markup-compatibility/2006">
              <mc:Choice xmlns:v="urn:schemas-microsoft-com:vml" Requires="v">
                <p:oleObj spid="_x0000_s36954" name="Equation" r:id="rId20" imgW="1028700" imgH="901700" progId="Equation.DSMT4">
                  <p:embed/>
                </p:oleObj>
              </mc:Choice>
              <mc:Fallback>
                <p:oleObj name="Equation" r:id="rId20" imgW="1028700" imgH="901700" progId="Equation.DSMT4">
                  <p:embed/>
                  <p:pic>
                    <p:nvPicPr>
                      <p:cNvPr id="28" name="Object 2"/>
                      <p:cNvPicPr>
                        <a:picLocks noChangeAspect="1" noChangeArrowheads="1"/>
                      </p:cNvPicPr>
                      <p:nvPr/>
                    </p:nvPicPr>
                    <p:blipFill>
                      <a:blip r:embed="rId21"/>
                      <a:srcRect/>
                      <a:stretch>
                        <a:fillRect/>
                      </a:stretch>
                    </p:blipFill>
                    <p:spPr bwMode="auto">
                      <a:xfrm>
                        <a:off x="2676526" y="2139951"/>
                        <a:ext cx="1641475" cy="1446213"/>
                      </a:xfrm>
                      <a:prstGeom prst="rect">
                        <a:avLst/>
                      </a:prstGeom>
                      <a:noFill/>
                      <a:ln>
                        <a:noFill/>
                      </a:ln>
                      <a:effectLst/>
                    </p:spPr>
                  </p:pic>
                </p:oleObj>
              </mc:Fallback>
            </mc:AlternateContent>
          </a:graphicData>
        </a:graphic>
      </p:graphicFrame>
      <p:sp>
        <p:nvSpPr>
          <p:cNvPr id="29" name="TextBox 28"/>
          <p:cNvSpPr txBox="1"/>
          <p:nvPr/>
        </p:nvSpPr>
        <p:spPr>
          <a:xfrm>
            <a:off x="1851285" y="5091837"/>
            <a:ext cx="8717814" cy="1138773"/>
          </a:xfrm>
          <a:prstGeom prst="rect">
            <a:avLst/>
          </a:prstGeom>
          <a:noFill/>
        </p:spPr>
        <p:txBody>
          <a:bodyPr wrap="square" rtlCol="0">
            <a:spAutoFit/>
          </a:bodyPr>
          <a:lstStyle/>
          <a:p>
            <a:r>
              <a:rPr lang="en-US" sz="2800" dirty="0">
                <a:solidFill>
                  <a:srgbClr val="FF0000"/>
                </a:solidFill>
                <a:latin typeface="Apple Chancery"/>
                <a:cs typeface="Apple Chancery"/>
              </a:rPr>
              <a:t>After one time constant, </a:t>
            </a:r>
            <a:r>
              <a:rPr lang="en-US" sz="2000" dirty="0">
                <a:solidFill>
                  <a:srgbClr val="000000"/>
                </a:solidFill>
                <a:latin typeface="Times New Roman"/>
                <a:cs typeface="Times New Roman"/>
              </a:rPr>
              <a:t>the capacitor’s current will have </a:t>
            </a:r>
            <a:r>
              <a:rPr lang="en-US" sz="2000">
                <a:solidFill>
                  <a:srgbClr val="000000"/>
                </a:solidFill>
                <a:latin typeface="Times New Roman"/>
                <a:cs typeface="Times New Roman"/>
              </a:rPr>
              <a:t>dropped </a:t>
            </a:r>
            <a:r>
              <a:rPr lang="en-US" sz="2000">
                <a:solidFill>
                  <a:srgbClr val="FF0000"/>
                </a:solidFill>
                <a:latin typeface="Times New Roman"/>
                <a:cs typeface="Times New Roman"/>
              </a:rPr>
              <a:t>63%</a:t>
            </a:r>
            <a:r>
              <a:rPr lang="en-US" sz="2000">
                <a:solidFill>
                  <a:srgbClr val="000000"/>
                </a:solidFill>
                <a:latin typeface="Times New Roman"/>
                <a:cs typeface="Times New Roman"/>
              </a:rPr>
              <a:t> </a:t>
            </a:r>
            <a:r>
              <a:rPr lang="en-US" sz="2000" dirty="0">
                <a:solidFill>
                  <a:srgbClr val="000000"/>
                </a:solidFill>
                <a:latin typeface="Times New Roman"/>
                <a:cs typeface="Times New Roman"/>
              </a:rPr>
              <a:t>and will be at </a:t>
            </a:r>
            <a:r>
              <a:rPr lang="en-US" sz="2000" dirty="0">
                <a:solidFill>
                  <a:srgbClr val="FF0000"/>
                </a:solidFill>
                <a:latin typeface="Times New Roman"/>
                <a:cs typeface="Times New Roman"/>
              </a:rPr>
              <a:t>37%</a:t>
            </a:r>
            <a:r>
              <a:rPr lang="en-US" sz="2000" dirty="0">
                <a:solidFill>
                  <a:srgbClr val="000000"/>
                </a:solidFill>
                <a:latin typeface="Times New Roman"/>
                <a:cs typeface="Times New Roman"/>
              </a:rPr>
              <a:t> of its maximum.  After </a:t>
            </a:r>
            <a:r>
              <a:rPr lang="en-US" sz="2000" dirty="0">
                <a:solidFill>
                  <a:srgbClr val="0000FF"/>
                </a:solidFill>
                <a:latin typeface="Times New Roman"/>
                <a:cs typeface="Times New Roman"/>
              </a:rPr>
              <a:t>two time constants, it </a:t>
            </a:r>
            <a:r>
              <a:rPr lang="en-US" sz="2000" dirty="0">
                <a:solidFill>
                  <a:srgbClr val="000000"/>
                </a:solidFill>
                <a:latin typeface="Times New Roman"/>
                <a:cs typeface="Times New Roman"/>
              </a:rPr>
              <a:t>will be at </a:t>
            </a:r>
            <a:r>
              <a:rPr lang="en-US" sz="2000" dirty="0">
                <a:solidFill>
                  <a:srgbClr val="FF0000"/>
                </a:solidFill>
                <a:latin typeface="Times New Roman"/>
                <a:cs typeface="Times New Roman"/>
              </a:rPr>
              <a:t>13% </a:t>
            </a:r>
            <a:r>
              <a:rPr lang="en-US" sz="2000" dirty="0">
                <a:solidFill>
                  <a:srgbClr val="0000FF"/>
                </a:solidFill>
                <a:latin typeface="Times New Roman"/>
                <a:cs typeface="Times New Roman"/>
              </a:rPr>
              <a:t>of</a:t>
            </a:r>
            <a:r>
              <a:rPr lang="en-US" sz="2000" dirty="0">
                <a:solidFill>
                  <a:srgbClr val="000000"/>
                </a:solidFill>
                <a:latin typeface="Times New Roman"/>
                <a:cs typeface="Times New Roman"/>
              </a:rPr>
              <a:t> its </a:t>
            </a:r>
            <a:r>
              <a:rPr lang="en-US" sz="2000" dirty="0">
                <a:solidFill>
                  <a:srgbClr val="0000FF"/>
                </a:solidFill>
                <a:latin typeface="Times New Roman"/>
                <a:cs typeface="Times New Roman"/>
              </a:rPr>
              <a:t>maximum.</a:t>
            </a:r>
            <a:endParaRPr lang="en-US" sz="2800" dirty="0">
              <a:solidFill>
                <a:srgbClr val="000000"/>
              </a:solidFill>
              <a:latin typeface="Times New Roman"/>
              <a:cs typeface="Times New Roman"/>
            </a:endParaRPr>
          </a:p>
        </p:txBody>
      </p:sp>
    </p:spTree>
    <p:extLst>
      <p:ext uri="{BB962C8B-B14F-4D97-AF65-F5344CB8AC3E}">
        <p14:creationId xmlns:p14="http://schemas.microsoft.com/office/powerpoint/2010/main" val="402254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dissolv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dissolve">
                                      <p:cBhvr>
                                        <p:cTn id="17" dur="500"/>
                                        <p:tgtEl>
                                          <p:spTgt spid="116"/>
                                        </p:tgtEl>
                                      </p:cBhvr>
                                    </p:animEffect>
                                  </p:childTnLst>
                                </p:cTn>
                              </p:par>
                              <p:par>
                                <p:cTn id="18" presetID="9" presetClass="entr" presetSubtype="0" fill="hold" nodeType="withEffect">
                                  <p:stCondLst>
                                    <p:cond delay="0"/>
                                  </p:stCondLst>
                                  <p:childTnLst>
                                    <p:set>
                                      <p:cBhvr>
                                        <p:cTn id="19" dur="1" fill="hold">
                                          <p:stCondLst>
                                            <p:cond delay="0"/>
                                          </p:stCondLst>
                                        </p:cTn>
                                        <p:tgtEl>
                                          <p:spTgt spid="91"/>
                                        </p:tgtEl>
                                        <p:attrNameLst>
                                          <p:attrName>style.visibility</p:attrName>
                                        </p:attrNameLst>
                                      </p:cBhvr>
                                      <p:to>
                                        <p:strVal val="visible"/>
                                      </p:to>
                                    </p:set>
                                    <p:animEffect transition="in" filter="dissolve">
                                      <p:cBhvr>
                                        <p:cTn id="20" dur="500"/>
                                        <p:tgtEl>
                                          <p:spTgt spid="91"/>
                                        </p:tgtEl>
                                      </p:cBhvr>
                                    </p:animEffect>
                                  </p:childTnLst>
                                </p:cTn>
                              </p:par>
                              <p:par>
                                <p:cTn id="21" presetID="9" presetClass="entr" presetSubtype="0" fill="hold" nodeType="withEffect">
                                  <p:stCondLst>
                                    <p:cond delay="0"/>
                                  </p:stCondLst>
                                  <p:childTnLst>
                                    <p:set>
                                      <p:cBhvr>
                                        <p:cTn id="22" dur="1" fill="hold">
                                          <p:stCondLst>
                                            <p:cond delay="0"/>
                                          </p:stCondLst>
                                        </p:cTn>
                                        <p:tgtEl>
                                          <p:spTgt spid="92"/>
                                        </p:tgtEl>
                                        <p:attrNameLst>
                                          <p:attrName>style.visibility</p:attrName>
                                        </p:attrNameLst>
                                      </p:cBhvr>
                                      <p:to>
                                        <p:strVal val="visible"/>
                                      </p:to>
                                    </p:set>
                                    <p:animEffect transition="in" filter="dissolve">
                                      <p:cBhvr>
                                        <p:cTn id="23" dur="500"/>
                                        <p:tgtEl>
                                          <p:spTgt spid="92"/>
                                        </p:tgtEl>
                                      </p:cBhvr>
                                    </p:animEffect>
                                  </p:childTnLst>
                                </p:cTn>
                              </p:par>
                              <p:par>
                                <p:cTn id="24" presetID="9" presetClass="entr" presetSubtype="0" fill="hold" nodeType="withEffect">
                                  <p:stCondLst>
                                    <p:cond delay="0"/>
                                  </p:stCondLst>
                                  <p:childTnLst>
                                    <p:set>
                                      <p:cBhvr>
                                        <p:cTn id="25" dur="1" fill="hold">
                                          <p:stCondLst>
                                            <p:cond delay="0"/>
                                          </p:stCondLst>
                                        </p:cTn>
                                        <p:tgtEl>
                                          <p:spTgt spid="110"/>
                                        </p:tgtEl>
                                        <p:attrNameLst>
                                          <p:attrName>style.visibility</p:attrName>
                                        </p:attrNameLst>
                                      </p:cBhvr>
                                      <p:to>
                                        <p:strVal val="visible"/>
                                      </p:to>
                                    </p:set>
                                    <p:animEffect transition="in" filter="dissolve">
                                      <p:cBhvr>
                                        <p:cTn id="26" dur="500"/>
                                        <p:tgtEl>
                                          <p:spTgt spid="110"/>
                                        </p:tgtEl>
                                      </p:cBhvr>
                                    </p:animEffect>
                                  </p:childTnLst>
                                </p:cTn>
                              </p:par>
                              <p:par>
                                <p:cTn id="27" presetID="9" presetClass="entr" presetSubtype="0" fill="hold" nodeType="withEffect">
                                  <p:stCondLst>
                                    <p:cond delay="0"/>
                                  </p:stCondLst>
                                  <p:childTnLst>
                                    <p:set>
                                      <p:cBhvr>
                                        <p:cTn id="28" dur="1" fill="hold">
                                          <p:stCondLst>
                                            <p:cond delay="0"/>
                                          </p:stCondLst>
                                        </p:cTn>
                                        <p:tgtEl>
                                          <p:spTgt spid="97"/>
                                        </p:tgtEl>
                                        <p:attrNameLst>
                                          <p:attrName>style.visibility</p:attrName>
                                        </p:attrNameLst>
                                      </p:cBhvr>
                                      <p:to>
                                        <p:strVal val="visible"/>
                                      </p:to>
                                    </p:set>
                                    <p:animEffect transition="in" filter="dissolve">
                                      <p:cBhvr>
                                        <p:cTn id="29" dur="500"/>
                                        <p:tgtEl>
                                          <p:spTgt spid="97"/>
                                        </p:tgtEl>
                                      </p:cBhvr>
                                    </p:animEffect>
                                  </p:childTnLst>
                                </p:cTn>
                              </p:par>
                              <p:par>
                                <p:cTn id="30" presetID="9" presetClass="entr" presetSubtype="0" fill="hold" nodeType="withEffect">
                                  <p:stCondLst>
                                    <p:cond delay="0"/>
                                  </p:stCondLst>
                                  <p:childTnLst>
                                    <p:set>
                                      <p:cBhvr>
                                        <p:cTn id="31" dur="1" fill="hold">
                                          <p:stCondLst>
                                            <p:cond delay="0"/>
                                          </p:stCondLst>
                                        </p:cTn>
                                        <p:tgtEl>
                                          <p:spTgt spid="100"/>
                                        </p:tgtEl>
                                        <p:attrNameLst>
                                          <p:attrName>style.visibility</p:attrName>
                                        </p:attrNameLst>
                                      </p:cBhvr>
                                      <p:to>
                                        <p:strVal val="visible"/>
                                      </p:to>
                                    </p:set>
                                    <p:animEffect transition="in" filter="dissolve">
                                      <p:cBhvr>
                                        <p:cTn id="32" dur="500"/>
                                        <p:tgtEl>
                                          <p:spTgt spid="100"/>
                                        </p:tgtEl>
                                      </p:cBhvr>
                                    </p:animEffect>
                                  </p:childTnLst>
                                </p:cTn>
                              </p:par>
                              <p:par>
                                <p:cTn id="33" presetID="9" presetClass="entr" presetSubtype="0" fill="hold" nodeType="withEffect">
                                  <p:stCondLst>
                                    <p:cond delay="0"/>
                                  </p:stCondLst>
                                  <p:childTnLst>
                                    <p:set>
                                      <p:cBhvr>
                                        <p:cTn id="34" dur="1" fill="hold">
                                          <p:stCondLst>
                                            <p:cond delay="0"/>
                                          </p:stCondLst>
                                        </p:cTn>
                                        <p:tgtEl>
                                          <p:spTgt spid="101"/>
                                        </p:tgtEl>
                                        <p:attrNameLst>
                                          <p:attrName>style.visibility</p:attrName>
                                        </p:attrNameLst>
                                      </p:cBhvr>
                                      <p:to>
                                        <p:strVal val="visible"/>
                                      </p:to>
                                    </p:set>
                                    <p:animEffect transition="in" filter="dissolve">
                                      <p:cBhvr>
                                        <p:cTn id="35" dur="500"/>
                                        <p:tgtEl>
                                          <p:spTgt spid="101"/>
                                        </p:tgtEl>
                                      </p:cBhvr>
                                    </p:animEffect>
                                  </p:childTnLst>
                                </p:cTn>
                              </p:par>
                              <p:par>
                                <p:cTn id="36" presetID="9" presetClass="entr" presetSubtype="0" fill="hold" nodeType="withEffect">
                                  <p:stCondLst>
                                    <p:cond delay="0"/>
                                  </p:stCondLst>
                                  <p:childTnLst>
                                    <p:set>
                                      <p:cBhvr>
                                        <p:cTn id="37" dur="1" fill="hold">
                                          <p:stCondLst>
                                            <p:cond delay="0"/>
                                          </p:stCondLst>
                                        </p:cTn>
                                        <p:tgtEl>
                                          <p:spTgt spid="98"/>
                                        </p:tgtEl>
                                        <p:attrNameLst>
                                          <p:attrName>style.visibility</p:attrName>
                                        </p:attrNameLst>
                                      </p:cBhvr>
                                      <p:to>
                                        <p:strVal val="visible"/>
                                      </p:to>
                                    </p:set>
                                    <p:animEffect transition="in" filter="dissolve">
                                      <p:cBhvr>
                                        <p:cTn id="38"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 name="TextBox 39"/>
          <p:cNvSpPr txBox="1"/>
          <p:nvPr/>
        </p:nvSpPr>
        <p:spPr>
          <a:xfrm>
            <a:off x="1787786" y="37219"/>
            <a:ext cx="863732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Capacitors—Discharging Characteristics</a:t>
            </a:r>
            <a:endParaRPr lang="en-US" sz="2000" dirty="0">
              <a:latin typeface="Times New Roman"/>
              <a:cs typeface="Times New Roman"/>
            </a:endParaRPr>
          </a:p>
        </p:txBody>
      </p:sp>
      <p:sp>
        <p:nvSpPr>
          <p:cNvPr id="137250" name="Rectangle 42"/>
          <p:cNvSpPr>
            <a:spLocks noChangeArrowheads="1"/>
          </p:cNvSpPr>
          <p:nvPr/>
        </p:nvSpPr>
        <p:spPr bwMode="auto">
          <a:xfrm>
            <a:off x="152400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10243663" y="6472239"/>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40.)</a:t>
            </a:r>
          </a:p>
        </p:txBody>
      </p:sp>
      <p:sp>
        <p:nvSpPr>
          <p:cNvPr id="4" name="TextBox 3"/>
          <p:cNvSpPr txBox="1"/>
          <p:nvPr/>
        </p:nvSpPr>
        <p:spPr>
          <a:xfrm>
            <a:off x="1775086" y="850901"/>
            <a:ext cx="6098914" cy="830997"/>
          </a:xfrm>
          <a:prstGeom prst="rect">
            <a:avLst/>
          </a:prstGeom>
          <a:noFill/>
        </p:spPr>
        <p:txBody>
          <a:bodyPr wrap="square" rtlCol="0">
            <a:spAutoFit/>
          </a:bodyPr>
          <a:lstStyle/>
          <a:p>
            <a:r>
              <a:rPr lang="en-US" sz="2800" dirty="0">
                <a:solidFill>
                  <a:srgbClr val="FF0000"/>
                </a:solidFill>
                <a:latin typeface="Apple Chancery"/>
                <a:cs typeface="Apple Chancery"/>
              </a:rPr>
              <a:t>Example 11: At</a:t>
            </a:r>
            <a:r>
              <a:rPr lang="en-US" sz="2000" dirty="0">
                <a:latin typeface="Times New Roman"/>
                <a:cs typeface="Times New Roman"/>
              </a:rPr>
              <a:t> </a:t>
            </a:r>
            <a:r>
              <a:rPr lang="en-US" sz="2000" dirty="0">
                <a:solidFill>
                  <a:srgbClr val="FF0000"/>
                </a:solidFill>
                <a:latin typeface="Times New Roman"/>
                <a:cs typeface="Times New Roman"/>
              </a:rPr>
              <a:t>t = 0</a:t>
            </a:r>
            <a:r>
              <a:rPr lang="en-US" sz="2000" dirty="0">
                <a:latin typeface="Times New Roman"/>
                <a:cs typeface="Times New Roman"/>
              </a:rPr>
              <a:t>, the </a:t>
            </a:r>
            <a:r>
              <a:rPr lang="en-US" sz="2000" dirty="0">
                <a:solidFill>
                  <a:srgbClr val="0000FF"/>
                </a:solidFill>
                <a:latin typeface="Times New Roman"/>
                <a:cs typeface="Times New Roman"/>
              </a:rPr>
              <a:t>switch is thrown </a:t>
            </a:r>
            <a:r>
              <a:rPr lang="en-US" sz="2000" dirty="0">
                <a:latin typeface="Times New Roman"/>
                <a:cs typeface="Times New Roman"/>
              </a:rPr>
              <a:t>and a </a:t>
            </a:r>
            <a:r>
              <a:rPr lang="en-US" sz="2000" dirty="0">
                <a:solidFill>
                  <a:srgbClr val="0000FF"/>
                </a:solidFill>
                <a:latin typeface="Times New Roman"/>
                <a:cs typeface="Times New Roman"/>
              </a:rPr>
              <a:t>charged</a:t>
            </a:r>
            <a:r>
              <a:rPr lang="en-US" sz="2000" dirty="0">
                <a:latin typeface="Times New Roman"/>
                <a:cs typeface="Times New Roman"/>
              </a:rPr>
              <a:t> </a:t>
            </a:r>
            <a:r>
              <a:rPr lang="en-US" sz="2000" dirty="0">
                <a:solidFill>
                  <a:srgbClr val="0000FF"/>
                </a:solidFill>
                <a:latin typeface="Times New Roman"/>
                <a:cs typeface="Times New Roman"/>
              </a:rPr>
              <a:t>capacitor </a:t>
            </a:r>
            <a:r>
              <a:rPr lang="en-US" sz="2000" dirty="0">
                <a:latin typeface="Times New Roman"/>
                <a:cs typeface="Times New Roman"/>
              </a:rPr>
              <a:t>begins to </a:t>
            </a:r>
            <a:r>
              <a:rPr lang="en-US" sz="2000" dirty="0">
                <a:solidFill>
                  <a:srgbClr val="0000FF"/>
                </a:solidFill>
                <a:latin typeface="Times New Roman"/>
                <a:cs typeface="Times New Roman"/>
              </a:rPr>
              <a:t>discharge</a:t>
            </a:r>
            <a:r>
              <a:rPr lang="en-US" sz="2000" dirty="0">
                <a:latin typeface="Times New Roman"/>
                <a:cs typeface="Times New Roman"/>
              </a:rPr>
              <a:t>.  </a:t>
            </a:r>
            <a:endParaRPr lang="en-US" sz="2800" dirty="0">
              <a:solidFill>
                <a:srgbClr val="FF0000"/>
              </a:solidFill>
              <a:latin typeface="Apple Chancery"/>
              <a:cs typeface="Apple Chancery"/>
            </a:endParaRPr>
          </a:p>
        </p:txBody>
      </p:sp>
      <p:graphicFrame>
        <p:nvGraphicFramePr>
          <p:cNvPr id="77" name="Object 2"/>
          <p:cNvGraphicFramePr>
            <a:graphicFrameLocks noChangeAspect="1"/>
          </p:cNvGraphicFramePr>
          <p:nvPr/>
        </p:nvGraphicFramePr>
        <p:xfrm>
          <a:off x="8050214" y="1852614"/>
          <a:ext cx="261937" cy="261937"/>
        </p:xfrm>
        <a:graphic>
          <a:graphicData uri="http://schemas.openxmlformats.org/presentationml/2006/ole">
            <mc:AlternateContent xmlns:mc="http://schemas.openxmlformats.org/markup-compatibility/2006">
              <mc:Choice xmlns:v="urn:schemas-microsoft-com:vml" Requires="v">
                <p:oleObj spid="_x0000_s37961" name="Equation" r:id="rId4" imgW="152400" imgH="152400" progId="Equation.DSMT4">
                  <p:embed/>
                </p:oleObj>
              </mc:Choice>
              <mc:Fallback>
                <p:oleObj name="Equation" r:id="rId4" imgW="152400" imgH="152400" progId="Equation.DSMT4">
                  <p:embed/>
                  <p:pic>
                    <p:nvPicPr>
                      <p:cNvPr id="77" name="Object 2"/>
                      <p:cNvPicPr>
                        <a:picLocks noChangeAspect="1" noChangeArrowheads="1"/>
                      </p:cNvPicPr>
                      <p:nvPr/>
                    </p:nvPicPr>
                    <p:blipFill>
                      <a:blip r:embed="rId5"/>
                      <a:srcRect/>
                      <a:stretch>
                        <a:fillRect/>
                      </a:stretch>
                    </p:blipFill>
                    <p:spPr bwMode="auto">
                      <a:xfrm>
                        <a:off x="8050214" y="1852614"/>
                        <a:ext cx="261937" cy="261937"/>
                      </a:xfrm>
                      <a:prstGeom prst="rect">
                        <a:avLst/>
                      </a:prstGeom>
                      <a:noFill/>
                      <a:ln>
                        <a:noFill/>
                      </a:ln>
                      <a:effectLst/>
                    </p:spPr>
                  </p:pic>
                </p:oleObj>
              </mc:Fallback>
            </mc:AlternateContent>
          </a:graphicData>
        </a:graphic>
      </p:graphicFrame>
      <p:grpSp>
        <p:nvGrpSpPr>
          <p:cNvPr id="88" name="Group 40"/>
          <p:cNvGrpSpPr>
            <a:grpSpLocks/>
          </p:cNvGrpSpPr>
          <p:nvPr/>
        </p:nvGrpSpPr>
        <p:grpSpPr bwMode="auto">
          <a:xfrm rot="5400000">
            <a:off x="8237138" y="1883770"/>
            <a:ext cx="478466" cy="299762"/>
            <a:chOff x="4320" y="1536"/>
            <a:chExt cx="384" cy="240"/>
          </a:xfrm>
        </p:grpSpPr>
        <p:sp>
          <p:nvSpPr>
            <p:cNvPr id="126"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7"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8"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9"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0"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89" name="Line 41"/>
          <p:cNvSpPr>
            <a:spLocks noChangeShapeType="1"/>
          </p:cNvSpPr>
          <p:nvPr/>
        </p:nvSpPr>
        <p:spPr bwMode="auto">
          <a:xfrm rot="5400000" flipV="1">
            <a:off x="8174013" y="1527345"/>
            <a:ext cx="544956" cy="19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0" name="Line 42"/>
          <p:cNvSpPr>
            <a:spLocks noChangeShapeType="1"/>
          </p:cNvSpPr>
          <p:nvPr/>
        </p:nvSpPr>
        <p:spPr bwMode="auto">
          <a:xfrm rot="5400000">
            <a:off x="8208507" y="2570727"/>
            <a:ext cx="595683" cy="2"/>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1" name="Line 43"/>
          <p:cNvSpPr>
            <a:spLocks noChangeShapeType="1"/>
          </p:cNvSpPr>
          <p:nvPr/>
        </p:nvSpPr>
        <p:spPr bwMode="auto">
          <a:xfrm flipH="1">
            <a:off x="10014262" y="1254962"/>
            <a:ext cx="1" cy="65925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2" name="Line 44"/>
          <p:cNvSpPr>
            <a:spLocks noChangeShapeType="1"/>
          </p:cNvSpPr>
          <p:nvPr/>
        </p:nvSpPr>
        <p:spPr bwMode="auto">
          <a:xfrm flipH="1">
            <a:off x="10014262" y="2061856"/>
            <a:ext cx="1" cy="80671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7" name="Line 93"/>
          <p:cNvSpPr>
            <a:spLocks noChangeShapeType="1"/>
          </p:cNvSpPr>
          <p:nvPr/>
        </p:nvSpPr>
        <p:spPr bwMode="auto">
          <a:xfrm flipH="1" flipV="1">
            <a:off x="8454820" y="1254962"/>
            <a:ext cx="66279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8" name="Line 101"/>
          <p:cNvSpPr>
            <a:spLocks noChangeShapeType="1"/>
          </p:cNvSpPr>
          <p:nvPr/>
        </p:nvSpPr>
        <p:spPr bwMode="auto">
          <a:xfrm flipH="1">
            <a:off x="8506347" y="2868568"/>
            <a:ext cx="1500003"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131" name="Object 2"/>
          <p:cNvGraphicFramePr>
            <a:graphicFrameLocks noChangeAspect="1"/>
          </p:cNvGraphicFramePr>
          <p:nvPr/>
        </p:nvGraphicFramePr>
        <p:xfrm>
          <a:off x="10298240" y="1838019"/>
          <a:ext cx="239713" cy="261937"/>
        </p:xfrm>
        <a:graphic>
          <a:graphicData uri="http://schemas.openxmlformats.org/presentationml/2006/ole">
            <mc:AlternateContent xmlns:mc="http://schemas.openxmlformats.org/markup-compatibility/2006">
              <mc:Choice xmlns:v="urn:schemas-microsoft-com:vml" Requires="v">
                <p:oleObj spid="_x0000_s37962" name="Equation" r:id="rId6" imgW="139700" imgH="152400" progId="Equation.DSMT4">
                  <p:embed/>
                </p:oleObj>
              </mc:Choice>
              <mc:Fallback>
                <p:oleObj name="Equation" r:id="rId6" imgW="139700" imgH="152400" progId="Equation.DSMT4">
                  <p:embed/>
                  <p:pic>
                    <p:nvPicPr>
                      <p:cNvPr id="131" name="Object 2"/>
                      <p:cNvPicPr>
                        <a:picLocks noChangeAspect="1" noChangeArrowheads="1"/>
                      </p:cNvPicPr>
                      <p:nvPr/>
                    </p:nvPicPr>
                    <p:blipFill>
                      <a:blip r:embed="rId7"/>
                      <a:srcRect/>
                      <a:stretch>
                        <a:fillRect/>
                      </a:stretch>
                    </p:blipFill>
                    <p:spPr bwMode="auto">
                      <a:xfrm>
                        <a:off x="10298240" y="1838019"/>
                        <a:ext cx="239713" cy="261937"/>
                      </a:xfrm>
                      <a:prstGeom prst="rect">
                        <a:avLst/>
                      </a:prstGeom>
                      <a:noFill/>
                      <a:ln>
                        <a:noFill/>
                      </a:ln>
                      <a:effectLst/>
                    </p:spPr>
                  </p:pic>
                </p:oleObj>
              </mc:Fallback>
            </mc:AlternateContent>
          </a:graphicData>
        </a:graphic>
      </p:graphicFrame>
      <p:sp>
        <p:nvSpPr>
          <p:cNvPr id="142" name="TextBox 141"/>
          <p:cNvSpPr txBox="1"/>
          <p:nvPr/>
        </p:nvSpPr>
        <p:spPr>
          <a:xfrm>
            <a:off x="2050514" y="1711018"/>
            <a:ext cx="5823486" cy="707886"/>
          </a:xfrm>
          <a:prstGeom prst="rect">
            <a:avLst/>
          </a:prstGeom>
          <a:noFill/>
        </p:spPr>
        <p:txBody>
          <a:bodyPr wrap="square" rtlCol="0">
            <a:spAutoFit/>
          </a:bodyPr>
          <a:lstStyle/>
          <a:p>
            <a:r>
              <a:rPr lang="en-US" sz="2000" dirty="0">
                <a:solidFill>
                  <a:srgbClr val="FF0000"/>
                </a:solidFill>
                <a:latin typeface="Apple Chancery"/>
                <a:cs typeface="Apple Chancery"/>
              </a:rPr>
              <a:t>a.) How are </a:t>
            </a:r>
            <a:r>
              <a:rPr lang="en-US" sz="2000" dirty="0">
                <a:solidFill>
                  <a:srgbClr val="0000FF"/>
                </a:solidFill>
                <a:latin typeface="Times New Roman"/>
                <a:cs typeface="Times New Roman"/>
              </a:rPr>
              <a:t>current through the circuit </a:t>
            </a:r>
            <a:r>
              <a:rPr lang="en-US" sz="2000" dirty="0">
                <a:latin typeface="Times New Roman"/>
                <a:cs typeface="Times New Roman"/>
              </a:rPr>
              <a:t>and </a:t>
            </a:r>
            <a:r>
              <a:rPr lang="en-US" sz="2000" dirty="0">
                <a:solidFill>
                  <a:srgbClr val="0000FF"/>
                </a:solidFill>
                <a:latin typeface="Times New Roman"/>
                <a:cs typeface="Times New Roman"/>
              </a:rPr>
              <a:t>charge</a:t>
            </a:r>
            <a:r>
              <a:rPr lang="en-US" sz="2000" dirty="0">
                <a:latin typeface="Times New Roman"/>
                <a:cs typeface="Times New Roman"/>
              </a:rPr>
              <a:t> </a:t>
            </a:r>
            <a:r>
              <a:rPr lang="en-US" sz="2000" dirty="0">
                <a:solidFill>
                  <a:srgbClr val="0000FF"/>
                </a:solidFill>
                <a:latin typeface="Times New Roman"/>
                <a:cs typeface="Times New Roman"/>
              </a:rPr>
              <a:t>on the capacitor plates </a:t>
            </a:r>
            <a:r>
              <a:rPr lang="en-US" sz="2000" dirty="0">
                <a:latin typeface="Times New Roman"/>
                <a:cs typeface="Times New Roman"/>
              </a:rPr>
              <a:t>related?</a:t>
            </a:r>
          </a:p>
        </p:txBody>
      </p:sp>
      <p:sp>
        <p:nvSpPr>
          <p:cNvPr id="71" name="Line 44"/>
          <p:cNvSpPr>
            <a:spLocks noChangeShapeType="1"/>
          </p:cNvSpPr>
          <p:nvPr/>
        </p:nvSpPr>
        <p:spPr bwMode="auto">
          <a:xfrm flipH="1">
            <a:off x="9769602" y="2061855"/>
            <a:ext cx="48259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2" name="Line 44"/>
          <p:cNvSpPr>
            <a:spLocks noChangeShapeType="1"/>
          </p:cNvSpPr>
          <p:nvPr/>
        </p:nvSpPr>
        <p:spPr bwMode="auto">
          <a:xfrm flipH="1">
            <a:off x="9769602" y="1914218"/>
            <a:ext cx="48259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9" name="TextBox 78"/>
          <p:cNvSpPr txBox="1"/>
          <p:nvPr/>
        </p:nvSpPr>
        <p:spPr>
          <a:xfrm>
            <a:off x="2306796" y="2520505"/>
            <a:ext cx="5567205" cy="1015663"/>
          </a:xfrm>
          <a:prstGeom prst="rect">
            <a:avLst/>
          </a:prstGeom>
          <a:noFill/>
        </p:spPr>
        <p:txBody>
          <a:bodyPr wrap="square" rtlCol="0">
            <a:spAutoFit/>
          </a:bodyPr>
          <a:lstStyle/>
          <a:p>
            <a:r>
              <a:rPr lang="en-US" sz="2000" dirty="0">
                <a:solidFill>
                  <a:srgbClr val="FF0000"/>
                </a:solidFill>
                <a:latin typeface="Apple Chancery"/>
                <a:cs typeface="Apple Chancery"/>
              </a:rPr>
              <a:t>When a capacitor </a:t>
            </a:r>
            <a:r>
              <a:rPr lang="en-US" sz="2000" dirty="0">
                <a:latin typeface="Times New Roman"/>
                <a:cs typeface="Times New Roman"/>
              </a:rPr>
              <a:t>is</a:t>
            </a:r>
            <a:r>
              <a:rPr lang="en-US" sz="2000" dirty="0">
                <a:solidFill>
                  <a:srgbClr val="0000FF"/>
                </a:solidFill>
                <a:latin typeface="Times New Roman"/>
                <a:cs typeface="Times New Roman"/>
              </a:rPr>
              <a:t> discharging, </a:t>
            </a:r>
            <a:r>
              <a:rPr lang="en-US" sz="2000" dirty="0">
                <a:solidFill>
                  <a:srgbClr val="000000"/>
                </a:solidFill>
                <a:latin typeface="Times New Roman"/>
                <a:cs typeface="Times New Roman"/>
              </a:rPr>
              <a:t>the</a:t>
            </a:r>
            <a:r>
              <a:rPr lang="en-US" sz="2000" dirty="0">
                <a:solidFill>
                  <a:srgbClr val="0000FF"/>
                </a:solidFill>
                <a:latin typeface="Times New Roman"/>
                <a:cs typeface="Times New Roman"/>
              </a:rPr>
              <a:t> </a:t>
            </a:r>
            <a:r>
              <a:rPr lang="en-US" sz="2000" i="1" dirty="0">
                <a:solidFill>
                  <a:srgbClr val="0000FF"/>
                </a:solidFill>
                <a:latin typeface="Times New Roman"/>
                <a:cs typeface="Times New Roman"/>
              </a:rPr>
              <a:t>rate of change of charge on the plate </a:t>
            </a:r>
            <a:r>
              <a:rPr lang="en-US" sz="2000" dirty="0">
                <a:solidFill>
                  <a:srgbClr val="000000"/>
                </a:solidFill>
                <a:latin typeface="Times New Roman"/>
                <a:cs typeface="Times New Roman"/>
              </a:rPr>
              <a:t>is</a:t>
            </a:r>
            <a:r>
              <a:rPr lang="en-US" sz="2000" dirty="0">
                <a:solidFill>
                  <a:srgbClr val="0000FF"/>
                </a:solidFill>
                <a:latin typeface="Times New Roman"/>
                <a:cs typeface="Times New Roman"/>
              </a:rPr>
              <a:t> </a:t>
            </a:r>
            <a:r>
              <a:rPr lang="en-US" sz="2000" dirty="0">
                <a:solidFill>
                  <a:srgbClr val="FF0000"/>
                </a:solidFill>
                <a:latin typeface="Times New Roman"/>
                <a:cs typeface="Times New Roman"/>
              </a:rPr>
              <a:t>negative</a:t>
            </a:r>
            <a:r>
              <a:rPr lang="en-US" sz="2000" dirty="0">
                <a:solidFill>
                  <a:srgbClr val="0000FF"/>
                </a:solidFill>
                <a:latin typeface="Times New Roman"/>
                <a:cs typeface="Times New Roman"/>
              </a:rPr>
              <a:t> </a:t>
            </a:r>
            <a:r>
              <a:rPr lang="en-US" sz="2000" dirty="0">
                <a:latin typeface="Times New Roman"/>
                <a:cs typeface="Times New Roman"/>
              </a:rPr>
              <a:t>(charge is leaving) and:</a:t>
            </a:r>
          </a:p>
        </p:txBody>
      </p:sp>
      <p:graphicFrame>
        <p:nvGraphicFramePr>
          <p:cNvPr id="80" name="Object 2"/>
          <p:cNvGraphicFramePr>
            <a:graphicFrameLocks noChangeAspect="1"/>
          </p:cNvGraphicFramePr>
          <p:nvPr/>
        </p:nvGraphicFramePr>
        <p:xfrm>
          <a:off x="3390901" y="3460751"/>
          <a:ext cx="2479675" cy="747713"/>
        </p:xfrm>
        <a:graphic>
          <a:graphicData uri="http://schemas.openxmlformats.org/presentationml/2006/ole">
            <mc:AlternateContent xmlns:mc="http://schemas.openxmlformats.org/markup-compatibility/2006">
              <mc:Choice xmlns:v="urn:schemas-microsoft-com:vml" Requires="v">
                <p:oleObj spid="_x0000_s37963" name="Equation" r:id="rId8" imgW="1447800" imgH="431800" progId="Equation.DSMT4">
                  <p:embed/>
                </p:oleObj>
              </mc:Choice>
              <mc:Fallback>
                <p:oleObj name="Equation" r:id="rId8" imgW="1447800" imgH="431800" progId="Equation.DSMT4">
                  <p:embed/>
                  <p:pic>
                    <p:nvPicPr>
                      <p:cNvPr id="80" name="Object 2"/>
                      <p:cNvPicPr>
                        <a:picLocks noChangeAspect="1" noChangeArrowheads="1"/>
                      </p:cNvPicPr>
                      <p:nvPr/>
                    </p:nvPicPr>
                    <p:blipFill>
                      <a:blip r:embed="rId9"/>
                      <a:srcRect/>
                      <a:stretch>
                        <a:fillRect/>
                      </a:stretch>
                    </p:blipFill>
                    <p:spPr bwMode="auto">
                      <a:xfrm>
                        <a:off x="3390901" y="3460751"/>
                        <a:ext cx="2479675" cy="747713"/>
                      </a:xfrm>
                      <a:prstGeom prst="rect">
                        <a:avLst/>
                      </a:prstGeom>
                      <a:noFill/>
                      <a:ln>
                        <a:noFill/>
                      </a:ln>
                      <a:effectLst/>
                    </p:spPr>
                  </p:pic>
                </p:oleObj>
              </mc:Fallback>
            </mc:AlternateContent>
          </a:graphicData>
        </a:graphic>
      </p:graphicFrame>
      <p:sp>
        <p:nvSpPr>
          <p:cNvPr id="43" name="Line 93"/>
          <p:cNvSpPr>
            <a:spLocks noChangeShapeType="1"/>
          </p:cNvSpPr>
          <p:nvPr/>
        </p:nvSpPr>
        <p:spPr bwMode="auto">
          <a:xfrm flipH="1" flipV="1">
            <a:off x="9351463" y="1254962"/>
            <a:ext cx="66279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4" name="Line 93"/>
          <p:cNvSpPr>
            <a:spLocks noChangeShapeType="1"/>
          </p:cNvSpPr>
          <p:nvPr/>
        </p:nvSpPr>
        <p:spPr bwMode="auto">
          <a:xfrm flipH="1">
            <a:off x="9106803" y="1130300"/>
            <a:ext cx="309856" cy="124662"/>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 name="TextBox 2"/>
          <p:cNvSpPr txBox="1"/>
          <p:nvPr/>
        </p:nvSpPr>
        <p:spPr>
          <a:xfrm>
            <a:off x="8453991" y="850901"/>
            <a:ext cx="1705377" cy="307777"/>
          </a:xfrm>
          <a:prstGeom prst="rect">
            <a:avLst/>
          </a:prstGeom>
          <a:noFill/>
        </p:spPr>
        <p:txBody>
          <a:bodyPr wrap="none" rtlCol="0">
            <a:spAutoFit/>
          </a:bodyPr>
          <a:lstStyle/>
          <a:p>
            <a:r>
              <a:rPr lang="en-US" sz="1400" dirty="0">
                <a:solidFill>
                  <a:srgbClr val="FF0000"/>
                </a:solidFill>
                <a:latin typeface="Times New Roman"/>
                <a:cs typeface="Times New Roman"/>
              </a:rPr>
              <a:t>switch closed at t = 0</a:t>
            </a:r>
          </a:p>
        </p:txBody>
      </p:sp>
      <p:graphicFrame>
        <p:nvGraphicFramePr>
          <p:cNvPr id="47" name="Object 2"/>
          <p:cNvGraphicFramePr>
            <a:graphicFrameLocks noChangeAspect="1"/>
          </p:cNvGraphicFramePr>
          <p:nvPr/>
        </p:nvGraphicFramePr>
        <p:xfrm>
          <a:off x="8958599" y="1850059"/>
          <a:ext cx="1047750" cy="349250"/>
        </p:xfrm>
        <a:graphic>
          <a:graphicData uri="http://schemas.openxmlformats.org/presentationml/2006/ole">
            <mc:AlternateContent xmlns:mc="http://schemas.openxmlformats.org/markup-compatibility/2006">
              <mc:Choice xmlns:v="urn:schemas-microsoft-com:vml" Requires="v">
                <p:oleObj spid="_x0000_s37964" name="Equation" r:id="rId10" imgW="609600" imgH="203200" progId="Equation.DSMT4">
                  <p:embed/>
                </p:oleObj>
              </mc:Choice>
              <mc:Fallback>
                <p:oleObj name="Equation" r:id="rId10" imgW="609600" imgH="203200" progId="Equation.DSMT4">
                  <p:embed/>
                  <p:pic>
                    <p:nvPicPr>
                      <p:cNvPr id="47" name="Object 2"/>
                      <p:cNvPicPr>
                        <a:picLocks noChangeAspect="1" noChangeArrowheads="1"/>
                      </p:cNvPicPr>
                      <p:nvPr/>
                    </p:nvPicPr>
                    <p:blipFill>
                      <a:blip r:embed="rId11"/>
                      <a:srcRect/>
                      <a:stretch>
                        <a:fillRect/>
                      </a:stretch>
                    </p:blipFill>
                    <p:spPr bwMode="auto">
                      <a:xfrm>
                        <a:off x="8958599" y="1850059"/>
                        <a:ext cx="1047750" cy="349250"/>
                      </a:xfrm>
                      <a:prstGeom prst="rect">
                        <a:avLst/>
                      </a:prstGeom>
                      <a:noFill/>
                      <a:ln>
                        <a:noFill/>
                      </a:ln>
                      <a:effectLst/>
                    </p:spPr>
                  </p:pic>
                </p:oleObj>
              </mc:Fallback>
            </mc:AlternateContent>
          </a:graphicData>
        </a:graphic>
      </p:graphicFrame>
      <p:graphicFrame>
        <p:nvGraphicFramePr>
          <p:cNvPr id="51" name="Object 2"/>
          <p:cNvGraphicFramePr>
            <a:graphicFrameLocks noChangeAspect="1"/>
          </p:cNvGraphicFramePr>
          <p:nvPr/>
        </p:nvGraphicFramePr>
        <p:xfrm>
          <a:off x="10107296" y="1775484"/>
          <a:ext cx="104142" cy="125069"/>
        </p:xfrm>
        <a:graphic>
          <a:graphicData uri="http://schemas.openxmlformats.org/presentationml/2006/ole">
            <mc:AlternateContent xmlns:mc="http://schemas.openxmlformats.org/markup-compatibility/2006">
              <mc:Choice xmlns:v="urn:schemas-microsoft-com:vml" Requires="v">
                <p:oleObj spid="_x0000_s37965" name="Equation" r:id="rId12" imgW="139700" imgH="139700" progId="Equation.DSMT4">
                  <p:embed/>
                </p:oleObj>
              </mc:Choice>
              <mc:Fallback>
                <p:oleObj name="Equation" r:id="rId12" imgW="139700" imgH="139700" progId="Equation.DSMT4">
                  <p:embed/>
                  <p:pic>
                    <p:nvPicPr>
                      <p:cNvPr id="51" name="Object 2"/>
                      <p:cNvPicPr>
                        <a:picLocks noChangeAspect="1" noChangeArrowheads="1"/>
                      </p:cNvPicPr>
                      <p:nvPr/>
                    </p:nvPicPr>
                    <p:blipFill>
                      <a:blip r:embed="rId13"/>
                      <a:srcRect/>
                      <a:stretch>
                        <a:fillRect/>
                      </a:stretch>
                    </p:blipFill>
                    <p:spPr bwMode="auto">
                      <a:xfrm>
                        <a:off x="10107296" y="1775484"/>
                        <a:ext cx="104142" cy="125069"/>
                      </a:xfrm>
                      <a:prstGeom prst="rect">
                        <a:avLst/>
                      </a:prstGeom>
                      <a:noFill/>
                      <a:ln>
                        <a:noFill/>
                      </a:ln>
                      <a:effectLst/>
                    </p:spPr>
                  </p:pic>
                </p:oleObj>
              </mc:Fallback>
            </mc:AlternateContent>
          </a:graphicData>
        </a:graphic>
      </p:graphicFrame>
      <p:graphicFrame>
        <p:nvGraphicFramePr>
          <p:cNvPr id="52" name="Object 2"/>
          <p:cNvGraphicFramePr>
            <a:graphicFrameLocks noChangeAspect="1"/>
          </p:cNvGraphicFramePr>
          <p:nvPr/>
        </p:nvGraphicFramePr>
        <p:xfrm>
          <a:off x="10118726" y="2074864"/>
          <a:ext cx="104775" cy="90487"/>
        </p:xfrm>
        <a:graphic>
          <a:graphicData uri="http://schemas.openxmlformats.org/presentationml/2006/ole">
            <mc:AlternateContent xmlns:mc="http://schemas.openxmlformats.org/markup-compatibility/2006">
              <mc:Choice xmlns:v="urn:schemas-microsoft-com:vml" Requires="v">
                <p:oleObj spid="_x0000_s37966" name="Equation" r:id="rId14" imgW="139700" imgH="101600" progId="Equation.DSMT4">
                  <p:embed/>
                </p:oleObj>
              </mc:Choice>
              <mc:Fallback>
                <p:oleObj name="Equation" r:id="rId14" imgW="139700" imgH="101600" progId="Equation.DSMT4">
                  <p:embed/>
                  <p:pic>
                    <p:nvPicPr>
                      <p:cNvPr id="52" name="Object 2"/>
                      <p:cNvPicPr>
                        <a:picLocks noChangeAspect="1" noChangeArrowheads="1"/>
                      </p:cNvPicPr>
                      <p:nvPr/>
                    </p:nvPicPr>
                    <p:blipFill>
                      <a:blip r:embed="rId15"/>
                      <a:srcRect/>
                      <a:stretch>
                        <a:fillRect/>
                      </a:stretch>
                    </p:blipFill>
                    <p:spPr bwMode="auto">
                      <a:xfrm>
                        <a:off x="10118726" y="2074864"/>
                        <a:ext cx="104775" cy="90487"/>
                      </a:xfrm>
                      <a:prstGeom prst="rect">
                        <a:avLst/>
                      </a:prstGeom>
                      <a:noFill/>
                      <a:ln>
                        <a:noFill/>
                      </a:ln>
                      <a:effectLst/>
                    </p:spPr>
                  </p:pic>
                </p:oleObj>
              </mc:Fallback>
            </mc:AlternateContent>
          </a:graphicData>
        </a:graphic>
      </p:graphicFrame>
      <p:grpSp>
        <p:nvGrpSpPr>
          <p:cNvPr id="53" name="Group 52"/>
          <p:cNvGrpSpPr/>
          <p:nvPr/>
        </p:nvGrpSpPr>
        <p:grpSpPr>
          <a:xfrm rot="5400000" flipV="1">
            <a:off x="9615452" y="1375292"/>
            <a:ext cx="308298" cy="304915"/>
            <a:chOff x="6610027" y="3162302"/>
            <a:chExt cx="308298" cy="304915"/>
          </a:xfrm>
        </p:grpSpPr>
        <p:cxnSp>
          <p:nvCxnSpPr>
            <p:cNvPr id="54" name="Straight Arrow Connector 53"/>
            <p:cNvCxnSpPr/>
            <p:nvPr/>
          </p:nvCxnSpPr>
          <p:spPr>
            <a:xfrm flipV="1">
              <a:off x="6610027" y="3162302"/>
              <a:ext cx="3" cy="200023"/>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55" name="Freeform 54"/>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aphicFrame>
        <p:nvGraphicFramePr>
          <p:cNvPr id="57" name="Object 2"/>
          <p:cNvGraphicFramePr>
            <a:graphicFrameLocks noChangeAspect="1"/>
          </p:cNvGraphicFramePr>
          <p:nvPr/>
        </p:nvGraphicFramePr>
        <p:xfrm>
          <a:off x="9466331" y="1390455"/>
          <a:ext cx="414337" cy="349250"/>
        </p:xfrm>
        <a:graphic>
          <a:graphicData uri="http://schemas.openxmlformats.org/presentationml/2006/ole">
            <mc:AlternateContent xmlns:mc="http://schemas.openxmlformats.org/markup-compatibility/2006">
              <mc:Choice xmlns:v="urn:schemas-microsoft-com:vml" Requires="v">
                <p:oleObj spid="_x0000_s37967" name="Equation" r:id="rId16" imgW="241300" imgH="203200" progId="Equation.DSMT4">
                  <p:embed/>
                </p:oleObj>
              </mc:Choice>
              <mc:Fallback>
                <p:oleObj name="Equation" r:id="rId16" imgW="241300" imgH="203200" progId="Equation.DSMT4">
                  <p:embed/>
                  <p:pic>
                    <p:nvPicPr>
                      <p:cNvPr id="57" name="Object 2"/>
                      <p:cNvPicPr>
                        <a:picLocks noChangeAspect="1" noChangeArrowheads="1"/>
                      </p:cNvPicPr>
                      <p:nvPr/>
                    </p:nvPicPr>
                    <p:blipFill>
                      <a:blip r:embed="rId17"/>
                      <a:srcRect/>
                      <a:stretch>
                        <a:fillRect/>
                      </a:stretch>
                    </p:blipFill>
                    <p:spPr bwMode="auto">
                      <a:xfrm>
                        <a:off x="9466331" y="1390455"/>
                        <a:ext cx="414337" cy="349250"/>
                      </a:xfrm>
                      <a:prstGeom prst="rect">
                        <a:avLst/>
                      </a:prstGeom>
                      <a:noFill/>
                      <a:ln>
                        <a:noFill/>
                      </a:ln>
                      <a:effectLst/>
                    </p:spPr>
                  </p:pic>
                </p:oleObj>
              </mc:Fallback>
            </mc:AlternateContent>
          </a:graphicData>
        </a:graphic>
      </p:graphicFrame>
      <p:sp>
        <p:nvSpPr>
          <p:cNvPr id="42" name="TextBox 41"/>
          <p:cNvSpPr txBox="1"/>
          <p:nvPr/>
        </p:nvSpPr>
        <p:spPr>
          <a:xfrm>
            <a:off x="2306796" y="4290231"/>
            <a:ext cx="4055905" cy="1015663"/>
          </a:xfrm>
          <a:prstGeom prst="rect">
            <a:avLst/>
          </a:prstGeom>
          <a:noFill/>
        </p:spPr>
        <p:txBody>
          <a:bodyPr wrap="square" rtlCol="0">
            <a:spAutoFit/>
          </a:bodyPr>
          <a:lstStyle/>
          <a:p>
            <a:r>
              <a:rPr lang="en-US" sz="2000" dirty="0">
                <a:solidFill>
                  <a:srgbClr val="FF0000"/>
                </a:solidFill>
                <a:latin typeface="Apple Chancery"/>
                <a:cs typeface="Apple Chancery"/>
              </a:rPr>
              <a:t>Using this with </a:t>
            </a:r>
            <a:r>
              <a:rPr lang="en-US" sz="2000" dirty="0" err="1">
                <a:solidFill>
                  <a:srgbClr val="000000"/>
                </a:solidFill>
                <a:latin typeface="Times New Roman"/>
                <a:cs typeface="Times New Roman"/>
              </a:rPr>
              <a:t>Kirchoff’s</a:t>
            </a:r>
            <a:r>
              <a:rPr lang="en-US" sz="2000" dirty="0">
                <a:solidFill>
                  <a:srgbClr val="000000"/>
                </a:solidFill>
                <a:latin typeface="Times New Roman"/>
                <a:cs typeface="Times New Roman"/>
              </a:rPr>
              <a:t> Law (</a:t>
            </a:r>
            <a:r>
              <a:rPr lang="en-US" sz="2000" dirty="0">
                <a:solidFill>
                  <a:srgbClr val="008000"/>
                </a:solidFill>
                <a:latin typeface="Times New Roman"/>
                <a:cs typeface="Times New Roman"/>
              </a:rPr>
              <a:t>tracking along the direction of current flow</a:t>
            </a:r>
            <a:r>
              <a:rPr lang="en-US" sz="2000" dirty="0">
                <a:solidFill>
                  <a:srgbClr val="000000"/>
                </a:solidFill>
                <a:latin typeface="Times New Roman"/>
                <a:cs typeface="Times New Roman"/>
              </a:rPr>
              <a:t>) yields:</a:t>
            </a:r>
          </a:p>
        </p:txBody>
      </p:sp>
      <p:graphicFrame>
        <p:nvGraphicFramePr>
          <p:cNvPr id="45" name="Object 2"/>
          <p:cNvGraphicFramePr>
            <a:graphicFrameLocks noChangeAspect="1"/>
          </p:cNvGraphicFramePr>
          <p:nvPr/>
        </p:nvGraphicFramePr>
        <p:xfrm>
          <a:off x="6251576" y="4208464"/>
          <a:ext cx="3660775" cy="2073275"/>
        </p:xfrm>
        <a:graphic>
          <a:graphicData uri="http://schemas.openxmlformats.org/presentationml/2006/ole">
            <mc:AlternateContent xmlns:mc="http://schemas.openxmlformats.org/markup-compatibility/2006">
              <mc:Choice xmlns:v="urn:schemas-microsoft-com:vml" Requires="v">
                <p:oleObj spid="_x0000_s37968" name="Equation" r:id="rId18" imgW="2133600" imgH="1206500" progId="Equation.DSMT4">
                  <p:embed/>
                </p:oleObj>
              </mc:Choice>
              <mc:Fallback>
                <p:oleObj name="Equation" r:id="rId18" imgW="2133600" imgH="1206500" progId="Equation.DSMT4">
                  <p:embed/>
                  <p:pic>
                    <p:nvPicPr>
                      <p:cNvPr id="45" name="Object 2"/>
                      <p:cNvPicPr>
                        <a:picLocks noChangeAspect="1" noChangeArrowheads="1"/>
                      </p:cNvPicPr>
                      <p:nvPr/>
                    </p:nvPicPr>
                    <p:blipFill>
                      <a:blip r:embed="rId19"/>
                      <a:srcRect/>
                      <a:stretch>
                        <a:fillRect/>
                      </a:stretch>
                    </p:blipFill>
                    <p:spPr bwMode="auto">
                      <a:xfrm>
                        <a:off x="6251576" y="4208464"/>
                        <a:ext cx="3660775" cy="20732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64349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dissolve">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dissolve">
                                      <p:cBhvr>
                                        <p:cTn id="12" dur="500"/>
                                        <p:tgtEl>
                                          <p:spTgt spid="8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dissolv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dissolve">
                                      <p:cBhvr>
                                        <p:cTn id="2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42" grpId="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152400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10243663" y="6472239"/>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41.)</a:t>
            </a:r>
          </a:p>
        </p:txBody>
      </p:sp>
      <p:grpSp>
        <p:nvGrpSpPr>
          <p:cNvPr id="88" name="Group 40"/>
          <p:cNvGrpSpPr>
            <a:grpSpLocks/>
          </p:cNvGrpSpPr>
          <p:nvPr/>
        </p:nvGrpSpPr>
        <p:grpSpPr bwMode="auto">
          <a:xfrm rot="5400000">
            <a:off x="8237138" y="1883770"/>
            <a:ext cx="478466" cy="299762"/>
            <a:chOff x="4320" y="1536"/>
            <a:chExt cx="384" cy="240"/>
          </a:xfrm>
        </p:grpSpPr>
        <p:sp>
          <p:nvSpPr>
            <p:cNvPr id="126"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7"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8"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9"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0"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89" name="Line 41"/>
          <p:cNvSpPr>
            <a:spLocks noChangeShapeType="1"/>
          </p:cNvSpPr>
          <p:nvPr/>
        </p:nvSpPr>
        <p:spPr bwMode="auto">
          <a:xfrm rot="5400000" flipV="1">
            <a:off x="8174013" y="1527345"/>
            <a:ext cx="544956" cy="19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0" name="Line 42"/>
          <p:cNvSpPr>
            <a:spLocks noChangeShapeType="1"/>
          </p:cNvSpPr>
          <p:nvPr/>
        </p:nvSpPr>
        <p:spPr bwMode="auto">
          <a:xfrm rot="5400000">
            <a:off x="8208507" y="2570727"/>
            <a:ext cx="595683" cy="2"/>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2" name="Line 44"/>
          <p:cNvSpPr>
            <a:spLocks noChangeShapeType="1"/>
          </p:cNvSpPr>
          <p:nvPr/>
        </p:nvSpPr>
        <p:spPr bwMode="auto">
          <a:xfrm flipH="1">
            <a:off x="10014262" y="2061856"/>
            <a:ext cx="1" cy="80671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7" name="Line 93"/>
          <p:cNvSpPr>
            <a:spLocks noChangeShapeType="1"/>
          </p:cNvSpPr>
          <p:nvPr/>
        </p:nvSpPr>
        <p:spPr bwMode="auto">
          <a:xfrm flipH="1" flipV="1">
            <a:off x="8454820" y="1254962"/>
            <a:ext cx="66279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8" name="Line 101"/>
          <p:cNvSpPr>
            <a:spLocks noChangeShapeType="1"/>
          </p:cNvSpPr>
          <p:nvPr/>
        </p:nvSpPr>
        <p:spPr bwMode="auto">
          <a:xfrm flipH="1">
            <a:off x="8506347" y="2868568"/>
            <a:ext cx="1500003"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2" name="TextBox 141"/>
          <p:cNvSpPr txBox="1"/>
          <p:nvPr/>
        </p:nvSpPr>
        <p:spPr>
          <a:xfrm>
            <a:off x="1949182" y="496957"/>
            <a:ext cx="5582186" cy="400110"/>
          </a:xfrm>
          <a:prstGeom prst="rect">
            <a:avLst/>
          </a:prstGeom>
          <a:noFill/>
        </p:spPr>
        <p:txBody>
          <a:bodyPr wrap="square" rtlCol="0">
            <a:spAutoFit/>
          </a:bodyPr>
          <a:lstStyle/>
          <a:p>
            <a:r>
              <a:rPr lang="en-US" sz="2000" dirty="0">
                <a:solidFill>
                  <a:srgbClr val="FF0000"/>
                </a:solidFill>
                <a:latin typeface="Apple Chancery"/>
                <a:cs typeface="Apple Chancery"/>
              </a:rPr>
              <a:t>Solving:</a:t>
            </a:r>
            <a:endParaRPr lang="en-US" sz="2000" dirty="0">
              <a:latin typeface="Times New Roman"/>
              <a:cs typeface="Times New Roman"/>
            </a:endParaRPr>
          </a:p>
        </p:txBody>
      </p:sp>
      <p:sp>
        <p:nvSpPr>
          <p:cNvPr id="71" name="Line 44"/>
          <p:cNvSpPr>
            <a:spLocks noChangeShapeType="1"/>
          </p:cNvSpPr>
          <p:nvPr/>
        </p:nvSpPr>
        <p:spPr bwMode="auto">
          <a:xfrm flipH="1">
            <a:off x="9769602" y="2061855"/>
            <a:ext cx="48259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2" name="Line 44"/>
          <p:cNvSpPr>
            <a:spLocks noChangeShapeType="1"/>
          </p:cNvSpPr>
          <p:nvPr/>
        </p:nvSpPr>
        <p:spPr bwMode="auto">
          <a:xfrm flipH="1">
            <a:off x="9769602" y="1914218"/>
            <a:ext cx="48259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4" name="Line 93"/>
          <p:cNvSpPr>
            <a:spLocks noChangeShapeType="1"/>
          </p:cNvSpPr>
          <p:nvPr/>
        </p:nvSpPr>
        <p:spPr bwMode="auto">
          <a:xfrm flipH="1">
            <a:off x="9106803" y="1130300"/>
            <a:ext cx="309856" cy="124662"/>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 name="TextBox 2"/>
          <p:cNvSpPr txBox="1"/>
          <p:nvPr/>
        </p:nvSpPr>
        <p:spPr>
          <a:xfrm>
            <a:off x="8453991" y="850901"/>
            <a:ext cx="1705377" cy="307777"/>
          </a:xfrm>
          <a:prstGeom prst="rect">
            <a:avLst/>
          </a:prstGeom>
          <a:noFill/>
        </p:spPr>
        <p:txBody>
          <a:bodyPr wrap="none" rtlCol="0">
            <a:spAutoFit/>
          </a:bodyPr>
          <a:lstStyle/>
          <a:p>
            <a:r>
              <a:rPr lang="en-US" sz="1400" dirty="0">
                <a:solidFill>
                  <a:srgbClr val="FF0000"/>
                </a:solidFill>
                <a:latin typeface="Times New Roman"/>
                <a:cs typeface="Times New Roman"/>
              </a:rPr>
              <a:t>switch closed at t = 0</a:t>
            </a:r>
          </a:p>
        </p:txBody>
      </p:sp>
      <p:graphicFrame>
        <p:nvGraphicFramePr>
          <p:cNvPr id="47" name="Object 2"/>
          <p:cNvGraphicFramePr>
            <a:graphicFrameLocks noChangeAspect="1"/>
          </p:cNvGraphicFramePr>
          <p:nvPr/>
        </p:nvGraphicFramePr>
        <p:xfrm>
          <a:off x="9490387" y="2074141"/>
          <a:ext cx="1047750" cy="349250"/>
        </p:xfrm>
        <a:graphic>
          <a:graphicData uri="http://schemas.openxmlformats.org/presentationml/2006/ole">
            <mc:AlternateContent xmlns:mc="http://schemas.openxmlformats.org/markup-compatibility/2006">
              <mc:Choice xmlns:v="urn:schemas-microsoft-com:vml" Requires="v">
                <p:oleObj spid="_x0000_s38958" name="Equation" r:id="rId4" imgW="609600" imgH="203200" progId="Equation.DSMT4">
                  <p:embed/>
                </p:oleObj>
              </mc:Choice>
              <mc:Fallback>
                <p:oleObj name="Equation" r:id="rId4" imgW="609600" imgH="203200" progId="Equation.DSMT4">
                  <p:embed/>
                  <p:pic>
                    <p:nvPicPr>
                      <p:cNvPr id="47" name="Object 2"/>
                      <p:cNvPicPr>
                        <a:picLocks noChangeAspect="1" noChangeArrowheads="1"/>
                      </p:cNvPicPr>
                      <p:nvPr/>
                    </p:nvPicPr>
                    <p:blipFill>
                      <a:blip r:embed="rId5"/>
                      <a:srcRect/>
                      <a:stretch>
                        <a:fillRect/>
                      </a:stretch>
                    </p:blipFill>
                    <p:spPr bwMode="auto">
                      <a:xfrm>
                        <a:off x="9490387" y="2074141"/>
                        <a:ext cx="1047750" cy="349250"/>
                      </a:xfrm>
                      <a:prstGeom prst="rect">
                        <a:avLst/>
                      </a:prstGeom>
                      <a:noFill/>
                      <a:ln>
                        <a:noFill/>
                      </a:ln>
                      <a:effectLst/>
                    </p:spPr>
                  </p:pic>
                </p:oleObj>
              </mc:Fallback>
            </mc:AlternateContent>
          </a:graphicData>
        </a:graphic>
      </p:graphicFrame>
      <p:graphicFrame>
        <p:nvGraphicFramePr>
          <p:cNvPr id="35" name="Object 2"/>
          <p:cNvGraphicFramePr>
            <a:graphicFrameLocks noChangeAspect="1"/>
          </p:cNvGraphicFramePr>
          <p:nvPr/>
        </p:nvGraphicFramePr>
        <p:xfrm>
          <a:off x="2947989" y="850901"/>
          <a:ext cx="5227637" cy="5672137"/>
        </p:xfrm>
        <a:graphic>
          <a:graphicData uri="http://schemas.openxmlformats.org/presentationml/2006/ole">
            <mc:AlternateContent xmlns:mc="http://schemas.openxmlformats.org/markup-compatibility/2006">
              <mc:Choice xmlns:v="urn:schemas-microsoft-com:vml" Requires="v">
                <p:oleObj spid="_x0000_s38959" name="Equation" r:id="rId6" imgW="3048000" imgH="3302000" progId="Equation.DSMT4">
                  <p:embed/>
                </p:oleObj>
              </mc:Choice>
              <mc:Fallback>
                <p:oleObj name="Equation" r:id="rId6" imgW="3048000" imgH="3302000" progId="Equation.DSMT4">
                  <p:embed/>
                  <p:pic>
                    <p:nvPicPr>
                      <p:cNvPr id="35" name="Object 2"/>
                      <p:cNvPicPr>
                        <a:picLocks noChangeAspect="1" noChangeArrowheads="1"/>
                      </p:cNvPicPr>
                      <p:nvPr/>
                    </p:nvPicPr>
                    <p:blipFill>
                      <a:blip r:embed="rId7"/>
                      <a:srcRect/>
                      <a:stretch>
                        <a:fillRect/>
                      </a:stretch>
                    </p:blipFill>
                    <p:spPr bwMode="auto">
                      <a:xfrm>
                        <a:off x="2947989" y="850901"/>
                        <a:ext cx="5227637" cy="5672137"/>
                      </a:xfrm>
                      <a:prstGeom prst="rect">
                        <a:avLst/>
                      </a:prstGeom>
                      <a:noFill/>
                      <a:ln>
                        <a:noFill/>
                      </a:ln>
                      <a:effectLst/>
                    </p:spPr>
                  </p:pic>
                </p:oleObj>
              </mc:Fallback>
            </mc:AlternateContent>
          </a:graphicData>
        </a:graphic>
      </p:graphicFrame>
      <p:grpSp>
        <p:nvGrpSpPr>
          <p:cNvPr id="36" name="Group 35"/>
          <p:cNvGrpSpPr/>
          <p:nvPr/>
        </p:nvGrpSpPr>
        <p:grpSpPr>
          <a:xfrm rot="5400000" flipV="1">
            <a:off x="9615452" y="1375292"/>
            <a:ext cx="308298" cy="304915"/>
            <a:chOff x="6610027" y="3162302"/>
            <a:chExt cx="308298" cy="304915"/>
          </a:xfrm>
        </p:grpSpPr>
        <p:cxnSp>
          <p:nvCxnSpPr>
            <p:cNvPr id="37" name="Straight Arrow Connector 36"/>
            <p:cNvCxnSpPr/>
            <p:nvPr/>
          </p:nvCxnSpPr>
          <p:spPr>
            <a:xfrm flipV="1">
              <a:off x="6610027" y="3162302"/>
              <a:ext cx="3" cy="200023"/>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39" name="Freeform 38"/>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aphicFrame>
        <p:nvGraphicFramePr>
          <p:cNvPr id="42" name="Object 2"/>
          <p:cNvGraphicFramePr>
            <a:graphicFrameLocks noChangeAspect="1"/>
          </p:cNvGraphicFramePr>
          <p:nvPr/>
        </p:nvGraphicFramePr>
        <p:xfrm>
          <a:off x="9466331" y="1390455"/>
          <a:ext cx="414337" cy="349250"/>
        </p:xfrm>
        <a:graphic>
          <a:graphicData uri="http://schemas.openxmlformats.org/presentationml/2006/ole">
            <mc:AlternateContent xmlns:mc="http://schemas.openxmlformats.org/markup-compatibility/2006">
              <mc:Choice xmlns:v="urn:schemas-microsoft-com:vml" Requires="v">
                <p:oleObj spid="_x0000_s38960" name="Equation" r:id="rId8" imgW="241300" imgH="203200" progId="Equation.DSMT4">
                  <p:embed/>
                </p:oleObj>
              </mc:Choice>
              <mc:Fallback>
                <p:oleObj name="Equation" r:id="rId8" imgW="241300" imgH="203200" progId="Equation.DSMT4">
                  <p:embed/>
                  <p:pic>
                    <p:nvPicPr>
                      <p:cNvPr id="42" name="Object 2"/>
                      <p:cNvPicPr>
                        <a:picLocks noChangeAspect="1" noChangeArrowheads="1"/>
                      </p:cNvPicPr>
                      <p:nvPr/>
                    </p:nvPicPr>
                    <p:blipFill>
                      <a:blip r:embed="rId9"/>
                      <a:srcRect/>
                      <a:stretch>
                        <a:fillRect/>
                      </a:stretch>
                    </p:blipFill>
                    <p:spPr bwMode="auto">
                      <a:xfrm>
                        <a:off x="9466331" y="1390455"/>
                        <a:ext cx="414337" cy="349250"/>
                      </a:xfrm>
                      <a:prstGeom prst="rect">
                        <a:avLst/>
                      </a:prstGeom>
                      <a:noFill/>
                      <a:ln>
                        <a:noFill/>
                      </a:ln>
                      <a:effectLst/>
                    </p:spPr>
                  </p:pic>
                </p:oleObj>
              </mc:Fallback>
            </mc:AlternateContent>
          </a:graphicData>
        </a:graphic>
      </p:graphicFrame>
      <p:sp>
        <p:nvSpPr>
          <p:cNvPr id="61" name="Line 43"/>
          <p:cNvSpPr>
            <a:spLocks noChangeShapeType="1"/>
          </p:cNvSpPr>
          <p:nvPr/>
        </p:nvSpPr>
        <p:spPr bwMode="auto">
          <a:xfrm flipH="1">
            <a:off x="10014262" y="1254962"/>
            <a:ext cx="1" cy="65925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9" name="Line 44"/>
          <p:cNvSpPr>
            <a:spLocks noChangeShapeType="1"/>
          </p:cNvSpPr>
          <p:nvPr/>
        </p:nvSpPr>
        <p:spPr bwMode="auto">
          <a:xfrm flipH="1">
            <a:off x="9680702" y="2061855"/>
            <a:ext cx="48259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0" name="Line 44"/>
          <p:cNvSpPr>
            <a:spLocks noChangeShapeType="1"/>
          </p:cNvSpPr>
          <p:nvPr/>
        </p:nvSpPr>
        <p:spPr bwMode="auto">
          <a:xfrm flipH="1">
            <a:off x="9680702" y="1914218"/>
            <a:ext cx="48259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3" name="Line 93"/>
          <p:cNvSpPr>
            <a:spLocks noChangeShapeType="1"/>
          </p:cNvSpPr>
          <p:nvPr/>
        </p:nvSpPr>
        <p:spPr bwMode="auto">
          <a:xfrm flipH="1" flipV="1">
            <a:off x="9351463" y="1254962"/>
            <a:ext cx="66279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32" name="Object 2"/>
          <p:cNvGraphicFramePr>
            <a:graphicFrameLocks noChangeAspect="1"/>
          </p:cNvGraphicFramePr>
          <p:nvPr/>
        </p:nvGraphicFramePr>
        <p:xfrm>
          <a:off x="8050214" y="1852614"/>
          <a:ext cx="261937" cy="261937"/>
        </p:xfrm>
        <a:graphic>
          <a:graphicData uri="http://schemas.openxmlformats.org/presentationml/2006/ole">
            <mc:AlternateContent xmlns:mc="http://schemas.openxmlformats.org/markup-compatibility/2006">
              <mc:Choice xmlns:v="urn:schemas-microsoft-com:vml" Requires="v">
                <p:oleObj spid="_x0000_s38961" name="Equation" r:id="rId10" imgW="152400" imgH="152400" progId="Equation.DSMT4">
                  <p:embed/>
                </p:oleObj>
              </mc:Choice>
              <mc:Fallback>
                <p:oleObj name="Equation" r:id="rId10" imgW="152400" imgH="152400" progId="Equation.DSMT4">
                  <p:embed/>
                  <p:pic>
                    <p:nvPicPr>
                      <p:cNvPr id="32" name="Object 2"/>
                      <p:cNvPicPr>
                        <a:picLocks noChangeAspect="1" noChangeArrowheads="1"/>
                      </p:cNvPicPr>
                      <p:nvPr/>
                    </p:nvPicPr>
                    <p:blipFill>
                      <a:blip r:embed="rId11"/>
                      <a:srcRect/>
                      <a:stretch>
                        <a:fillRect/>
                      </a:stretch>
                    </p:blipFill>
                    <p:spPr bwMode="auto">
                      <a:xfrm>
                        <a:off x="8050214" y="1852614"/>
                        <a:ext cx="261937" cy="261937"/>
                      </a:xfrm>
                      <a:prstGeom prst="rect">
                        <a:avLst/>
                      </a:prstGeom>
                      <a:noFill/>
                      <a:ln>
                        <a:noFill/>
                      </a:ln>
                      <a:effectLst/>
                    </p:spPr>
                  </p:pic>
                </p:oleObj>
              </mc:Fallback>
            </mc:AlternateContent>
          </a:graphicData>
        </a:graphic>
      </p:graphicFrame>
      <p:graphicFrame>
        <p:nvGraphicFramePr>
          <p:cNvPr id="33" name="Object 2"/>
          <p:cNvGraphicFramePr>
            <a:graphicFrameLocks noChangeAspect="1"/>
          </p:cNvGraphicFramePr>
          <p:nvPr/>
        </p:nvGraphicFramePr>
        <p:xfrm>
          <a:off x="10298240" y="1838019"/>
          <a:ext cx="239713" cy="261937"/>
        </p:xfrm>
        <a:graphic>
          <a:graphicData uri="http://schemas.openxmlformats.org/presentationml/2006/ole">
            <mc:AlternateContent xmlns:mc="http://schemas.openxmlformats.org/markup-compatibility/2006">
              <mc:Choice xmlns:v="urn:schemas-microsoft-com:vml" Requires="v">
                <p:oleObj spid="_x0000_s38962" name="Equation" r:id="rId12" imgW="139700" imgH="152400" progId="Equation.DSMT4">
                  <p:embed/>
                </p:oleObj>
              </mc:Choice>
              <mc:Fallback>
                <p:oleObj name="Equation" r:id="rId12" imgW="139700" imgH="152400" progId="Equation.DSMT4">
                  <p:embed/>
                  <p:pic>
                    <p:nvPicPr>
                      <p:cNvPr id="33" name="Object 2"/>
                      <p:cNvPicPr>
                        <a:picLocks noChangeAspect="1" noChangeArrowheads="1"/>
                      </p:cNvPicPr>
                      <p:nvPr/>
                    </p:nvPicPr>
                    <p:blipFill>
                      <a:blip r:embed="rId13"/>
                      <a:srcRect/>
                      <a:stretch>
                        <a:fillRect/>
                      </a:stretch>
                    </p:blipFill>
                    <p:spPr bwMode="auto">
                      <a:xfrm>
                        <a:off x="10298240" y="1838019"/>
                        <a:ext cx="239713" cy="26193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42259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ssolv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152400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10243663" y="6472239"/>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42.)</a:t>
            </a:r>
          </a:p>
        </p:txBody>
      </p:sp>
      <p:sp>
        <p:nvSpPr>
          <p:cNvPr id="4" name="TextBox 3"/>
          <p:cNvSpPr txBox="1"/>
          <p:nvPr/>
        </p:nvSpPr>
        <p:spPr>
          <a:xfrm>
            <a:off x="1763844" y="327681"/>
            <a:ext cx="8479819" cy="830997"/>
          </a:xfrm>
          <a:prstGeom prst="rect">
            <a:avLst/>
          </a:prstGeom>
          <a:noFill/>
        </p:spPr>
        <p:txBody>
          <a:bodyPr wrap="square" rtlCol="0">
            <a:spAutoFit/>
          </a:bodyPr>
          <a:lstStyle/>
          <a:p>
            <a:r>
              <a:rPr lang="en-US" sz="2800" dirty="0">
                <a:solidFill>
                  <a:srgbClr val="FF0000"/>
                </a:solidFill>
                <a:latin typeface="Apple Chancery"/>
                <a:cs typeface="Apple Chancery"/>
              </a:rPr>
              <a:t>A graph of </a:t>
            </a:r>
            <a:r>
              <a:rPr lang="en-US" sz="2000" dirty="0">
                <a:solidFill>
                  <a:srgbClr val="000000"/>
                </a:solidFill>
                <a:latin typeface="Times New Roman"/>
                <a:cs typeface="Times New Roman"/>
              </a:rPr>
              <a:t>the </a:t>
            </a:r>
            <a:r>
              <a:rPr lang="en-US" sz="2000" i="1" dirty="0">
                <a:solidFill>
                  <a:srgbClr val="FF0000"/>
                </a:solidFill>
                <a:latin typeface="Times New Roman"/>
                <a:cs typeface="Times New Roman"/>
              </a:rPr>
              <a:t>charge on plate </a:t>
            </a:r>
            <a:r>
              <a:rPr lang="en-US" sz="2000" dirty="0">
                <a:solidFill>
                  <a:srgbClr val="0000FF"/>
                </a:solidFill>
                <a:latin typeface="Times New Roman"/>
                <a:cs typeface="Times New Roman"/>
              </a:rPr>
              <a:t>characteristics</a:t>
            </a:r>
            <a:r>
              <a:rPr lang="en-US" sz="2000" dirty="0">
                <a:solidFill>
                  <a:srgbClr val="000000"/>
                </a:solidFill>
                <a:latin typeface="Times New Roman"/>
                <a:cs typeface="Times New Roman"/>
              </a:rPr>
              <a:t> for a discharging capacitor/resistor combination:   </a:t>
            </a:r>
            <a:endParaRPr lang="en-US" sz="2800" dirty="0">
              <a:solidFill>
                <a:srgbClr val="000000"/>
              </a:solidFill>
              <a:latin typeface="Times New Roman"/>
              <a:cs typeface="Times New Roman"/>
            </a:endParaRPr>
          </a:p>
        </p:txBody>
      </p:sp>
      <p:graphicFrame>
        <p:nvGraphicFramePr>
          <p:cNvPr id="90" name="Object 3"/>
          <p:cNvGraphicFramePr>
            <a:graphicFrameLocks noChangeAspect="1"/>
          </p:cNvGraphicFramePr>
          <p:nvPr/>
        </p:nvGraphicFramePr>
        <p:xfrm>
          <a:off x="7351713" y="3327401"/>
          <a:ext cx="1657350" cy="403225"/>
        </p:xfrm>
        <a:graphic>
          <a:graphicData uri="http://schemas.openxmlformats.org/presentationml/2006/ole">
            <mc:AlternateContent xmlns:mc="http://schemas.openxmlformats.org/markup-compatibility/2006">
              <mc:Choice xmlns:v="urn:schemas-microsoft-com:vml" Requires="v">
                <p:oleObj spid="_x0000_s40018" name="Equation" r:id="rId4" imgW="990600" imgH="241300" progId="Equation.DSMT4">
                  <p:embed/>
                </p:oleObj>
              </mc:Choice>
              <mc:Fallback>
                <p:oleObj name="Equation" r:id="rId4" imgW="990600" imgH="241300" progId="Equation.DSMT4">
                  <p:embed/>
                  <p:pic>
                    <p:nvPicPr>
                      <p:cNvPr id="90" name="Object 3"/>
                      <p:cNvPicPr>
                        <a:picLocks noChangeAspect="1" noChangeArrowheads="1"/>
                      </p:cNvPicPr>
                      <p:nvPr/>
                    </p:nvPicPr>
                    <p:blipFill>
                      <a:blip r:embed="rId5"/>
                      <a:srcRect/>
                      <a:stretch>
                        <a:fillRect/>
                      </a:stretch>
                    </p:blipFill>
                    <p:spPr bwMode="auto">
                      <a:xfrm>
                        <a:off x="7351713" y="3327401"/>
                        <a:ext cx="1657350" cy="403225"/>
                      </a:xfrm>
                      <a:prstGeom prst="rect">
                        <a:avLst/>
                      </a:prstGeom>
                      <a:noFill/>
                      <a:ln>
                        <a:noFill/>
                      </a:ln>
                      <a:effectLst/>
                    </p:spPr>
                  </p:pic>
                </p:oleObj>
              </mc:Fallback>
            </mc:AlternateContent>
          </a:graphicData>
        </a:graphic>
      </p:graphicFrame>
      <p:graphicFrame>
        <p:nvGraphicFramePr>
          <p:cNvPr id="92" name="Object 4"/>
          <p:cNvGraphicFramePr>
            <a:graphicFrameLocks noChangeAspect="1"/>
          </p:cNvGraphicFramePr>
          <p:nvPr/>
        </p:nvGraphicFramePr>
        <p:xfrm>
          <a:off x="5497513" y="4068763"/>
          <a:ext cx="800100" cy="241300"/>
        </p:xfrm>
        <a:graphic>
          <a:graphicData uri="http://schemas.openxmlformats.org/presentationml/2006/ole">
            <mc:AlternateContent xmlns:mc="http://schemas.openxmlformats.org/markup-compatibility/2006">
              <mc:Choice xmlns:v="urn:schemas-microsoft-com:vml" Requires="v">
                <p:oleObj spid="_x0000_s40019" name="Equation" r:id="rId6" imgW="673100" imgH="203200" progId="Equation.DSMT4">
                  <p:embed/>
                </p:oleObj>
              </mc:Choice>
              <mc:Fallback>
                <p:oleObj name="Equation" r:id="rId6" imgW="673100" imgH="203200" progId="Equation.DSMT4">
                  <p:embed/>
                  <p:pic>
                    <p:nvPicPr>
                      <p:cNvPr id="92" name="Object 4"/>
                      <p:cNvPicPr>
                        <a:picLocks noChangeAspect="1" noChangeArrowheads="1"/>
                      </p:cNvPicPr>
                      <p:nvPr/>
                    </p:nvPicPr>
                    <p:blipFill>
                      <a:blip r:embed="rId7"/>
                      <a:srcRect/>
                      <a:stretch>
                        <a:fillRect/>
                      </a:stretch>
                    </p:blipFill>
                    <p:spPr bwMode="auto">
                      <a:xfrm>
                        <a:off x="5497513" y="4068763"/>
                        <a:ext cx="800100"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8" name="Object 5"/>
          <p:cNvGraphicFramePr>
            <a:graphicFrameLocks noChangeAspect="1"/>
          </p:cNvGraphicFramePr>
          <p:nvPr/>
        </p:nvGraphicFramePr>
        <p:xfrm>
          <a:off x="6968503" y="4696513"/>
          <a:ext cx="573087" cy="196850"/>
        </p:xfrm>
        <a:graphic>
          <a:graphicData uri="http://schemas.openxmlformats.org/presentationml/2006/ole">
            <mc:AlternateContent xmlns:mc="http://schemas.openxmlformats.org/markup-compatibility/2006">
              <mc:Choice xmlns:v="urn:schemas-microsoft-com:vml" Requires="v">
                <p:oleObj spid="_x0000_s40020" name="Equation" r:id="rId8" imgW="482600" imgH="165100" progId="Equation.DSMT4">
                  <p:embed/>
                </p:oleObj>
              </mc:Choice>
              <mc:Fallback>
                <p:oleObj name="Equation" r:id="rId8" imgW="482600" imgH="165100" progId="Equation.DSMT4">
                  <p:embed/>
                  <p:pic>
                    <p:nvPicPr>
                      <p:cNvPr id="98"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68503" y="4696513"/>
                        <a:ext cx="573087" cy="1968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1" name="Object 6"/>
          <p:cNvGraphicFramePr>
            <a:graphicFrameLocks noChangeAspect="1"/>
          </p:cNvGraphicFramePr>
          <p:nvPr/>
        </p:nvGraphicFramePr>
        <p:xfrm>
          <a:off x="7931307" y="4696513"/>
          <a:ext cx="768350" cy="196850"/>
        </p:xfrm>
        <a:graphic>
          <a:graphicData uri="http://schemas.openxmlformats.org/presentationml/2006/ole">
            <mc:AlternateContent xmlns:mc="http://schemas.openxmlformats.org/markup-compatibility/2006">
              <mc:Choice xmlns:v="urn:schemas-microsoft-com:vml" Requires="v">
                <p:oleObj spid="_x0000_s40021" name="Equation" r:id="rId10" imgW="647700" imgH="165100" progId="Equation.DSMT4">
                  <p:embed/>
                </p:oleObj>
              </mc:Choice>
              <mc:Fallback>
                <p:oleObj name="Equation" r:id="rId10" imgW="647700" imgH="165100" progId="Equation.DSMT4">
                  <p:embed/>
                  <p:pic>
                    <p:nvPicPr>
                      <p:cNvPr id="101"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31307" y="4696513"/>
                        <a:ext cx="768350" cy="1968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1" name="Object 7"/>
          <p:cNvGraphicFramePr>
            <a:graphicFrameLocks noChangeAspect="1"/>
          </p:cNvGraphicFramePr>
          <p:nvPr/>
        </p:nvGraphicFramePr>
        <p:xfrm>
          <a:off x="5386388" y="1541463"/>
          <a:ext cx="812800" cy="423862"/>
        </p:xfrm>
        <a:graphic>
          <a:graphicData uri="http://schemas.openxmlformats.org/presentationml/2006/ole">
            <mc:AlternateContent xmlns:mc="http://schemas.openxmlformats.org/markup-compatibility/2006">
              <mc:Choice xmlns:v="urn:schemas-microsoft-com:vml" Requires="v">
                <p:oleObj spid="_x0000_s40022" name="Equation" r:id="rId12" imgW="685800" imgH="355600" progId="Equation.DSMT4">
                  <p:embed/>
                </p:oleObj>
              </mc:Choice>
              <mc:Fallback>
                <p:oleObj name="Equation" r:id="rId12" imgW="685800" imgH="355600" progId="Equation.DSMT4">
                  <p:embed/>
                  <p:pic>
                    <p:nvPicPr>
                      <p:cNvPr id="111" name="Object 7"/>
                      <p:cNvPicPr>
                        <a:picLocks noChangeAspect="1" noChangeArrowheads="1"/>
                      </p:cNvPicPr>
                      <p:nvPr/>
                    </p:nvPicPr>
                    <p:blipFill>
                      <a:blip r:embed="rId13"/>
                      <a:srcRect/>
                      <a:stretch>
                        <a:fillRect/>
                      </a:stretch>
                    </p:blipFill>
                    <p:spPr bwMode="auto">
                      <a:xfrm>
                        <a:off x="5386388" y="1541463"/>
                        <a:ext cx="812800" cy="4238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2" name="Object 8"/>
          <p:cNvGraphicFramePr>
            <a:graphicFrameLocks noChangeAspect="1"/>
          </p:cNvGraphicFramePr>
          <p:nvPr/>
        </p:nvGraphicFramePr>
        <p:xfrm>
          <a:off x="10192863" y="4643437"/>
          <a:ext cx="376237" cy="196850"/>
        </p:xfrm>
        <a:graphic>
          <a:graphicData uri="http://schemas.openxmlformats.org/presentationml/2006/ole">
            <mc:AlternateContent xmlns:mc="http://schemas.openxmlformats.org/markup-compatibility/2006">
              <mc:Choice xmlns:v="urn:schemas-microsoft-com:vml" Requires="v">
                <p:oleObj spid="_x0000_s40023" name="Equation" r:id="rId14" imgW="317500" imgH="165100" progId="Equation.DSMT4">
                  <p:embed/>
                </p:oleObj>
              </mc:Choice>
              <mc:Fallback>
                <p:oleObj name="Equation" r:id="rId14" imgW="317500" imgH="165100" progId="Equation.DSMT4">
                  <p:embed/>
                  <p:pic>
                    <p:nvPicPr>
                      <p:cNvPr id="112"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192863" y="4643437"/>
                        <a:ext cx="376237" cy="1968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6" name="Object 9"/>
          <p:cNvGraphicFramePr>
            <a:graphicFrameLocks noChangeAspect="1"/>
          </p:cNvGraphicFramePr>
          <p:nvPr/>
        </p:nvGraphicFramePr>
        <p:xfrm>
          <a:off x="5483225" y="3730625"/>
          <a:ext cx="800100" cy="241300"/>
        </p:xfrm>
        <a:graphic>
          <a:graphicData uri="http://schemas.openxmlformats.org/presentationml/2006/ole">
            <mc:AlternateContent xmlns:mc="http://schemas.openxmlformats.org/markup-compatibility/2006">
              <mc:Choice xmlns:v="urn:schemas-microsoft-com:vml" Requires="v">
                <p:oleObj spid="_x0000_s40024" name="Equation" r:id="rId16" imgW="673100" imgH="203200" progId="Equation.DSMT4">
                  <p:embed/>
                </p:oleObj>
              </mc:Choice>
              <mc:Fallback>
                <p:oleObj name="Equation" r:id="rId16" imgW="673100" imgH="203200" progId="Equation.DSMT4">
                  <p:embed/>
                  <p:pic>
                    <p:nvPicPr>
                      <p:cNvPr id="116" name="Object 9"/>
                      <p:cNvPicPr>
                        <a:picLocks noChangeAspect="1" noChangeArrowheads="1"/>
                      </p:cNvPicPr>
                      <p:nvPr/>
                    </p:nvPicPr>
                    <p:blipFill>
                      <a:blip r:embed="rId17"/>
                      <a:srcRect/>
                      <a:stretch>
                        <a:fillRect/>
                      </a:stretch>
                    </p:blipFill>
                    <p:spPr bwMode="auto">
                      <a:xfrm>
                        <a:off x="5483225" y="3730625"/>
                        <a:ext cx="800100"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9" name="Freeform 62"/>
          <p:cNvSpPr>
            <a:spLocks noChangeArrowheads="1"/>
          </p:cNvSpPr>
          <p:nvPr/>
        </p:nvSpPr>
        <p:spPr bwMode="auto">
          <a:xfrm>
            <a:off x="6306236" y="2408589"/>
            <a:ext cx="4762654" cy="2120870"/>
          </a:xfrm>
          <a:custGeom>
            <a:avLst/>
            <a:gdLst>
              <a:gd name="T0" fmla="*/ 0 w 6502400"/>
              <a:gd name="T1" fmla="*/ 0 h 3048000"/>
              <a:gd name="T2" fmla="*/ 76200 w 6502400"/>
              <a:gd name="T3" fmla="*/ 326660 h 3048000"/>
              <a:gd name="T4" fmla="*/ 266700 w 6502400"/>
              <a:gd name="T5" fmla="*/ 783984 h 3048000"/>
              <a:gd name="T6" fmla="*/ 508000 w 6502400"/>
              <a:gd name="T7" fmla="*/ 1165087 h 3048000"/>
              <a:gd name="T8" fmla="*/ 825500 w 6502400"/>
              <a:gd name="T9" fmla="*/ 1469969 h 3048000"/>
              <a:gd name="T10" fmla="*/ 1295400 w 6502400"/>
              <a:gd name="T11" fmla="*/ 1753075 h 3048000"/>
              <a:gd name="T12" fmla="*/ 2247900 w 6502400"/>
              <a:gd name="T13" fmla="*/ 2090623 h 3048000"/>
              <a:gd name="T14" fmla="*/ 3594100 w 6502400"/>
              <a:gd name="T15" fmla="*/ 2351951 h 3048000"/>
              <a:gd name="T16" fmla="*/ 5156200 w 6502400"/>
              <a:gd name="T17" fmla="*/ 2537059 h 3048000"/>
              <a:gd name="T18" fmla="*/ 6502400 w 6502400"/>
              <a:gd name="T19" fmla="*/ 2613279 h 3048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02400"/>
              <a:gd name="T31" fmla="*/ 0 h 3048000"/>
              <a:gd name="T32" fmla="*/ 6502400 w 6502400"/>
              <a:gd name="T33" fmla="*/ 3048000 h 3048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02400" h="3048000">
                <a:moveTo>
                  <a:pt x="0" y="0"/>
                </a:moveTo>
                <a:cubicBezTo>
                  <a:pt x="15875" y="114300"/>
                  <a:pt x="31750" y="228600"/>
                  <a:pt x="76200" y="381000"/>
                </a:cubicBezTo>
                <a:cubicBezTo>
                  <a:pt x="120650" y="533400"/>
                  <a:pt x="194733" y="751417"/>
                  <a:pt x="266700" y="914400"/>
                </a:cubicBezTo>
                <a:cubicBezTo>
                  <a:pt x="338667" y="1077383"/>
                  <a:pt x="414867" y="1225550"/>
                  <a:pt x="508000" y="1358900"/>
                </a:cubicBezTo>
                <a:cubicBezTo>
                  <a:pt x="601133" y="1492250"/>
                  <a:pt x="694267" y="1600200"/>
                  <a:pt x="825500" y="1714500"/>
                </a:cubicBezTo>
                <a:cubicBezTo>
                  <a:pt x="956733" y="1828800"/>
                  <a:pt x="1058333" y="1924050"/>
                  <a:pt x="1295400" y="2044700"/>
                </a:cubicBezTo>
                <a:cubicBezTo>
                  <a:pt x="1532467" y="2165350"/>
                  <a:pt x="1864783" y="2321983"/>
                  <a:pt x="2247900" y="2438400"/>
                </a:cubicBezTo>
                <a:cubicBezTo>
                  <a:pt x="2631017" y="2554817"/>
                  <a:pt x="3109383" y="2656417"/>
                  <a:pt x="3594100" y="2743200"/>
                </a:cubicBezTo>
                <a:cubicBezTo>
                  <a:pt x="4078817" y="2829983"/>
                  <a:pt x="4671483" y="2908300"/>
                  <a:pt x="5156200" y="2959100"/>
                </a:cubicBezTo>
                <a:cubicBezTo>
                  <a:pt x="5640917" y="3009900"/>
                  <a:pt x="6502400" y="3048000"/>
                  <a:pt x="6502400" y="3048000"/>
                </a:cubicBez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cxnSp>
        <p:nvCxnSpPr>
          <p:cNvPr id="77" name="Straight Connector 55"/>
          <p:cNvCxnSpPr>
            <a:cxnSpLocks noChangeShapeType="1"/>
          </p:cNvCxnSpPr>
          <p:nvPr/>
        </p:nvCxnSpPr>
        <p:spPr bwMode="auto">
          <a:xfrm rot="5400000">
            <a:off x="4910928" y="3197650"/>
            <a:ext cx="2790618" cy="232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cxnSp>
      <p:cxnSp>
        <p:nvCxnSpPr>
          <p:cNvPr id="78" name="Straight Connector 57"/>
          <p:cNvCxnSpPr>
            <a:cxnSpLocks noChangeShapeType="1"/>
          </p:cNvCxnSpPr>
          <p:nvPr/>
        </p:nvCxnSpPr>
        <p:spPr bwMode="auto">
          <a:xfrm rot="10800000" flipV="1">
            <a:off x="6306236" y="4592960"/>
            <a:ext cx="4801026" cy="116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cxnSp>
      <p:cxnSp>
        <p:nvCxnSpPr>
          <p:cNvPr id="91" name="Straight Connector 69"/>
          <p:cNvCxnSpPr>
            <a:cxnSpLocks noChangeShapeType="1"/>
          </p:cNvCxnSpPr>
          <p:nvPr/>
        </p:nvCxnSpPr>
        <p:spPr bwMode="auto">
          <a:xfrm>
            <a:off x="6307400" y="3835401"/>
            <a:ext cx="948810" cy="1163"/>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cxnSp>
      <p:cxnSp>
        <p:nvCxnSpPr>
          <p:cNvPr id="97" name="Straight Connector 71"/>
          <p:cNvCxnSpPr>
            <a:cxnSpLocks noChangeShapeType="1"/>
          </p:cNvCxnSpPr>
          <p:nvPr/>
        </p:nvCxnSpPr>
        <p:spPr bwMode="auto">
          <a:xfrm>
            <a:off x="7255047" y="3835401"/>
            <a:ext cx="1" cy="757559"/>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cxnSp>
      <p:cxnSp>
        <p:nvCxnSpPr>
          <p:cNvPr id="100" name="Straight Connector 76"/>
          <p:cNvCxnSpPr>
            <a:cxnSpLocks noChangeShapeType="1"/>
          </p:cNvCxnSpPr>
          <p:nvPr/>
        </p:nvCxnSpPr>
        <p:spPr bwMode="auto">
          <a:xfrm flipH="1">
            <a:off x="8314320" y="4191265"/>
            <a:ext cx="1162" cy="402856"/>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cxnSp>
      <p:cxnSp>
        <p:nvCxnSpPr>
          <p:cNvPr id="110" name="Straight Connector 84"/>
          <p:cNvCxnSpPr>
            <a:cxnSpLocks noChangeShapeType="1"/>
          </p:cNvCxnSpPr>
          <p:nvPr/>
        </p:nvCxnSpPr>
        <p:spPr bwMode="auto">
          <a:xfrm>
            <a:off x="6286182" y="4190101"/>
            <a:ext cx="2009245" cy="1162"/>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cxnSp>
      <p:graphicFrame>
        <p:nvGraphicFramePr>
          <p:cNvPr id="118" name="Object 10"/>
          <p:cNvGraphicFramePr>
            <a:graphicFrameLocks noChangeAspect="1"/>
          </p:cNvGraphicFramePr>
          <p:nvPr/>
        </p:nvGraphicFramePr>
        <p:xfrm>
          <a:off x="5430838" y="2278063"/>
          <a:ext cx="787400" cy="241300"/>
        </p:xfrm>
        <a:graphic>
          <a:graphicData uri="http://schemas.openxmlformats.org/presentationml/2006/ole">
            <mc:AlternateContent xmlns:mc="http://schemas.openxmlformats.org/markup-compatibility/2006">
              <mc:Choice xmlns:v="urn:schemas-microsoft-com:vml" Requires="v">
                <p:oleObj spid="_x0000_s40025" name="Equation" r:id="rId18" imgW="660400" imgH="203200" progId="Equation.DSMT4">
                  <p:embed/>
                </p:oleObj>
              </mc:Choice>
              <mc:Fallback>
                <p:oleObj name="Equation" r:id="rId18" imgW="660400" imgH="203200" progId="Equation.DSMT4">
                  <p:embed/>
                  <p:pic>
                    <p:nvPicPr>
                      <p:cNvPr id="118" name="Object 10"/>
                      <p:cNvPicPr>
                        <a:picLocks noChangeAspect="1" noChangeArrowheads="1"/>
                      </p:cNvPicPr>
                      <p:nvPr/>
                    </p:nvPicPr>
                    <p:blipFill>
                      <a:blip r:embed="rId19"/>
                      <a:srcRect/>
                      <a:stretch>
                        <a:fillRect/>
                      </a:stretch>
                    </p:blipFill>
                    <p:spPr bwMode="auto">
                      <a:xfrm>
                        <a:off x="5430838" y="2278063"/>
                        <a:ext cx="787400"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6" name="TextBox 35"/>
          <p:cNvSpPr txBox="1"/>
          <p:nvPr/>
        </p:nvSpPr>
        <p:spPr>
          <a:xfrm>
            <a:off x="1979744" y="1298391"/>
            <a:ext cx="3151057" cy="707886"/>
          </a:xfrm>
          <a:prstGeom prst="rect">
            <a:avLst/>
          </a:prstGeom>
          <a:noFill/>
        </p:spPr>
        <p:txBody>
          <a:bodyPr wrap="square" rtlCol="0">
            <a:spAutoFit/>
          </a:bodyPr>
          <a:lstStyle/>
          <a:p>
            <a:r>
              <a:rPr lang="en-US" sz="2000" dirty="0">
                <a:solidFill>
                  <a:srgbClr val="FF0000"/>
                </a:solidFill>
                <a:latin typeface="Apple Chancery"/>
                <a:cs typeface="Apple Chancery"/>
              </a:rPr>
              <a:t>Note that </a:t>
            </a:r>
            <a:r>
              <a:rPr lang="en-US" sz="2000" dirty="0">
                <a:solidFill>
                  <a:srgbClr val="000000"/>
                </a:solidFill>
                <a:latin typeface="Times New Roman"/>
                <a:cs typeface="Times New Roman"/>
              </a:rPr>
              <a:t>after </a:t>
            </a:r>
            <a:r>
              <a:rPr lang="en-US" sz="2000" i="1" dirty="0">
                <a:solidFill>
                  <a:srgbClr val="0000FF"/>
                </a:solidFill>
                <a:latin typeface="Times New Roman"/>
                <a:cs typeface="Times New Roman"/>
              </a:rPr>
              <a:t>one time constant</a:t>
            </a:r>
            <a:r>
              <a:rPr lang="en-US" sz="2000" dirty="0">
                <a:solidFill>
                  <a:srgbClr val="000000"/>
                </a:solidFill>
                <a:latin typeface="Times New Roman"/>
                <a:cs typeface="Times New Roman"/>
              </a:rPr>
              <a:t>, the charge is:</a:t>
            </a:r>
            <a:endParaRPr lang="en-US" sz="2800" dirty="0">
              <a:solidFill>
                <a:srgbClr val="000000"/>
              </a:solidFill>
              <a:latin typeface="Times New Roman"/>
              <a:cs typeface="Times New Roman"/>
            </a:endParaRPr>
          </a:p>
        </p:txBody>
      </p:sp>
      <p:graphicFrame>
        <p:nvGraphicFramePr>
          <p:cNvPr id="28" name="Object 2"/>
          <p:cNvGraphicFramePr>
            <a:graphicFrameLocks noChangeAspect="1"/>
          </p:cNvGraphicFramePr>
          <p:nvPr/>
        </p:nvGraphicFramePr>
        <p:xfrm>
          <a:off x="2505075" y="2139951"/>
          <a:ext cx="1987550" cy="1446213"/>
        </p:xfrm>
        <a:graphic>
          <a:graphicData uri="http://schemas.openxmlformats.org/presentationml/2006/ole">
            <mc:AlternateContent xmlns:mc="http://schemas.openxmlformats.org/markup-compatibility/2006">
              <mc:Choice xmlns:v="urn:schemas-microsoft-com:vml" Requires="v">
                <p:oleObj spid="_x0000_s40026" name="Equation" r:id="rId20" imgW="1244600" imgH="901700" progId="Equation.DSMT4">
                  <p:embed/>
                </p:oleObj>
              </mc:Choice>
              <mc:Fallback>
                <p:oleObj name="Equation" r:id="rId20" imgW="1244600" imgH="901700" progId="Equation.DSMT4">
                  <p:embed/>
                  <p:pic>
                    <p:nvPicPr>
                      <p:cNvPr id="28" name="Object 2"/>
                      <p:cNvPicPr>
                        <a:picLocks noChangeAspect="1" noChangeArrowheads="1"/>
                      </p:cNvPicPr>
                      <p:nvPr/>
                    </p:nvPicPr>
                    <p:blipFill>
                      <a:blip r:embed="rId21"/>
                      <a:srcRect/>
                      <a:stretch>
                        <a:fillRect/>
                      </a:stretch>
                    </p:blipFill>
                    <p:spPr bwMode="auto">
                      <a:xfrm>
                        <a:off x="2505075" y="2139951"/>
                        <a:ext cx="1987550" cy="1446213"/>
                      </a:xfrm>
                      <a:prstGeom prst="rect">
                        <a:avLst/>
                      </a:prstGeom>
                      <a:noFill/>
                      <a:ln>
                        <a:noFill/>
                      </a:ln>
                      <a:effectLst/>
                    </p:spPr>
                  </p:pic>
                </p:oleObj>
              </mc:Fallback>
            </mc:AlternateContent>
          </a:graphicData>
        </a:graphic>
      </p:graphicFrame>
      <p:sp>
        <p:nvSpPr>
          <p:cNvPr id="29" name="TextBox 28"/>
          <p:cNvSpPr txBox="1"/>
          <p:nvPr/>
        </p:nvSpPr>
        <p:spPr>
          <a:xfrm>
            <a:off x="1851285" y="5091837"/>
            <a:ext cx="8717814" cy="1138773"/>
          </a:xfrm>
          <a:prstGeom prst="rect">
            <a:avLst/>
          </a:prstGeom>
          <a:noFill/>
        </p:spPr>
        <p:txBody>
          <a:bodyPr wrap="square" rtlCol="0">
            <a:spAutoFit/>
          </a:bodyPr>
          <a:lstStyle/>
          <a:p>
            <a:r>
              <a:rPr lang="en-US" sz="2000" dirty="0">
                <a:solidFill>
                  <a:srgbClr val="FF0000"/>
                </a:solidFill>
                <a:latin typeface="Apple Chancery"/>
                <a:cs typeface="Apple Chancery"/>
              </a:rPr>
              <a:t>After one time constant</a:t>
            </a:r>
            <a:r>
              <a:rPr lang="en-US" sz="2800" dirty="0">
                <a:solidFill>
                  <a:srgbClr val="FF0000"/>
                </a:solidFill>
                <a:latin typeface="Apple Chancery"/>
                <a:cs typeface="Apple Chancery"/>
              </a:rPr>
              <a:t>, </a:t>
            </a:r>
            <a:r>
              <a:rPr lang="en-US" sz="2000" dirty="0">
                <a:solidFill>
                  <a:srgbClr val="000000"/>
                </a:solidFill>
                <a:latin typeface="Times New Roman"/>
                <a:cs typeface="Times New Roman"/>
              </a:rPr>
              <a:t>the capacitor’s charge will have dropped </a:t>
            </a:r>
            <a:r>
              <a:rPr lang="en-US" sz="2000" dirty="0">
                <a:solidFill>
                  <a:srgbClr val="FF0000"/>
                </a:solidFill>
                <a:latin typeface="Times New Roman"/>
                <a:cs typeface="Times New Roman"/>
              </a:rPr>
              <a:t>67%</a:t>
            </a:r>
            <a:r>
              <a:rPr lang="en-US" sz="2000" dirty="0">
                <a:solidFill>
                  <a:srgbClr val="000000"/>
                </a:solidFill>
                <a:latin typeface="Times New Roman"/>
                <a:cs typeface="Times New Roman"/>
              </a:rPr>
              <a:t> and will be at </a:t>
            </a:r>
            <a:r>
              <a:rPr lang="en-US" sz="2000" dirty="0">
                <a:solidFill>
                  <a:srgbClr val="FF0000"/>
                </a:solidFill>
                <a:latin typeface="Times New Roman"/>
                <a:cs typeface="Times New Roman"/>
              </a:rPr>
              <a:t>37%</a:t>
            </a:r>
            <a:r>
              <a:rPr lang="en-US" sz="2000" dirty="0">
                <a:solidFill>
                  <a:srgbClr val="000000"/>
                </a:solidFill>
                <a:latin typeface="Times New Roman"/>
                <a:cs typeface="Times New Roman"/>
              </a:rPr>
              <a:t> of its maximum.  After </a:t>
            </a:r>
            <a:r>
              <a:rPr lang="en-US" sz="2000" dirty="0">
                <a:solidFill>
                  <a:srgbClr val="0000FF"/>
                </a:solidFill>
                <a:latin typeface="Times New Roman"/>
                <a:cs typeface="Times New Roman"/>
              </a:rPr>
              <a:t>two time constants, it </a:t>
            </a:r>
            <a:r>
              <a:rPr lang="en-US" sz="2000" dirty="0">
                <a:solidFill>
                  <a:srgbClr val="000000"/>
                </a:solidFill>
                <a:latin typeface="Times New Roman"/>
                <a:cs typeface="Times New Roman"/>
              </a:rPr>
              <a:t>will be at </a:t>
            </a:r>
            <a:r>
              <a:rPr lang="en-US" sz="2000" dirty="0">
                <a:solidFill>
                  <a:srgbClr val="FF0000"/>
                </a:solidFill>
                <a:latin typeface="Times New Roman"/>
                <a:cs typeface="Times New Roman"/>
              </a:rPr>
              <a:t>13% </a:t>
            </a:r>
            <a:r>
              <a:rPr lang="en-US" sz="2000" dirty="0">
                <a:solidFill>
                  <a:srgbClr val="0000FF"/>
                </a:solidFill>
                <a:latin typeface="Times New Roman"/>
                <a:cs typeface="Times New Roman"/>
              </a:rPr>
              <a:t>of</a:t>
            </a:r>
            <a:r>
              <a:rPr lang="en-US" sz="2000" dirty="0">
                <a:solidFill>
                  <a:srgbClr val="000000"/>
                </a:solidFill>
                <a:latin typeface="Times New Roman"/>
                <a:cs typeface="Times New Roman"/>
              </a:rPr>
              <a:t> its </a:t>
            </a:r>
            <a:r>
              <a:rPr lang="en-US" sz="2000" dirty="0">
                <a:solidFill>
                  <a:srgbClr val="0000FF"/>
                </a:solidFill>
                <a:latin typeface="Times New Roman"/>
                <a:cs typeface="Times New Roman"/>
              </a:rPr>
              <a:t>maximum.</a:t>
            </a:r>
            <a:endParaRPr lang="en-US" sz="2800" dirty="0">
              <a:solidFill>
                <a:srgbClr val="000000"/>
              </a:solidFill>
              <a:latin typeface="Times New Roman"/>
              <a:cs typeface="Times New Roman"/>
            </a:endParaRPr>
          </a:p>
        </p:txBody>
      </p:sp>
    </p:spTree>
    <p:extLst>
      <p:ext uri="{BB962C8B-B14F-4D97-AF65-F5344CB8AC3E}">
        <p14:creationId xmlns:p14="http://schemas.microsoft.com/office/powerpoint/2010/main" val="119068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dissolv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dissolve">
                                      <p:cBhvr>
                                        <p:cTn id="17" dur="500"/>
                                        <p:tgtEl>
                                          <p:spTgt spid="116"/>
                                        </p:tgtEl>
                                      </p:cBhvr>
                                    </p:animEffect>
                                  </p:childTnLst>
                                </p:cTn>
                              </p:par>
                              <p:par>
                                <p:cTn id="18" presetID="9" presetClass="entr" presetSubtype="0" fill="hold" nodeType="withEffect">
                                  <p:stCondLst>
                                    <p:cond delay="0"/>
                                  </p:stCondLst>
                                  <p:childTnLst>
                                    <p:set>
                                      <p:cBhvr>
                                        <p:cTn id="19" dur="1" fill="hold">
                                          <p:stCondLst>
                                            <p:cond delay="0"/>
                                          </p:stCondLst>
                                        </p:cTn>
                                        <p:tgtEl>
                                          <p:spTgt spid="91"/>
                                        </p:tgtEl>
                                        <p:attrNameLst>
                                          <p:attrName>style.visibility</p:attrName>
                                        </p:attrNameLst>
                                      </p:cBhvr>
                                      <p:to>
                                        <p:strVal val="visible"/>
                                      </p:to>
                                    </p:set>
                                    <p:animEffect transition="in" filter="dissolve">
                                      <p:cBhvr>
                                        <p:cTn id="20" dur="500"/>
                                        <p:tgtEl>
                                          <p:spTgt spid="91"/>
                                        </p:tgtEl>
                                      </p:cBhvr>
                                    </p:animEffect>
                                  </p:childTnLst>
                                </p:cTn>
                              </p:par>
                              <p:par>
                                <p:cTn id="21" presetID="9" presetClass="entr" presetSubtype="0" fill="hold" nodeType="withEffect">
                                  <p:stCondLst>
                                    <p:cond delay="0"/>
                                  </p:stCondLst>
                                  <p:childTnLst>
                                    <p:set>
                                      <p:cBhvr>
                                        <p:cTn id="22" dur="1" fill="hold">
                                          <p:stCondLst>
                                            <p:cond delay="0"/>
                                          </p:stCondLst>
                                        </p:cTn>
                                        <p:tgtEl>
                                          <p:spTgt spid="92"/>
                                        </p:tgtEl>
                                        <p:attrNameLst>
                                          <p:attrName>style.visibility</p:attrName>
                                        </p:attrNameLst>
                                      </p:cBhvr>
                                      <p:to>
                                        <p:strVal val="visible"/>
                                      </p:to>
                                    </p:set>
                                    <p:animEffect transition="in" filter="dissolve">
                                      <p:cBhvr>
                                        <p:cTn id="23" dur="500"/>
                                        <p:tgtEl>
                                          <p:spTgt spid="92"/>
                                        </p:tgtEl>
                                      </p:cBhvr>
                                    </p:animEffect>
                                  </p:childTnLst>
                                </p:cTn>
                              </p:par>
                              <p:par>
                                <p:cTn id="24" presetID="9" presetClass="entr" presetSubtype="0" fill="hold" nodeType="withEffect">
                                  <p:stCondLst>
                                    <p:cond delay="0"/>
                                  </p:stCondLst>
                                  <p:childTnLst>
                                    <p:set>
                                      <p:cBhvr>
                                        <p:cTn id="25" dur="1" fill="hold">
                                          <p:stCondLst>
                                            <p:cond delay="0"/>
                                          </p:stCondLst>
                                        </p:cTn>
                                        <p:tgtEl>
                                          <p:spTgt spid="110"/>
                                        </p:tgtEl>
                                        <p:attrNameLst>
                                          <p:attrName>style.visibility</p:attrName>
                                        </p:attrNameLst>
                                      </p:cBhvr>
                                      <p:to>
                                        <p:strVal val="visible"/>
                                      </p:to>
                                    </p:set>
                                    <p:animEffect transition="in" filter="dissolve">
                                      <p:cBhvr>
                                        <p:cTn id="26" dur="500"/>
                                        <p:tgtEl>
                                          <p:spTgt spid="110"/>
                                        </p:tgtEl>
                                      </p:cBhvr>
                                    </p:animEffect>
                                  </p:childTnLst>
                                </p:cTn>
                              </p:par>
                              <p:par>
                                <p:cTn id="27" presetID="9" presetClass="entr" presetSubtype="0" fill="hold" nodeType="withEffect">
                                  <p:stCondLst>
                                    <p:cond delay="0"/>
                                  </p:stCondLst>
                                  <p:childTnLst>
                                    <p:set>
                                      <p:cBhvr>
                                        <p:cTn id="28" dur="1" fill="hold">
                                          <p:stCondLst>
                                            <p:cond delay="0"/>
                                          </p:stCondLst>
                                        </p:cTn>
                                        <p:tgtEl>
                                          <p:spTgt spid="97"/>
                                        </p:tgtEl>
                                        <p:attrNameLst>
                                          <p:attrName>style.visibility</p:attrName>
                                        </p:attrNameLst>
                                      </p:cBhvr>
                                      <p:to>
                                        <p:strVal val="visible"/>
                                      </p:to>
                                    </p:set>
                                    <p:animEffect transition="in" filter="dissolve">
                                      <p:cBhvr>
                                        <p:cTn id="29" dur="500"/>
                                        <p:tgtEl>
                                          <p:spTgt spid="97"/>
                                        </p:tgtEl>
                                      </p:cBhvr>
                                    </p:animEffect>
                                  </p:childTnLst>
                                </p:cTn>
                              </p:par>
                              <p:par>
                                <p:cTn id="30" presetID="9" presetClass="entr" presetSubtype="0" fill="hold" nodeType="withEffect">
                                  <p:stCondLst>
                                    <p:cond delay="0"/>
                                  </p:stCondLst>
                                  <p:childTnLst>
                                    <p:set>
                                      <p:cBhvr>
                                        <p:cTn id="31" dur="1" fill="hold">
                                          <p:stCondLst>
                                            <p:cond delay="0"/>
                                          </p:stCondLst>
                                        </p:cTn>
                                        <p:tgtEl>
                                          <p:spTgt spid="100"/>
                                        </p:tgtEl>
                                        <p:attrNameLst>
                                          <p:attrName>style.visibility</p:attrName>
                                        </p:attrNameLst>
                                      </p:cBhvr>
                                      <p:to>
                                        <p:strVal val="visible"/>
                                      </p:to>
                                    </p:set>
                                    <p:animEffect transition="in" filter="dissolve">
                                      <p:cBhvr>
                                        <p:cTn id="32" dur="500"/>
                                        <p:tgtEl>
                                          <p:spTgt spid="100"/>
                                        </p:tgtEl>
                                      </p:cBhvr>
                                    </p:animEffect>
                                  </p:childTnLst>
                                </p:cTn>
                              </p:par>
                              <p:par>
                                <p:cTn id="33" presetID="9" presetClass="entr" presetSubtype="0" fill="hold" nodeType="withEffect">
                                  <p:stCondLst>
                                    <p:cond delay="0"/>
                                  </p:stCondLst>
                                  <p:childTnLst>
                                    <p:set>
                                      <p:cBhvr>
                                        <p:cTn id="34" dur="1" fill="hold">
                                          <p:stCondLst>
                                            <p:cond delay="0"/>
                                          </p:stCondLst>
                                        </p:cTn>
                                        <p:tgtEl>
                                          <p:spTgt spid="101"/>
                                        </p:tgtEl>
                                        <p:attrNameLst>
                                          <p:attrName>style.visibility</p:attrName>
                                        </p:attrNameLst>
                                      </p:cBhvr>
                                      <p:to>
                                        <p:strVal val="visible"/>
                                      </p:to>
                                    </p:set>
                                    <p:animEffect transition="in" filter="dissolve">
                                      <p:cBhvr>
                                        <p:cTn id="35" dur="500"/>
                                        <p:tgtEl>
                                          <p:spTgt spid="101"/>
                                        </p:tgtEl>
                                      </p:cBhvr>
                                    </p:animEffect>
                                  </p:childTnLst>
                                </p:cTn>
                              </p:par>
                              <p:par>
                                <p:cTn id="36" presetID="9" presetClass="entr" presetSubtype="0" fill="hold" nodeType="withEffect">
                                  <p:stCondLst>
                                    <p:cond delay="0"/>
                                  </p:stCondLst>
                                  <p:childTnLst>
                                    <p:set>
                                      <p:cBhvr>
                                        <p:cTn id="37" dur="1" fill="hold">
                                          <p:stCondLst>
                                            <p:cond delay="0"/>
                                          </p:stCondLst>
                                        </p:cTn>
                                        <p:tgtEl>
                                          <p:spTgt spid="98"/>
                                        </p:tgtEl>
                                        <p:attrNameLst>
                                          <p:attrName>style.visibility</p:attrName>
                                        </p:attrNameLst>
                                      </p:cBhvr>
                                      <p:to>
                                        <p:strVal val="visible"/>
                                      </p:to>
                                    </p:set>
                                    <p:animEffect transition="in" filter="dissolve">
                                      <p:cBhvr>
                                        <p:cTn id="38"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 name="TextBox 39"/>
          <p:cNvSpPr txBox="1"/>
          <p:nvPr/>
        </p:nvSpPr>
        <p:spPr>
          <a:xfrm>
            <a:off x="1787786" y="37219"/>
            <a:ext cx="863732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Summary of Graphs</a:t>
            </a:r>
            <a:endParaRPr lang="en-US" sz="2000" dirty="0">
              <a:latin typeface="Times New Roman"/>
              <a:cs typeface="Times New Roman"/>
            </a:endParaRPr>
          </a:p>
        </p:txBody>
      </p:sp>
      <p:sp>
        <p:nvSpPr>
          <p:cNvPr id="137250" name="Rectangle 42"/>
          <p:cNvSpPr>
            <a:spLocks noChangeArrowheads="1"/>
          </p:cNvSpPr>
          <p:nvPr/>
        </p:nvSpPr>
        <p:spPr bwMode="auto">
          <a:xfrm>
            <a:off x="152400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10243663" y="6472239"/>
            <a:ext cx="38950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43.)</a:t>
            </a:r>
          </a:p>
        </p:txBody>
      </p:sp>
      <p:sp>
        <p:nvSpPr>
          <p:cNvPr id="4" name="TextBox 3"/>
          <p:cNvSpPr txBox="1"/>
          <p:nvPr/>
        </p:nvSpPr>
        <p:spPr>
          <a:xfrm>
            <a:off x="1787786" y="683549"/>
            <a:ext cx="8635739" cy="523220"/>
          </a:xfrm>
          <a:prstGeom prst="rect">
            <a:avLst/>
          </a:prstGeom>
          <a:noFill/>
        </p:spPr>
        <p:txBody>
          <a:bodyPr wrap="square" rtlCol="0">
            <a:spAutoFit/>
          </a:bodyPr>
          <a:lstStyle/>
          <a:p>
            <a:r>
              <a:rPr lang="en-US" sz="2800" dirty="0">
                <a:solidFill>
                  <a:srgbClr val="FF0000"/>
                </a:solidFill>
                <a:latin typeface="Apple Chancery"/>
                <a:cs typeface="Apple Chancery"/>
              </a:rPr>
              <a:t>Graphs </a:t>
            </a:r>
            <a:r>
              <a:rPr lang="en-US" sz="2000" dirty="0">
                <a:latin typeface="Times New Roman"/>
                <a:cs typeface="Times New Roman"/>
              </a:rPr>
              <a:t>of capacitor charging and discharging characteristics.</a:t>
            </a:r>
            <a:endParaRPr lang="en-US" sz="2800" dirty="0">
              <a:solidFill>
                <a:srgbClr val="FF0000"/>
              </a:solidFill>
              <a:latin typeface="Apple Chancery"/>
              <a:cs typeface="Apple Chancery"/>
            </a:endParaRPr>
          </a:p>
        </p:txBody>
      </p:sp>
      <p:graphicFrame>
        <p:nvGraphicFramePr>
          <p:cNvPr id="42" name="Object 2"/>
          <p:cNvGraphicFramePr>
            <a:graphicFrameLocks noChangeAspect="1"/>
          </p:cNvGraphicFramePr>
          <p:nvPr/>
        </p:nvGraphicFramePr>
        <p:xfrm>
          <a:off x="4102100" y="5204619"/>
          <a:ext cx="1308100" cy="588962"/>
        </p:xfrm>
        <a:graphic>
          <a:graphicData uri="http://schemas.openxmlformats.org/presentationml/2006/ole">
            <mc:AlternateContent xmlns:mc="http://schemas.openxmlformats.org/markup-compatibility/2006">
              <mc:Choice xmlns:v="urn:schemas-microsoft-com:vml" Requires="v">
                <p:oleObj spid="_x0000_s87149" name="Equation" r:id="rId4" imgW="762000" imgH="342900" progId="Equation.DSMT4">
                  <p:embed/>
                </p:oleObj>
              </mc:Choice>
              <mc:Fallback>
                <p:oleObj name="Equation" r:id="rId4" imgW="762000" imgH="342900" progId="Equation.DSMT4">
                  <p:embed/>
                  <p:pic>
                    <p:nvPicPr>
                      <p:cNvPr id="42" name="Object 2"/>
                      <p:cNvPicPr>
                        <a:picLocks noChangeAspect="1" noChangeArrowheads="1"/>
                      </p:cNvPicPr>
                      <p:nvPr/>
                    </p:nvPicPr>
                    <p:blipFill>
                      <a:blip r:embed="rId5"/>
                      <a:srcRect/>
                      <a:stretch>
                        <a:fillRect/>
                      </a:stretch>
                    </p:blipFill>
                    <p:spPr bwMode="auto">
                      <a:xfrm>
                        <a:off x="4102100" y="5204619"/>
                        <a:ext cx="1308100" cy="588962"/>
                      </a:xfrm>
                      <a:prstGeom prst="rect">
                        <a:avLst/>
                      </a:prstGeom>
                      <a:noFill/>
                      <a:ln>
                        <a:noFill/>
                      </a:ln>
                      <a:effectLst/>
                    </p:spPr>
                  </p:pic>
                </p:oleObj>
              </mc:Fallback>
            </mc:AlternateContent>
          </a:graphicData>
        </a:graphic>
      </p:graphicFrame>
      <p:sp>
        <p:nvSpPr>
          <p:cNvPr id="45" name="TextBox 44"/>
          <p:cNvSpPr txBox="1"/>
          <p:nvPr/>
        </p:nvSpPr>
        <p:spPr>
          <a:xfrm>
            <a:off x="2936390" y="4140200"/>
            <a:ext cx="3921610" cy="584776"/>
          </a:xfrm>
          <a:prstGeom prst="rect">
            <a:avLst/>
          </a:prstGeom>
          <a:noFill/>
        </p:spPr>
        <p:txBody>
          <a:bodyPr wrap="square" rtlCol="0">
            <a:spAutoFit/>
          </a:bodyPr>
          <a:lstStyle/>
          <a:p>
            <a:pPr algn="ctr"/>
            <a:r>
              <a:rPr lang="en-US" sz="1600" dirty="0">
                <a:solidFill>
                  <a:srgbClr val="FF0000"/>
                </a:solidFill>
                <a:latin typeface="Apple Chancery"/>
                <a:cs typeface="Apple Chancery"/>
              </a:rPr>
              <a:t>current vs. time </a:t>
            </a:r>
          </a:p>
          <a:p>
            <a:pPr algn="ctr"/>
            <a:r>
              <a:rPr lang="en-US" sz="1600" dirty="0">
                <a:solidFill>
                  <a:srgbClr val="0000FF"/>
                </a:solidFill>
                <a:latin typeface="Times New Roman"/>
                <a:cs typeface="Times New Roman"/>
              </a:rPr>
              <a:t>(both charging and discharging)</a:t>
            </a:r>
            <a:endParaRPr lang="en-US" sz="1600" dirty="0">
              <a:latin typeface="Times New Roman"/>
              <a:cs typeface="Times New Roman"/>
            </a:endParaRPr>
          </a:p>
        </p:txBody>
      </p:sp>
      <p:graphicFrame>
        <p:nvGraphicFramePr>
          <p:cNvPr id="81" name="Object 2"/>
          <p:cNvGraphicFramePr>
            <a:graphicFrameLocks noChangeAspect="1"/>
          </p:cNvGraphicFramePr>
          <p:nvPr/>
        </p:nvGraphicFramePr>
        <p:xfrm>
          <a:off x="2936391" y="2335859"/>
          <a:ext cx="1677987" cy="588963"/>
        </p:xfrm>
        <a:graphic>
          <a:graphicData uri="http://schemas.openxmlformats.org/presentationml/2006/ole">
            <mc:AlternateContent xmlns:mc="http://schemas.openxmlformats.org/markup-compatibility/2006">
              <mc:Choice xmlns:v="urn:schemas-microsoft-com:vml" Requires="v">
                <p:oleObj spid="_x0000_s87150" name="Equation" r:id="rId6" imgW="977900" imgH="342900" progId="Equation.DSMT4">
                  <p:embed/>
                </p:oleObj>
              </mc:Choice>
              <mc:Fallback>
                <p:oleObj name="Equation" r:id="rId6" imgW="977900" imgH="342900" progId="Equation.DSMT4">
                  <p:embed/>
                  <p:pic>
                    <p:nvPicPr>
                      <p:cNvPr id="81" name="Object 2"/>
                      <p:cNvPicPr>
                        <a:picLocks noChangeAspect="1" noChangeArrowheads="1"/>
                      </p:cNvPicPr>
                      <p:nvPr/>
                    </p:nvPicPr>
                    <p:blipFill>
                      <a:blip r:embed="rId7"/>
                      <a:srcRect/>
                      <a:stretch>
                        <a:fillRect/>
                      </a:stretch>
                    </p:blipFill>
                    <p:spPr bwMode="auto">
                      <a:xfrm>
                        <a:off x="2936391" y="2335859"/>
                        <a:ext cx="1677987" cy="588963"/>
                      </a:xfrm>
                      <a:prstGeom prst="rect">
                        <a:avLst/>
                      </a:prstGeom>
                      <a:noFill/>
                      <a:ln>
                        <a:noFill/>
                      </a:ln>
                      <a:effectLst/>
                    </p:spPr>
                  </p:pic>
                </p:oleObj>
              </mc:Fallback>
            </mc:AlternateContent>
          </a:graphicData>
        </a:graphic>
      </p:graphicFrame>
      <p:graphicFrame>
        <p:nvGraphicFramePr>
          <p:cNvPr id="82" name="Object 2"/>
          <p:cNvGraphicFramePr>
            <a:graphicFrameLocks noChangeAspect="1"/>
          </p:cNvGraphicFramePr>
          <p:nvPr/>
        </p:nvGraphicFramePr>
        <p:xfrm>
          <a:off x="7614444" y="3525838"/>
          <a:ext cx="2211388" cy="754063"/>
        </p:xfrm>
        <a:graphic>
          <a:graphicData uri="http://schemas.openxmlformats.org/presentationml/2006/ole">
            <mc:AlternateContent xmlns:mc="http://schemas.openxmlformats.org/markup-compatibility/2006">
              <mc:Choice xmlns:v="urn:schemas-microsoft-com:vml" Requires="v">
                <p:oleObj spid="_x0000_s87151" name="Equation" r:id="rId8" imgW="1384300" imgH="469900" progId="Equation.DSMT4">
                  <p:embed/>
                </p:oleObj>
              </mc:Choice>
              <mc:Fallback>
                <p:oleObj name="Equation" r:id="rId8" imgW="1384300" imgH="469900" progId="Equation.DSMT4">
                  <p:embed/>
                  <p:pic>
                    <p:nvPicPr>
                      <p:cNvPr id="82" name="Object 2"/>
                      <p:cNvPicPr>
                        <a:picLocks noChangeAspect="1" noChangeArrowheads="1"/>
                      </p:cNvPicPr>
                      <p:nvPr/>
                    </p:nvPicPr>
                    <p:blipFill>
                      <a:blip r:embed="rId9"/>
                      <a:srcRect/>
                      <a:stretch>
                        <a:fillRect/>
                      </a:stretch>
                    </p:blipFill>
                    <p:spPr bwMode="auto">
                      <a:xfrm>
                        <a:off x="7614444" y="3525838"/>
                        <a:ext cx="2211388" cy="754063"/>
                      </a:xfrm>
                      <a:prstGeom prst="rect">
                        <a:avLst/>
                      </a:prstGeom>
                      <a:noFill/>
                      <a:ln>
                        <a:noFill/>
                      </a:ln>
                      <a:effectLst/>
                    </p:spPr>
                  </p:pic>
                </p:oleObj>
              </mc:Fallback>
            </mc:AlternateContent>
          </a:graphicData>
        </a:graphic>
      </p:graphicFrame>
      <p:cxnSp>
        <p:nvCxnSpPr>
          <p:cNvPr id="5" name="Straight Connector 4"/>
          <p:cNvCxnSpPr/>
          <p:nvPr/>
        </p:nvCxnSpPr>
        <p:spPr>
          <a:xfrm>
            <a:off x="2159000" y="1612900"/>
            <a:ext cx="0" cy="20701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2159000" y="3683000"/>
            <a:ext cx="32512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756400" y="2524730"/>
            <a:ext cx="0" cy="20701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6756400" y="4594830"/>
            <a:ext cx="32512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175000" y="4279900"/>
            <a:ext cx="0" cy="20701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3175000" y="6350000"/>
            <a:ext cx="32512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352190" y="1562676"/>
            <a:ext cx="3921610" cy="584776"/>
          </a:xfrm>
          <a:prstGeom prst="rect">
            <a:avLst/>
          </a:prstGeom>
          <a:noFill/>
        </p:spPr>
        <p:txBody>
          <a:bodyPr wrap="square" rtlCol="0">
            <a:spAutoFit/>
          </a:bodyPr>
          <a:lstStyle/>
          <a:p>
            <a:pPr algn="ctr"/>
            <a:r>
              <a:rPr lang="en-US" sz="1600" dirty="0">
                <a:solidFill>
                  <a:srgbClr val="FF0000"/>
                </a:solidFill>
                <a:latin typeface="Apple Chancery"/>
                <a:cs typeface="Apple Chancery"/>
              </a:rPr>
              <a:t>charge vs. time </a:t>
            </a:r>
          </a:p>
          <a:p>
            <a:pPr algn="ctr"/>
            <a:r>
              <a:rPr lang="en-US" sz="1600" dirty="0">
                <a:solidFill>
                  <a:srgbClr val="0000FF"/>
                </a:solidFill>
                <a:latin typeface="Times New Roman"/>
                <a:cs typeface="Times New Roman"/>
              </a:rPr>
              <a:t>(discharging)</a:t>
            </a:r>
            <a:endParaRPr lang="en-US" sz="1600" dirty="0">
              <a:latin typeface="Times New Roman"/>
              <a:cs typeface="Times New Roman"/>
            </a:endParaRPr>
          </a:p>
        </p:txBody>
      </p:sp>
      <p:sp>
        <p:nvSpPr>
          <p:cNvPr id="19" name="TextBox 18"/>
          <p:cNvSpPr txBox="1"/>
          <p:nvPr/>
        </p:nvSpPr>
        <p:spPr>
          <a:xfrm>
            <a:off x="6711557" y="1855064"/>
            <a:ext cx="3921610" cy="584776"/>
          </a:xfrm>
          <a:prstGeom prst="rect">
            <a:avLst/>
          </a:prstGeom>
          <a:noFill/>
        </p:spPr>
        <p:txBody>
          <a:bodyPr wrap="square" rtlCol="0">
            <a:spAutoFit/>
          </a:bodyPr>
          <a:lstStyle/>
          <a:p>
            <a:pPr algn="ctr"/>
            <a:r>
              <a:rPr lang="en-US" sz="1600" dirty="0">
                <a:solidFill>
                  <a:srgbClr val="FF0000"/>
                </a:solidFill>
                <a:latin typeface="Apple Chancery"/>
                <a:cs typeface="Apple Chancery"/>
              </a:rPr>
              <a:t>charge vs. time </a:t>
            </a:r>
          </a:p>
          <a:p>
            <a:pPr algn="ctr"/>
            <a:r>
              <a:rPr lang="en-US" sz="1600" dirty="0">
                <a:solidFill>
                  <a:srgbClr val="0000FF"/>
                </a:solidFill>
                <a:latin typeface="Times New Roman"/>
                <a:cs typeface="Times New Roman"/>
              </a:rPr>
              <a:t>(charging)</a:t>
            </a:r>
            <a:endParaRPr lang="en-US" sz="1600" dirty="0">
              <a:latin typeface="Times New Roman"/>
              <a:cs typeface="Times New Roman"/>
            </a:endParaRPr>
          </a:p>
        </p:txBody>
      </p:sp>
      <p:sp>
        <p:nvSpPr>
          <p:cNvPr id="6" name="Freeform 5"/>
          <p:cNvSpPr/>
          <p:nvPr/>
        </p:nvSpPr>
        <p:spPr>
          <a:xfrm>
            <a:off x="2152650" y="1943100"/>
            <a:ext cx="3009900" cy="1695450"/>
          </a:xfrm>
          <a:custGeom>
            <a:avLst/>
            <a:gdLst>
              <a:gd name="connsiteX0" fmla="*/ 0 w 3009900"/>
              <a:gd name="connsiteY0" fmla="*/ 0 h 1695450"/>
              <a:gd name="connsiteX1" fmla="*/ 95250 w 3009900"/>
              <a:gd name="connsiteY1" fmla="*/ 273050 h 1695450"/>
              <a:gd name="connsiteX2" fmla="*/ 279400 w 3009900"/>
              <a:gd name="connsiteY2" fmla="*/ 628650 h 1695450"/>
              <a:gd name="connsiteX3" fmla="*/ 533400 w 3009900"/>
              <a:gd name="connsiteY3" fmla="*/ 920750 h 1695450"/>
              <a:gd name="connsiteX4" fmla="*/ 882650 w 3009900"/>
              <a:gd name="connsiteY4" fmla="*/ 1206500 h 1695450"/>
              <a:gd name="connsiteX5" fmla="*/ 1320800 w 3009900"/>
              <a:gd name="connsiteY5" fmla="*/ 1428750 h 1695450"/>
              <a:gd name="connsiteX6" fmla="*/ 1828800 w 3009900"/>
              <a:gd name="connsiteY6" fmla="*/ 1581150 h 1695450"/>
              <a:gd name="connsiteX7" fmla="*/ 2374900 w 3009900"/>
              <a:gd name="connsiteY7" fmla="*/ 1657350 h 1695450"/>
              <a:gd name="connsiteX8" fmla="*/ 3009900 w 3009900"/>
              <a:gd name="connsiteY8" fmla="*/ 1695450 h 169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9900" h="1695450">
                <a:moveTo>
                  <a:pt x="0" y="0"/>
                </a:moveTo>
                <a:cubicBezTo>
                  <a:pt x="24341" y="84137"/>
                  <a:pt x="48683" y="168275"/>
                  <a:pt x="95250" y="273050"/>
                </a:cubicBezTo>
                <a:cubicBezTo>
                  <a:pt x="141817" y="377825"/>
                  <a:pt x="206375" y="520700"/>
                  <a:pt x="279400" y="628650"/>
                </a:cubicBezTo>
                <a:cubicBezTo>
                  <a:pt x="352425" y="736600"/>
                  <a:pt x="432858" y="824442"/>
                  <a:pt x="533400" y="920750"/>
                </a:cubicBezTo>
                <a:cubicBezTo>
                  <a:pt x="633942" y="1017058"/>
                  <a:pt x="751417" y="1121833"/>
                  <a:pt x="882650" y="1206500"/>
                </a:cubicBezTo>
                <a:cubicBezTo>
                  <a:pt x="1013883" y="1291167"/>
                  <a:pt x="1163108" y="1366308"/>
                  <a:pt x="1320800" y="1428750"/>
                </a:cubicBezTo>
                <a:cubicBezTo>
                  <a:pt x="1478492" y="1491192"/>
                  <a:pt x="1653117" y="1543050"/>
                  <a:pt x="1828800" y="1581150"/>
                </a:cubicBezTo>
                <a:cubicBezTo>
                  <a:pt x="2004483" y="1619250"/>
                  <a:pt x="2178050" y="1638300"/>
                  <a:pt x="2374900" y="1657350"/>
                </a:cubicBezTo>
                <a:cubicBezTo>
                  <a:pt x="2571750" y="1676400"/>
                  <a:pt x="3009900" y="1695450"/>
                  <a:pt x="3009900" y="1695450"/>
                </a:cubicBezTo>
              </a:path>
            </a:pathLst>
          </a:cu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a:off x="3175000" y="4588480"/>
            <a:ext cx="3009900" cy="1695450"/>
          </a:xfrm>
          <a:custGeom>
            <a:avLst/>
            <a:gdLst>
              <a:gd name="connsiteX0" fmla="*/ 0 w 3009900"/>
              <a:gd name="connsiteY0" fmla="*/ 0 h 1695450"/>
              <a:gd name="connsiteX1" fmla="*/ 95250 w 3009900"/>
              <a:gd name="connsiteY1" fmla="*/ 273050 h 1695450"/>
              <a:gd name="connsiteX2" fmla="*/ 279400 w 3009900"/>
              <a:gd name="connsiteY2" fmla="*/ 628650 h 1695450"/>
              <a:gd name="connsiteX3" fmla="*/ 533400 w 3009900"/>
              <a:gd name="connsiteY3" fmla="*/ 920750 h 1695450"/>
              <a:gd name="connsiteX4" fmla="*/ 882650 w 3009900"/>
              <a:gd name="connsiteY4" fmla="*/ 1206500 h 1695450"/>
              <a:gd name="connsiteX5" fmla="*/ 1320800 w 3009900"/>
              <a:gd name="connsiteY5" fmla="*/ 1428750 h 1695450"/>
              <a:gd name="connsiteX6" fmla="*/ 1828800 w 3009900"/>
              <a:gd name="connsiteY6" fmla="*/ 1581150 h 1695450"/>
              <a:gd name="connsiteX7" fmla="*/ 2374900 w 3009900"/>
              <a:gd name="connsiteY7" fmla="*/ 1657350 h 1695450"/>
              <a:gd name="connsiteX8" fmla="*/ 3009900 w 3009900"/>
              <a:gd name="connsiteY8" fmla="*/ 1695450 h 169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9900" h="1695450">
                <a:moveTo>
                  <a:pt x="0" y="0"/>
                </a:moveTo>
                <a:cubicBezTo>
                  <a:pt x="24341" y="84137"/>
                  <a:pt x="48683" y="168275"/>
                  <a:pt x="95250" y="273050"/>
                </a:cubicBezTo>
                <a:cubicBezTo>
                  <a:pt x="141817" y="377825"/>
                  <a:pt x="206375" y="520700"/>
                  <a:pt x="279400" y="628650"/>
                </a:cubicBezTo>
                <a:cubicBezTo>
                  <a:pt x="352425" y="736600"/>
                  <a:pt x="432858" y="824442"/>
                  <a:pt x="533400" y="920750"/>
                </a:cubicBezTo>
                <a:cubicBezTo>
                  <a:pt x="633942" y="1017058"/>
                  <a:pt x="751417" y="1121833"/>
                  <a:pt x="882650" y="1206500"/>
                </a:cubicBezTo>
                <a:cubicBezTo>
                  <a:pt x="1013883" y="1291167"/>
                  <a:pt x="1163108" y="1366308"/>
                  <a:pt x="1320800" y="1428750"/>
                </a:cubicBezTo>
                <a:cubicBezTo>
                  <a:pt x="1478492" y="1491192"/>
                  <a:pt x="1653117" y="1543050"/>
                  <a:pt x="1828800" y="1581150"/>
                </a:cubicBezTo>
                <a:cubicBezTo>
                  <a:pt x="2004483" y="1619250"/>
                  <a:pt x="2178050" y="1638300"/>
                  <a:pt x="2374900" y="1657350"/>
                </a:cubicBezTo>
                <a:cubicBezTo>
                  <a:pt x="2571750" y="1676400"/>
                  <a:pt x="3009900" y="1695450"/>
                  <a:pt x="3009900" y="1695450"/>
                </a:cubicBezTo>
              </a:path>
            </a:pathLst>
          </a:cu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22" name="Object 2"/>
          <p:cNvGraphicFramePr>
            <a:graphicFrameLocks noChangeAspect="1"/>
          </p:cNvGraphicFramePr>
          <p:nvPr/>
        </p:nvGraphicFramePr>
        <p:xfrm>
          <a:off x="1704664" y="1799431"/>
          <a:ext cx="447986" cy="287338"/>
        </p:xfrm>
        <a:graphic>
          <a:graphicData uri="http://schemas.openxmlformats.org/presentationml/2006/ole">
            <mc:AlternateContent xmlns:mc="http://schemas.openxmlformats.org/markup-compatibility/2006">
              <mc:Choice xmlns:v="urn:schemas-microsoft-com:vml" Requires="v">
                <p:oleObj spid="_x0000_s87152" name="Equation" r:id="rId10" imgW="317500" imgH="203200" progId="Equation.DSMT4">
                  <p:embed/>
                </p:oleObj>
              </mc:Choice>
              <mc:Fallback>
                <p:oleObj name="Equation" r:id="rId10" imgW="317500" imgH="203200" progId="Equation.DSMT4">
                  <p:embed/>
                  <p:pic>
                    <p:nvPicPr>
                      <p:cNvPr id="22" name="Object 2"/>
                      <p:cNvPicPr>
                        <a:picLocks noChangeAspect="1" noChangeArrowheads="1"/>
                      </p:cNvPicPr>
                      <p:nvPr/>
                    </p:nvPicPr>
                    <p:blipFill>
                      <a:blip r:embed="rId11"/>
                      <a:srcRect/>
                      <a:stretch>
                        <a:fillRect/>
                      </a:stretch>
                    </p:blipFill>
                    <p:spPr bwMode="auto">
                      <a:xfrm>
                        <a:off x="1704664" y="1799431"/>
                        <a:ext cx="447986" cy="287338"/>
                      </a:xfrm>
                      <a:prstGeom prst="rect">
                        <a:avLst/>
                      </a:prstGeom>
                      <a:noFill/>
                      <a:ln>
                        <a:noFill/>
                      </a:ln>
                      <a:effectLst/>
                    </p:spPr>
                  </p:pic>
                </p:oleObj>
              </mc:Fallback>
            </mc:AlternateContent>
          </a:graphicData>
        </a:graphic>
      </p:graphicFrame>
      <p:graphicFrame>
        <p:nvGraphicFramePr>
          <p:cNvPr id="23" name="Object 2"/>
          <p:cNvGraphicFramePr>
            <a:graphicFrameLocks noChangeAspect="1"/>
          </p:cNvGraphicFramePr>
          <p:nvPr/>
        </p:nvGraphicFramePr>
        <p:xfrm>
          <a:off x="2889250" y="4451350"/>
          <a:ext cx="196850" cy="287338"/>
        </p:xfrm>
        <a:graphic>
          <a:graphicData uri="http://schemas.openxmlformats.org/presentationml/2006/ole">
            <mc:AlternateContent xmlns:mc="http://schemas.openxmlformats.org/markup-compatibility/2006">
              <mc:Choice xmlns:v="urn:schemas-microsoft-com:vml" Requires="v">
                <p:oleObj spid="_x0000_s87153" name="Equation" r:id="rId12" imgW="139700" imgH="203200" progId="Equation.DSMT4">
                  <p:embed/>
                </p:oleObj>
              </mc:Choice>
              <mc:Fallback>
                <p:oleObj name="Equation" r:id="rId12" imgW="139700" imgH="203200" progId="Equation.DSMT4">
                  <p:embed/>
                  <p:pic>
                    <p:nvPicPr>
                      <p:cNvPr id="23" name="Object 2"/>
                      <p:cNvPicPr>
                        <a:picLocks noChangeAspect="1" noChangeArrowheads="1"/>
                      </p:cNvPicPr>
                      <p:nvPr/>
                    </p:nvPicPr>
                    <p:blipFill>
                      <a:blip r:embed="rId13"/>
                      <a:srcRect/>
                      <a:stretch>
                        <a:fillRect/>
                      </a:stretch>
                    </p:blipFill>
                    <p:spPr bwMode="auto">
                      <a:xfrm>
                        <a:off x="2889250" y="4451350"/>
                        <a:ext cx="196850" cy="287338"/>
                      </a:xfrm>
                      <a:prstGeom prst="rect">
                        <a:avLst/>
                      </a:prstGeom>
                      <a:noFill/>
                      <a:ln>
                        <a:noFill/>
                      </a:ln>
                      <a:effectLst/>
                    </p:spPr>
                  </p:pic>
                </p:oleObj>
              </mc:Fallback>
            </mc:AlternateContent>
          </a:graphicData>
        </a:graphic>
      </p:graphicFrame>
      <p:sp>
        <p:nvSpPr>
          <p:cNvPr id="7" name="Freeform 6"/>
          <p:cNvSpPr/>
          <p:nvPr/>
        </p:nvSpPr>
        <p:spPr>
          <a:xfrm>
            <a:off x="6762750" y="3325520"/>
            <a:ext cx="2908300" cy="1259181"/>
          </a:xfrm>
          <a:custGeom>
            <a:avLst/>
            <a:gdLst>
              <a:gd name="connsiteX0" fmla="*/ 0 w 2908300"/>
              <a:gd name="connsiteY0" fmla="*/ 1259181 h 1259181"/>
              <a:gd name="connsiteX1" fmla="*/ 114300 w 2908300"/>
              <a:gd name="connsiteY1" fmla="*/ 916281 h 1259181"/>
              <a:gd name="connsiteX2" fmla="*/ 330200 w 2908300"/>
              <a:gd name="connsiteY2" fmla="*/ 624181 h 1259181"/>
              <a:gd name="connsiteX3" fmla="*/ 533400 w 2908300"/>
              <a:gd name="connsiteY3" fmla="*/ 446381 h 1259181"/>
              <a:gd name="connsiteX4" fmla="*/ 838200 w 2908300"/>
              <a:gd name="connsiteY4" fmla="*/ 268581 h 1259181"/>
              <a:gd name="connsiteX5" fmla="*/ 1270000 w 2908300"/>
              <a:gd name="connsiteY5" fmla="*/ 103481 h 1259181"/>
              <a:gd name="connsiteX6" fmla="*/ 1701800 w 2908300"/>
              <a:gd name="connsiteY6" fmla="*/ 27281 h 1259181"/>
              <a:gd name="connsiteX7" fmla="*/ 2222500 w 2908300"/>
              <a:gd name="connsiteY7" fmla="*/ 1881 h 1259181"/>
              <a:gd name="connsiteX8" fmla="*/ 2908300 w 2908300"/>
              <a:gd name="connsiteY8" fmla="*/ 1881 h 1259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8300" h="1259181">
                <a:moveTo>
                  <a:pt x="0" y="1259181"/>
                </a:moveTo>
                <a:cubicBezTo>
                  <a:pt x="29633" y="1140647"/>
                  <a:pt x="59267" y="1022114"/>
                  <a:pt x="114300" y="916281"/>
                </a:cubicBezTo>
                <a:cubicBezTo>
                  <a:pt x="169333" y="810448"/>
                  <a:pt x="260350" y="702498"/>
                  <a:pt x="330200" y="624181"/>
                </a:cubicBezTo>
                <a:cubicBezTo>
                  <a:pt x="400050" y="545864"/>
                  <a:pt x="448733" y="505648"/>
                  <a:pt x="533400" y="446381"/>
                </a:cubicBezTo>
                <a:cubicBezTo>
                  <a:pt x="618067" y="387114"/>
                  <a:pt x="715433" y="325731"/>
                  <a:pt x="838200" y="268581"/>
                </a:cubicBezTo>
                <a:cubicBezTo>
                  <a:pt x="960967" y="211431"/>
                  <a:pt x="1126067" y="143698"/>
                  <a:pt x="1270000" y="103481"/>
                </a:cubicBezTo>
                <a:cubicBezTo>
                  <a:pt x="1413933" y="63264"/>
                  <a:pt x="1543050" y="44214"/>
                  <a:pt x="1701800" y="27281"/>
                </a:cubicBezTo>
                <a:cubicBezTo>
                  <a:pt x="1860550" y="10348"/>
                  <a:pt x="2021417" y="6114"/>
                  <a:pt x="2222500" y="1881"/>
                </a:cubicBezTo>
                <a:cubicBezTo>
                  <a:pt x="2423583" y="-2352"/>
                  <a:pt x="2908300" y="1881"/>
                  <a:pt x="2908300" y="1881"/>
                </a:cubicBezTo>
              </a:path>
            </a:pathLst>
          </a:cu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5" name="Straight Connector 24"/>
          <p:cNvCxnSpPr/>
          <p:nvPr/>
        </p:nvCxnSpPr>
        <p:spPr>
          <a:xfrm flipH="1">
            <a:off x="6794108" y="3322949"/>
            <a:ext cx="1568843" cy="0"/>
          </a:xfrm>
          <a:prstGeom prst="line">
            <a:avLst/>
          </a:prstGeom>
          <a:ln w="9525" cmpd="sng">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graphicFrame>
        <p:nvGraphicFramePr>
          <p:cNvPr id="27" name="Object 2"/>
          <p:cNvGraphicFramePr>
            <a:graphicFrameLocks noChangeAspect="1"/>
          </p:cNvGraphicFramePr>
          <p:nvPr/>
        </p:nvGraphicFramePr>
        <p:xfrm>
          <a:off x="6228728" y="3181850"/>
          <a:ext cx="447986" cy="287338"/>
        </p:xfrm>
        <a:graphic>
          <a:graphicData uri="http://schemas.openxmlformats.org/presentationml/2006/ole">
            <mc:AlternateContent xmlns:mc="http://schemas.openxmlformats.org/markup-compatibility/2006">
              <mc:Choice xmlns:v="urn:schemas-microsoft-com:vml" Requires="v">
                <p:oleObj spid="_x0000_s87154" name="Equation" r:id="rId14" imgW="317500" imgH="203200" progId="Equation.DSMT4">
                  <p:embed/>
                </p:oleObj>
              </mc:Choice>
              <mc:Fallback>
                <p:oleObj name="Equation" r:id="rId14" imgW="317500" imgH="203200" progId="Equation.DSMT4">
                  <p:embed/>
                  <p:pic>
                    <p:nvPicPr>
                      <p:cNvPr id="27" name="Object 2"/>
                      <p:cNvPicPr>
                        <a:picLocks noChangeAspect="1" noChangeArrowheads="1"/>
                      </p:cNvPicPr>
                      <p:nvPr/>
                    </p:nvPicPr>
                    <p:blipFill>
                      <a:blip r:embed="rId11"/>
                      <a:srcRect/>
                      <a:stretch>
                        <a:fillRect/>
                      </a:stretch>
                    </p:blipFill>
                    <p:spPr bwMode="auto">
                      <a:xfrm>
                        <a:off x="6228728" y="3181850"/>
                        <a:ext cx="447986" cy="287338"/>
                      </a:xfrm>
                      <a:prstGeom prst="rect">
                        <a:avLst/>
                      </a:prstGeom>
                      <a:noFill/>
                      <a:ln>
                        <a:noFill/>
                      </a:ln>
                      <a:effectLst/>
                    </p:spPr>
                  </p:pic>
                </p:oleObj>
              </mc:Fallback>
            </mc:AlternateContent>
          </a:graphicData>
        </a:graphic>
      </p:graphicFrame>
      <p:graphicFrame>
        <p:nvGraphicFramePr>
          <p:cNvPr id="28" name="Object 2"/>
          <p:cNvGraphicFramePr>
            <a:graphicFrameLocks noChangeAspect="1"/>
          </p:cNvGraphicFramePr>
          <p:nvPr/>
        </p:nvGraphicFramePr>
        <p:xfrm>
          <a:off x="9928226" y="4623330"/>
          <a:ext cx="104775" cy="145520"/>
        </p:xfrm>
        <a:graphic>
          <a:graphicData uri="http://schemas.openxmlformats.org/presentationml/2006/ole">
            <mc:AlternateContent xmlns:mc="http://schemas.openxmlformats.org/markup-compatibility/2006">
              <mc:Choice xmlns:v="urn:schemas-microsoft-com:vml" Requires="v">
                <p:oleObj spid="_x0000_s87155" name="Equation" r:id="rId15" imgW="101600" imgH="139700" progId="Equation.DSMT4">
                  <p:embed/>
                </p:oleObj>
              </mc:Choice>
              <mc:Fallback>
                <p:oleObj name="Equation" r:id="rId15" imgW="101600" imgH="139700" progId="Equation.DSMT4">
                  <p:embed/>
                  <p:pic>
                    <p:nvPicPr>
                      <p:cNvPr id="28" name="Object 2"/>
                      <p:cNvPicPr>
                        <a:picLocks noChangeAspect="1" noChangeArrowheads="1"/>
                      </p:cNvPicPr>
                      <p:nvPr/>
                    </p:nvPicPr>
                    <p:blipFill>
                      <a:blip r:embed="rId16"/>
                      <a:srcRect/>
                      <a:stretch>
                        <a:fillRect/>
                      </a:stretch>
                    </p:blipFill>
                    <p:spPr bwMode="auto">
                      <a:xfrm>
                        <a:off x="9928226" y="4623330"/>
                        <a:ext cx="104775" cy="145520"/>
                      </a:xfrm>
                      <a:prstGeom prst="rect">
                        <a:avLst/>
                      </a:prstGeom>
                      <a:noFill/>
                      <a:ln>
                        <a:noFill/>
                      </a:ln>
                      <a:effectLst/>
                    </p:spPr>
                  </p:pic>
                </p:oleObj>
              </mc:Fallback>
            </mc:AlternateContent>
          </a:graphicData>
        </a:graphic>
      </p:graphicFrame>
      <p:graphicFrame>
        <p:nvGraphicFramePr>
          <p:cNvPr id="29" name="Object 2"/>
          <p:cNvGraphicFramePr>
            <a:graphicFrameLocks noChangeAspect="1"/>
          </p:cNvGraphicFramePr>
          <p:nvPr/>
        </p:nvGraphicFramePr>
        <p:xfrm>
          <a:off x="6572251" y="2511425"/>
          <a:ext cx="131763" cy="173038"/>
        </p:xfrm>
        <a:graphic>
          <a:graphicData uri="http://schemas.openxmlformats.org/presentationml/2006/ole">
            <mc:AlternateContent xmlns:mc="http://schemas.openxmlformats.org/markup-compatibility/2006">
              <mc:Choice xmlns:v="urn:schemas-microsoft-com:vml" Requires="v">
                <p:oleObj spid="_x0000_s87156" name="Equation" r:id="rId17" imgW="127000" imgH="165100" progId="Equation.DSMT4">
                  <p:embed/>
                </p:oleObj>
              </mc:Choice>
              <mc:Fallback>
                <p:oleObj name="Equation" r:id="rId17" imgW="127000" imgH="165100" progId="Equation.DSMT4">
                  <p:embed/>
                  <p:pic>
                    <p:nvPicPr>
                      <p:cNvPr id="29" name="Object 2"/>
                      <p:cNvPicPr>
                        <a:picLocks noChangeAspect="1" noChangeArrowheads="1"/>
                      </p:cNvPicPr>
                      <p:nvPr/>
                    </p:nvPicPr>
                    <p:blipFill>
                      <a:blip r:embed="rId18"/>
                      <a:srcRect/>
                      <a:stretch>
                        <a:fillRect/>
                      </a:stretch>
                    </p:blipFill>
                    <p:spPr bwMode="auto">
                      <a:xfrm>
                        <a:off x="6572251" y="2511425"/>
                        <a:ext cx="131763" cy="173038"/>
                      </a:xfrm>
                      <a:prstGeom prst="rect">
                        <a:avLst/>
                      </a:prstGeom>
                      <a:noFill/>
                      <a:ln>
                        <a:noFill/>
                      </a:ln>
                      <a:effectLst/>
                    </p:spPr>
                  </p:pic>
                </p:oleObj>
              </mc:Fallback>
            </mc:AlternateContent>
          </a:graphicData>
        </a:graphic>
      </p:graphicFrame>
      <p:graphicFrame>
        <p:nvGraphicFramePr>
          <p:cNvPr id="30" name="Object 2"/>
          <p:cNvGraphicFramePr>
            <a:graphicFrameLocks noChangeAspect="1"/>
          </p:cNvGraphicFramePr>
          <p:nvPr/>
        </p:nvGraphicFramePr>
        <p:xfrm>
          <a:off x="5351463" y="3691468"/>
          <a:ext cx="104775" cy="145520"/>
        </p:xfrm>
        <a:graphic>
          <a:graphicData uri="http://schemas.openxmlformats.org/presentationml/2006/ole">
            <mc:AlternateContent xmlns:mc="http://schemas.openxmlformats.org/markup-compatibility/2006">
              <mc:Choice xmlns:v="urn:schemas-microsoft-com:vml" Requires="v">
                <p:oleObj spid="_x0000_s87157" name="Equation" r:id="rId19" imgW="101600" imgH="139700" progId="Equation.DSMT4">
                  <p:embed/>
                </p:oleObj>
              </mc:Choice>
              <mc:Fallback>
                <p:oleObj name="Equation" r:id="rId19" imgW="101600" imgH="139700" progId="Equation.DSMT4">
                  <p:embed/>
                  <p:pic>
                    <p:nvPicPr>
                      <p:cNvPr id="30" name="Object 2"/>
                      <p:cNvPicPr>
                        <a:picLocks noChangeAspect="1" noChangeArrowheads="1"/>
                      </p:cNvPicPr>
                      <p:nvPr/>
                    </p:nvPicPr>
                    <p:blipFill>
                      <a:blip r:embed="rId16"/>
                      <a:srcRect/>
                      <a:stretch>
                        <a:fillRect/>
                      </a:stretch>
                    </p:blipFill>
                    <p:spPr bwMode="auto">
                      <a:xfrm>
                        <a:off x="5351463" y="3691468"/>
                        <a:ext cx="104775" cy="145520"/>
                      </a:xfrm>
                      <a:prstGeom prst="rect">
                        <a:avLst/>
                      </a:prstGeom>
                      <a:noFill/>
                      <a:ln>
                        <a:noFill/>
                      </a:ln>
                      <a:effectLst/>
                    </p:spPr>
                  </p:pic>
                </p:oleObj>
              </mc:Fallback>
            </mc:AlternateContent>
          </a:graphicData>
        </a:graphic>
      </p:graphicFrame>
      <p:graphicFrame>
        <p:nvGraphicFramePr>
          <p:cNvPr id="31" name="Object 2"/>
          <p:cNvGraphicFramePr>
            <a:graphicFrameLocks noChangeAspect="1"/>
          </p:cNvGraphicFramePr>
          <p:nvPr/>
        </p:nvGraphicFramePr>
        <p:xfrm>
          <a:off x="1982788" y="1579563"/>
          <a:ext cx="131763" cy="173038"/>
        </p:xfrm>
        <a:graphic>
          <a:graphicData uri="http://schemas.openxmlformats.org/presentationml/2006/ole">
            <mc:AlternateContent xmlns:mc="http://schemas.openxmlformats.org/markup-compatibility/2006">
              <mc:Choice xmlns:v="urn:schemas-microsoft-com:vml" Requires="v">
                <p:oleObj spid="_x0000_s87158" name="Equation" r:id="rId20" imgW="127000" imgH="165100" progId="Equation.DSMT4">
                  <p:embed/>
                </p:oleObj>
              </mc:Choice>
              <mc:Fallback>
                <p:oleObj name="Equation" r:id="rId20" imgW="127000" imgH="165100" progId="Equation.DSMT4">
                  <p:embed/>
                  <p:pic>
                    <p:nvPicPr>
                      <p:cNvPr id="31" name="Object 2"/>
                      <p:cNvPicPr>
                        <a:picLocks noChangeAspect="1" noChangeArrowheads="1"/>
                      </p:cNvPicPr>
                      <p:nvPr/>
                    </p:nvPicPr>
                    <p:blipFill>
                      <a:blip r:embed="rId18"/>
                      <a:srcRect/>
                      <a:stretch>
                        <a:fillRect/>
                      </a:stretch>
                    </p:blipFill>
                    <p:spPr bwMode="auto">
                      <a:xfrm>
                        <a:off x="1982788" y="1579563"/>
                        <a:ext cx="131763" cy="173038"/>
                      </a:xfrm>
                      <a:prstGeom prst="rect">
                        <a:avLst/>
                      </a:prstGeom>
                      <a:noFill/>
                      <a:ln>
                        <a:noFill/>
                      </a:ln>
                      <a:effectLst/>
                    </p:spPr>
                  </p:pic>
                </p:oleObj>
              </mc:Fallback>
            </mc:AlternateContent>
          </a:graphicData>
        </a:graphic>
      </p:graphicFrame>
      <p:graphicFrame>
        <p:nvGraphicFramePr>
          <p:cNvPr id="32" name="Object 2"/>
          <p:cNvGraphicFramePr>
            <a:graphicFrameLocks noChangeAspect="1"/>
          </p:cNvGraphicFramePr>
          <p:nvPr/>
        </p:nvGraphicFramePr>
        <p:xfrm>
          <a:off x="6323013" y="6391805"/>
          <a:ext cx="104775" cy="145520"/>
        </p:xfrm>
        <a:graphic>
          <a:graphicData uri="http://schemas.openxmlformats.org/presentationml/2006/ole">
            <mc:AlternateContent xmlns:mc="http://schemas.openxmlformats.org/markup-compatibility/2006">
              <mc:Choice xmlns:v="urn:schemas-microsoft-com:vml" Requires="v">
                <p:oleObj spid="_x0000_s87159" name="Equation" r:id="rId21" imgW="101600" imgH="139700" progId="Equation.DSMT4">
                  <p:embed/>
                </p:oleObj>
              </mc:Choice>
              <mc:Fallback>
                <p:oleObj name="Equation" r:id="rId21" imgW="101600" imgH="139700" progId="Equation.DSMT4">
                  <p:embed/>
                  <p:pic>
                    <p:nvPicPr>
                      <p:cNvPr id="32" name="Object 2"/>
                      <p:cNvPicPr>
                        <a:picLocks noChangeAspect="1" noChangeArrowheads="1"/>
                      </p:cNvPicPr>
                      <p:nvPr/>
                    </p:nvPicPr>
                    <p:blipFill>
                      <a:blip r:embed="rId16"/>
                      <a:srcRect/>
                      <a:stretch>
                        <a:fillRect/>
                      </a:stretch>
                    </p:blipFill>
                    <p:spPr bwMode="auto">
                      <a:xfrm>
                        <a:off x="6323013" y="6391805"/>
                        <a:ext cx="104775" cy="145520"/>
                      </a:xfrm>
                      <a:prstGeom prst="rect">
                        <a:avLst/>
                      </a:prstGeom>
                      <a:noFill/>
                      <a:ln>
                        <a:noFill/>
                      </a:ln>
                      <a:effectLst/>
                    </p:spPr>
                  </p:pic>
                </p:oleObj>
              </mc:Fallback>
            </mc:AlternateContent>
          </a:graphicData>
        </a:graphic>
      </p:graphicFrame>
      <p:graphicFrame>
        <p:nvGraphicFramePr>
          <p:cNvPr id="33" name="Object 2"/>
          <p:cNvGraphicFramePr>
            <a:graphicFrameLocks noChangeAspect="1"/>
          </p:cNvGraphicFramePr>
          <p:nvPr/>
        </p:nvGraphicFramePr>
        <p:xfrm>
          <a:off x="3036889" y="4216400"/>
          <a:ext cx="92075" cy="173038"/>
        </p:xfrm>
        <a:graphic>
          <a:graphicData uri="http://schemas.openxmlformats.org/presentationml/2006/ole">
            <mc:AlternateContent xmlns:mc="http://schemas.openxmlformats.org/markup-compatibility/2006">
              <mc:Choice xmlns:v="urn:schemas-microsoft-com:vml" Requires="v">
                <p:oleObj spid="_x0000_s87160" name="Equation" r:id="rId22" imgW="88900" imgH="165100" progId="Equation.DSMT4">
                  <p:embed/>
                </p:oleObj>
              </mc:Choice>
              <mc:Fallback>
                <p:oleObj name="Equation" r:id="rId22" imgW="88900" imgH="165100" progId="Equation.DSMT4">
                  <p:embed/>
                  <p:pic>
                    <p:nvPicPr>
                      <p:cNvPr id="33" name="Object 2"/>
                      <p:cNvPicPr>
                        <a:picLocks noChangeAspect="1" noChangeArrowheads="1"/>
                      </p:cNvPicPr>
                      <p:nvPr/>
                    </p:nvPicPr>
                    <p:blipFill>
                      <a:blip r:embed="rId23"/>
                      <a:srcRect/>
                      <a:stretch>
                        <a:fillRect/>
                      </a:stretch>
                    </p:blipFill>
                    <p:spPr bwMode="auto">
                      <a:xfrm>
                        <a:off x="3036889" y="4216400"/>
                        <a:ext cx="92075" cy="17303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35898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dissolve">
                                      <p:cBhvr>
                                        <p:cTn id="16" dur="500"/>
                                        <p:tgtEl>
                                          <p:spTgt spid="3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dissolv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dissolve">
                                      <p:cBhvr>
                                        <p:cTn id="24" dur="500"/>
                                        <p:tgtEl>
                                          <p:spTgt spid="22"/>
                                        </p:tgtEl>
                                      </p:cBhvr>
                                    </p:animEffect>
                                  </p:childTnLst>
                                </p:cTn>
                              </p:par>
                              <p:par>
                                <p:cTn id="25" presetID="9" presetClass="entr" presetSubtype="0"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dissolve">
                                      <p:cBhvr>
                                        <p:cTn id="27" dur="500"/>
                                        <p:tgtEl>
                                          <p:spTgt spid="8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dissolv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dissolve">
                                      <p:cBhvr>
                                        <p:cTn id="35" dur="500"/>
                                        <p:tgtEl>
                                          <p:spTgt spid="29"/>
                                        </p:tgtEl>
                                      </p:cBhvr>
                                    </p:animEffect>
                                  </p:childTnLst>
                                </p:cTn>
                              </p:par>
                              <p:par>
                                <p:cTn id="36" presetID="9"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dissolve">
                                      <p:cBhvr>
                                        <p:cTn id="38" dur="500"/>
                                        <p:tgtEl>
                                          <p:spTgt spid="14"/>
                                        </p:tgtEl>
                                      </p:cBhvr>
                                    </p:animEffect>
                                  </p:childTnLst>
                                </p:cTn>
                              </p:par>
                              <p:par>
                                <p:cTn id="39" presetID="9"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dissolve">
                                      <p:cBhvr>
                                        <p:cTn id="41" dur="500"/>
                                        <p:tgtEl>
                                          <p:spTgt spid="15"/>
                                        </p:tgtEl>
                                      </p:cBhvr>
                                    </p:animEffect>
                                  </p:childTnLst>
                                </p:cTn>
                              </p:par>
                              <p:par>
                                <p:cTn id="42" presetID="9" presetClass="entr" presetSubtype="0" fill="hold"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dissolve">
                                      <p:cBhvr>
                                        <p:cTn id="44" dur="500"/>
                                        <p:tgtEl>
                                          <p:spTgt spid="28"/>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dissolv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dissolve">
                                      <p:cBhvr>
                                        <p:cTn id="52" dur="500"/>
                                        <p:tgtEl>
                                          <p:spTgt spid="25"/>
                                        </p:tgtEl>
                                      </p:cBhvr>
                                    </p:animEffect>
                                  </p:childTnLst>
                                </p:cTn>
                              </p:par>
                              <p:par>
                                <p:cTn id="53" presetID="9"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dissolve">
                                      <p:cBhvr>
                                        <p:cTn id="55" dur="500"/>
                                        <p:tgtEl>
                                          <p:spTgt spid="27"/>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dissolve">
                                      <p:cBhvr>
                                        <p:cTn id="58" dur="500"/>
                                        <p:tgtEl>
                                          <p:spTgt spid="7"/>
                                        </p:tgtEl>
                                      </p:cBhvr>
                                    </p:animEffect>
                                  </p:childTnLst>
                                </p:cTn>
                              </p:par>
                              <p:par>
                                <p:cTn id="59" presetID="9" presetClass="entr" presetSubtype="0" fill="hold" nodeType="withEffect">
                                  <p:stCondLst>
                                    <p:cond delay="0"/>
                                  </p:stCondLst>
                                  <p:childTnLst>
                                    <p:set>
                                      <p:cBhvr>
                                        <p:cTn id="60" dur="1" fill="hold">
                                          <p:stCondLst>
                                            <p:cond delay="0"/>
                                          </p:stCondLst>
                                        </p:cTn>
                                        <p:tgtEl>
                                          <p:spTgt spid="82"/>
                                        </p:tgtEl>
                                        <p:attrNameLst>
                                          <p:attrName>style.visibility</p:attrName>
                                        </p:attrNameLst>
                                      </p:cBhvr>
                                      <p:to>
                                        <p:strVal val="visible"/>
                                      </p:to>
                                    </p:set>
                                    <p:animEffect transition="in" filter="dissolve">
                                      <p:cBhvr>
                                        <p:cTn id="61" dur="500"/>
                                        <p:tgtEl>
                                          <p:spTgt spid="82"/>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dissolve">
                                      <p:cBhvr>
                                        <p:cTn id="66" dur="500"/>
                                        <p:tgtEl>
                                          <p:spTgt spid="33"/>
                                        </p:tgtEl>
                                      </p:cBhvr>
                                    </p:animEffect>
                                  </p:childTnLst>
                                </p:cTn>
                              </p:par>
                              <p:par>
                                <p:cTn id="67" presetID="9" presetClass="entr" presetSubtype="0" fill="hold"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dissolve">
                                      <p:cBhvr>
                                        <p:cTn id="69" dur="500"/>
                                        <p:tgtEl>
                                          <p:spTgt spid="16"/>
                                        </p:tgtEl>
                                      </p:cBhvr>
                                    </p:animEffect>
                                  </p:childTnLst>
                                </p:cTn>
                              </p:par>
                              <p:par>
                                <p:cTn id="70" presetID="9" presetClass="entr" presetSubtype="0" fill="hold"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dissolve">
                                      <p:cBhvr>
                                        <p:cTn id="72" dur="500"/>
                                        <p:tgtEl>
                                          <p:spTgt spid="17"/>
                                        </p:tgtEl>
                                      </p:cBhvr>
                                    </p:animEffect>
                                  </p:childTnLst>
                                </p:cTn>
                              </p:par>
                              <p:par>
                                <p:cTn id="73" presetID="9" presetClass="entr" presetSubtype="0" fill="hold" nodeType="with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dissolve">
                                      <p:cBhvr>
                                        <p:cTn id="75" dur="500"/>
                                        <p:tgtEl>
                                          <p:spTgt spid="32"/>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dissolve">
                                      <p:cBhvr>
                                        <p:cTn id="78" dur="500"/>
                                        <p:tgtEl>
                                          <p:spTgt spid="45"/>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nodeType="click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dissolve">
                                      <p:cBhvr>
                                        <p:cTn id="83" dur="500"/>
                                        <p:tgtEl>
                                          <p:spTgt spid="23"/>
                                        </p:tgtEl>
                                      </p:cBhvr>
                                    </p:animEffect>
                                  </p:childTnLst>
                                </p:cTn>
                              </p:par>
                              <p:par>
                                <p:cTn id="84" presetID="9" presetClass="entr" presetSubtype="0"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dissolve">
                                      <p:cBhvr>
                                        <p:cTn id="86" dur="500"/>
                                        <p:tgtEl>
                                          <p:spTgt spid="21"/>
                                        </p:tgtEl>
                                      </p:cBhvr>
                                    </p:animEffect>
                                  </p:childTnLst>
                                </p:cTn>
                              </p:par>
                              <p:par>
                                <p:cTn id="87" presetID="9" presetClass="entr" presetSubtype="0" fill="hold" nodeType="with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dissolve">
                                      <p:cBhvr>
                                        <p:cTn id="8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8" grpId="0"/>
      <p:bldP spid="19" grpId="0"/>
      <p:bldP spid="6" grpId="0" animBg="1"/>
      <p:bldP spid="21"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 Box 77"/>
          <p:cNvSpPr txBox="1">
            <a:spLocks/>
          </p:cNvSpPr>
          <p:nvPr/>
        </p:nvSpPr>
        <p:spPr bwMode="auto">
          <a:xfrm>
            <a:off x="2059883" y="3001711"/>
            <a:ext cx="5763588" cy="1006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sz="2000" dirty="0">
                <a:solidFill>
                  <a:schemeClr val="tx1"/>
                </a:solidFill>
                <a:latin typeface="Times New Roman"/>
                <a:cs typeface="Times New Roman"/>
              </a:rPr>
              <a:t>This creates a </a:t>
            </a:r>
            <a:r>
              <a:rPr lang="en-US" sz="2000" dirty="0">
                <a:solidFill>
                  <a:srgbClr val="FF0000"/>
                </a:solidFill>
                <a:latin typeface="Times New Roman"/>
                <a:cs typeface="Times New Roman"/>
              </a:rPr>
              <a:t>reverse electric field </a:t>
            </a:r>
            <a:r>
              <a:rPr lang="en-US" sz="2000" dirty="0">
                <a:latin typeface="Times New Roman"/>
                <a:cs typeface="Times New Roman"/>
              </a:rPr>
              <a:t>that diminishes the net electric field across the plates (see sketch on next page).</a:t>
            </a:r>
          </a:p>
        </p:txBody>
      </p:sp>
      <p:sp>
        <p:nvSpPr>
          <p:cNvPr id="22" name="TextBox 21"/>
          <p:cNvSpPr txBox="1"/>
          <p:nvPr/>
        </p:nvSpPr>
        <p:spPr>
          <a:xfrm>
            <a:off x="1594594" y="95588"/>
            <a:ext cx="899720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Dielectrics</a:t>
            </a:r>
            <a:endParaRPr lang="en-US" sz="2800" dirty="0">
              <a:latin typeface="Times New Roman"/>
              <a:cs typeface="Times New Roman"/>
            </a:endParaRPr>
          </a:p>
        </p:txBody>
      </p:sp>
      <p:sp>
        <p:nvSpPr>
          <p:cNvPr id="25608" name="Rectangle 7"/>
          <p:cNvSpPr>
            <a:spLocks noChangeArrowheads="1"/>
          </p:cNvSpPr>
          <p:nvPr/>
        </p:nvSpPr>
        <p:spPr bwMode="auto">
          <a:xfrm>
            <a:off x="1524001" y="0"/>
            <a:ext cx="9140825" cy="6858000"/>
          </a:xfrm>
          <a:prstGeom prst="rect">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 name="Rectangle 42"/>
          <p:cNvSpPr>
            <a:spLocks noChangeArrowheads="1"/>
          </p:cNvSpPr>
          <p:nvPr/>
        </p:nvSpPr>
        <p:spPr bwMode="auto">
          <a:xfrm>
            <a:off x="152400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10243663" y="6472239"/>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44.)</a:t>
            </a:r>
          </a:p>
        </p:txBody>
      </p:sp>
      <p:sp>
        <p:nvSpPr>
          <p:cNvPr id="3" name="TextBox 2"/>
          <p:cNvSpPr txBox="1"/>
          <p:nvPr/>
        </p:nvSpPr>
        <p:spPr>
          <a:xfrm>
            <a:off x="1751162" y="820854"/>
            <a:ext cx="5691309" cy="830997"/>
          </a:xfrm>
          <a:prstGeom prst="rect">
            <a:avLst/>
          </a:prstGeom>
          <a:noFill/>
        </p:spPr>
        <p:txBody>
          <a:bodyPr wrap="square" rtlCol="0">
            <a:spAutoFit/>
          </a:bodyPr>
          <a:lstStyle/>
          <a:p>
            <a:r>
              <a:rPr lang="en-US" sz="2800" dirty="0">
                <a:solidFill>
                  <a:srgbClr val="FF0000"/>
                </a:solidFill>
                <a:latin typeface="Apple Chancery"/>
                <a:cs typeface="Apple Chancery"/>
              </a:rPr>
              <a:t>Consider</a:t>
            </a:r>
            <a:r>
              <a:rPr lang="en-US" sz="2000" dirty="0">
                <a:latin typeface="Times New Roman"/>
                <a:cs typeface="Times New Roman"/>
              </a:rPr>
              <a:t> the </a:t>
            </a:r>
            <a:r>
              <a:rPr lang="en-US" sz="2000" dirty="0">
                <a:solidFill>
                  <a:srgbClr val="0000FF"/>
                </a:solidFill>
                <a:latin typeface="Times New Roman"/>
                <a:cs typeface="Times New Roman"/>
              </a:rPr>
              <a:t>charged,</a:t>
            </a:r>
            <a:r>
              <a:rPr lang="en-US" sz="2000" dirty="0">
                <a:latin typeface="Times New Roman"/>
                <a:cs typeface="Times New Roman"/>
              </a:rPr>
              <a:t> </a:t>
            </a:r>
            <a:r>
              <a:rPr lang="en-US" sz="2000" i="1" dirty="0">
                <a:solidFill>
                  <a:srgbClr val="0000FF"/>
                </a:solidFill>
                <a:latin typeface="Times New Roman"/>
                <a:cs typeface="Times New Roman"/>
              </a:rPr>
              <a:t>parallel-plate capacitor </a:t>
            </a:r>
            <a:r>
              <a:rPr lang="en-US" sz="2000" dirty="0">
                <a:latin typeface="Times New Roman"/>
                <a:cs typeface="Times New Roman"/>
              </a:rPr>
              <a:t>shown to the right (complete with its </a:t>
            </a:r>
            <a:r>
              <a:rPr lang="en-US" sz="2000" i="1" dirty="0">
                <a:latin typeface="Times New Roman"/>
                <a:cs typeface="Times New Roman"/>
              </a:rPr>
              <a:t>E-</a:t>
            </a:r>
            <a:r>
              <a:rPr lang="en-US" sz="2000" i="1" dirty="0" err="1">
                <a:latin typeface="Times New Roman"/>
                <a:cs typeface="Times New Roman"/>
              </a:rPr>
              <a:t>fld</a:t>
            </a:r>
            <a:r>
              <a:rPr lang="en-US" sz="2000" dirty="0">
                <a:latin typeface="Times New Roman"/>
                <a:cs typeface="Times New Roman"/>
              </a:rPr>
              <a:t>)</a:t>
            </a:r>
            <a:r>
              <a:rPr lang="en-US" sz="2000" dirty="0">
                <a:solidFill>
                  <a:srgbClr val="0000FF"/>
                </a:solidFill>
                <a:latin typeface="Times New Roman"/>
                <a:cs typeface="Times New Roman"/>
              </a:rPr>
              <a:t>.</a:t>
            </a:r>
          </a:p>
        </p:txBody>
      </p:sp>
      <p:sp>
        <p:nvSpPr>
          <p:cNvPr id="164" name="Text Box 76"/>
          <p:cNvSpPr txBox="1">
            <a:spLocks/>
          </p:cNvSpPr>
          <p:nvPr/>
        </p:nvSpPr>
        <p:spPr bwMode="auto">
          <a:xfrm>
            <a:off x="1751162" y="1664551"/>
            <a:ext cx="5691309" cy="698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sz="2000" dirty="0">
                <a:solidFill>
                  <a:srgbClr val="FF0000"/>
                </a:solidFill>
                <a:latin typeface="Apple Chancery"/>
                <a:cs typeface="Apple Chancery"/>
              </a:rPr>
              <a:t>Placing an </a:t>
            </a:r>
            <a:r>
              <a:rPr lang="en-US" sz="2000" dirty="0">
                <a:latin typeface="Times New Roman"/>
                <a:cs typeface="Times New Roman"/>
              </a:rPr>
              <a:t>insulating material (called a </a:t>
            </a:r>
            <a:r>
              <a:rPr lang="en-US" sz="2000" i="1" dirty="0">
                <a:solidFill>
                  <a:srgbClr val="0000FF"/>
                </a:solidFill>
                <a:latin typeface="Times New Roman"/>
                <a:cs typeface="Times New Roman"/>
              </a:rPr>
              <a:t>dielectric</a:t>
            </a:r>
            <a:r>
              <a:rPr lang="en-US" altLang="ja-JP" sz="2000" dirty="0">
                <a:latin typeface="Times New Roman"/>
                <a:cs typeface="Times New Roman"/>
              </a:rPr>
              <a:t>)</a:t>
            </a:r>
            <a:r>
              <a:rPr lang="en-US" sz="2000" dirty="0">
                <a:latin typeface="Times New Roman"/>
                <a:cs typeface="Times New Roman"/>
              </a:rPr>
              <a:t> between the plates does a number of things.   </a:t>
            </a:r>
          </a:p>
        </p:txBody>
      </p:sp>
      <p:sp>
        <p:nvSpPr>
          <p:cNvPr id="166" name="Text Box 78"/>
          <p:cNvSpPr txBox="1">
            <a:spLocks/>
          </p:cNvSpPr>
          <p:nvPr/>
        </p:nvSpPr>
        <p:spPr bwMode="auto">
          <a:xfrm>
            <a:off x="2059883" y="4070509"/>
            <a:ext cx="5382588" cy="698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sz="2000" dirty="0">
                <a:solidFill>
                  <a:srgbClr val="FF0000"/>
                </a:solidFill>
                <a:latin typeface="Apple Chancery"/>
                <a:cs typeface="Apple Chancery"/>
              </a:rPr>
              <a:t>2.) With the net electric field </a:t>
            </a:r>
            <a:r>
              <a:rPr lang="en-US" sz="2000" dirty="0">
                <a:latin typeface="Times New Roman"/>
                <a:cs typeface="Times New Roman"/>
              </a:rPr>
              <a:t>diminishing, the </a:t>
            </a:r>
            <a:r>
              <a:rPr lang="en-US" sz="2000" dirty="0">
                <a:solidFill>
                  <a:srgbClr val="0000FF"/>
                </a:solidFill>
                <a:latin typeface="Times New Roman"/>
                <a:cs typeface="Times New Roman"/>
              </a:rPr>
              <a:t>net electrical potential </a:t>
            </a:r>
            <a:r>
              <a:rPr lang="en-US" sz="2000" dirty="0">
                <a:latin typeface="Times New Roman"/>
                <a:cs typeface="Times New Roman"/>
              </a:rPr>
              <a:t>across the plates </a:t>
            </a:r>
            <a:r>
              <a:rPr lang="en-US" sz="2000" dirty="0">
                <a:solidFill>
                  <a:srgbClr val="FF0000"/>
                </a:solidFill>
                <a:latin typeface="Times New Roman"/>
                <a:cs typeface="Times New Roman"/>
              </a:rPr>
              <a:t>goes DOWN</a:t>
            </a:r>
            <a:r>
              <a:rPr lang="en-US" sz="2000" dirty="0">
                <a:latin typeface="Times New Roman"/>
                <a:cs typeface="Times New Roman"/>
              </a:rPr>
              <a:t>.  </a:t>
            </a:r>
          </a:p>
        </p:txBody>
      </p:sp>
      <p:sp>
        <p:nvSpPr>
          <p:cNvPr id="167" name="Text Box 79"/>
          <p:cNvSpPr txBox="1">
            <a:spLocks/>
          </p:cNvSpPr>
          <p:nvPr/>
        </p:nvSpPr>
        <p:spPr bwMode="auto">
          <a:xfrm>
            <a:off x="2059883" y="5125082"/>
            <a:ext cx="8443016" cy="1006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sz="2000" dirty="0">
                <a:solidFill>
                  <a:srgbClr val="FF0000"/>
                </a:solidFill>
                <a:latin typeface="Apple Chancery"/>
                <a:cs typeface="Apple Chancery"/>
              </a:rPr>
              <a:t>3.) Conceptually, </a:t>
            </a:r>
            <a:r>
              <a:rPr lang="en-US" sz="2000" dirty="0">
                <a:latin typeface="Times New Roman"/>
                <a:cs typeface="Times New Roman"/>
              </a:rPr>
              <a:t>placing a </a:t>
            </a:r>
            <a:r>
              <a:rPr lang="en-US" sz="2000" dirty="0">
                <a:solidFill>
                  <a:srgbClr val="0000FF"/>
                </a:solidFill>
                <a:latin typeface="Times New Roman"/>
                <a:cs typeface="Times New Roman"/>
              </a:rPr>
              <a:t>dielectric</a:t>
            </a:r>
            <a:r>
              <a:rPr lang="en-US" sz="2000" dirty="0">
                <a:latin typeface="Times New Roman"/>
                <a:cs typeface="Times New Roman"/>
              </a:rPr>
              <a:t> between the plates effectively </a:t>
            </a:r>
            <a:r>
              <a:rPr lang="en-US" sz="2000" dirty="0">
                <a:solidFill>
                  <a:srgbClr val="0000FF"/>
                </a:solidFill>
                <a:latin typeface="Times New Roman"/>
                <a:cs typeface="Times New Roman"/>
              </a:rPr>
              <a:t>allows the plates to hold more charge per unit volt</a:t>
            </a:r>
            <a:r>
              <a:rPr lang="en-US" sz="2000" dirty="0">
                <a:latin typeface="Times New Roman"/>
                <a:cs typeface="Times New Roman"/>
              </a:rPr>
              <a:t>.  This is why the capacitance increases when a dielectric is placed internal to the cap.  </a:t>
            </a:r>
          </a:p>
        </p:txBody>
      </p:sp>
      <p:sp>
        <p:nvSpPr>
          <p:cNvPr id="92" name="Rectangle 3"/>
          <p:cNvSpPr>
            <a:spLocks noChangeArrowheads="1"/>
          </p:cNvSpPr>
          <p:nvPr/>
        </p:nvSpPr>
        <p:spPr bwMode="auto">
          <a:xfrm>
            <a:off x="7950201" y="869121"/>
            <a:ext cx="308004" cy="2856895"/>
          </a:xfrm>
          <a:prstGeom prst="rect">
            <a:avLst/>
          </a:prstGeom>
          <a:solidFill>
            <a:srgbClr val="FF1916"/>
          </a:solidFill>
          <a:ln w="25400">
            <a:solidFill>
              <a:schemeClr val="tx1"/>
            </a:solidFill>
            <a:miter lim="800000"/>
            <a:headEnd/>
            <a:tailEnd/>
          </a:ln>
        </p:spPr>
        <p:txBody>
          <a:bodyPr lIns="82296" tIns="41148" rIns="82296" bIns="41148"/>
          <a:lstStyle/>
          <a:p>
            <a:endParaRPr lang="en-US"/>
          </a:p>
        </p:txBody>
      </p:sp>
      <p:sp>
        <p:nvSpPr>
          <p:cNvPr id="95" name="Rectangle 4"/>
          <p:cNvSpPr>
            <a:spLocks noChangeArrowheads="1"/>
          </p:cNvSpPr>
          <p:nvPr/>
        </p:nvSpPr>
        <p:spPr bwMode="auto">
          <a:xfrm>
            <a:off x="9752872" y="869121"/>
            <a:ext cx="280129" cy="2856895"/>
          </a:xfrm>
          <a:prstGeom prst="rect">
            <a:avLst/>
          </a:prstGeom>
          <a:solidFill>
            <a:srgbClr val="5C90FF"/>
          </a:solidFill>
          <a:ln w="25400">
            <a:solidFill>
              <a:schemeClr val="tx1"/>
            </a:solidFill>
            <a:miter lim="800000"/>
            <a:headEnd/>
            <a:tailEnd/>
          </a:ln>
        </p:spPr>
        <p:txBody>
          <a:bodyPr lIns="82296" tIns="41148" rIns="82296" bIns="41148"/>
          <a:lstStyle/>
          <a:p>
            <a:endParaRPr lang="en-US"/>
          </a:p>
        </p:txBody>
      </p:sp>
      <p:sp>
        <p:nvSpPr>
          <p:cNvPr id="96" name="Line 5"/>
          <p:cNvSpPr>
            <a:spLocks noChangeShapeType="1"/>
          </p:cNvSpPr>
          <p:nvPr/>
        </p:nvSpPr>
        <p:spPr bwMode="auto">
          <a:xfrm flipV="1">
            <a:off x="7493001" y="2287436"/>
            <a:ext cx="457200" cy="673"/>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97" name="Line 6"/>
          <p:cNvSpPr>
            <a:spLocks noChangeShapeType="1"/>
          </p:cNvSpPr>
          <p:nvPr/>
        </p:nvSpPr>
        <p:spPr bwMode="auto">
          <a:xfrm>
            <a:off x="10033000" y="2287436"/>
            <a:ext cx="445131" cy="673"/>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grpSp>
        <p:nvGrpSpPr>
          <p:cNvPr id="98" name="Group 7"/>
          <p:cNvGrpSpPr>
            <a:grpSpLocks/>
          </p:cNvGrpSpPr>
          <p:nvPr/>
        </p:nvGrpSpPr>
        <p:grpSpPr bwMode="auto">
          <a:xfrm>
            <a:off x="8144685" y="973180"/>
            <a:ext cx="75679" cy="75679"/>
            <a:chOff x="2320" y="1664"/>
            <a:chExt cx="64" cy="64"/>
          </a:xfrm>
        </p:grpSpPr>
        <p:sp>
          <p:nvSpPr>
            <p:cNvPr id="162" name="Line 8"/>
            <p:cNvSpPr>
              <a:spLocks noChangeShapeType="1"/>
            </p:cNvSpPr>
            <p:nvPr/>
          </p:nvSpPr>
          <p:spPr bwMode="auto">
            <a:xfrm>
              <a:off x="2320" y="1696"/>
              <a:ext cx="64"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3" name="Line 9"/>
            <p:cNvSpPr>
              <a:spLocks noChangeShapeType="1"/>
            </p:cNvSpPr>
            <p:nvPr/>
          </p:nvSpPr>
          <p:spPr bwMode="auto">
            <a:xfrm>
              <a:off x="2352" y="1664"/>
              <a:ext cx="0" cy="6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99" name="Line 10"/>
          <p:cNvSpPr>
            <a:spLocks noChangeShapeType="1"/>
          </p:cNvSpPr>
          <p:nvPr/>
        </p:nvSpPr>
        <p:spPr bwMode="auto">
          <a:xfrm flipH="1">
            <a:off x="9781251" y="1011019"/>
            <a:ext cx="85139"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grpSp>
        <p:nvGrpSpPr>
          <p:cNvPr id="100" name="Group 11"/>
          <p:cNvGrpSpPr>
            <a:grpSpLocks/>
          </p:cNvGrpSpPr>
          <p:nvPr/>
        </p:nvGrpSpPr>
        <p:grpSpPr bwMode="auto">
          <a:xfrm>
            <a:off x="8144685" y="1171838"/>
            <a:ext cx="75679" cy="75679"/>
            <a:chOff x="2320" y="1832"/>
            <a:chExt cx="64" cy="64"/>
          </a:xfrm>
        </p:grpSpPr>
        <p:sp>
          <p:nvSpPr>
            <p:cNvPr id="160" name="Line 12"/>
            <p:cNvSpPr>
              <a:spLocks noChangeShapeType="1"/>
            </p:cNvSpPr>
            <p:nvPr/>
          </p:nvSpPr>
          <p:spPr bwMode="auto">
            <a:xfrm>
              <a:off x="2320" y="1864"/>
              <a:ext cx="64"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1" name="Line 13"/>
            <p:cNvSpPr>
              <a:spLocks noChangeShapeType="1"/>
            </p:cNvSpPr>
            <p:nvPr/>
          </p:nvSpPr>
          <p:spPr bwMode="auto">
            <a:xfrm>
              <a:off x="2352" y="1832"/>
              <a:ext cx="0" cy="6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1" name="Group 14"/>
          <p:cNvGrpSpPr>
            <a:grpSpLocks/>
          </p:cNvGrpSpPr>
          <p:nvPr/>
        </p:nvGrpSpPr>
        <p:grpSpPr bwMode="auto">
          <a:xfrm>
            <a:off x="8144685" y="1370497"/>
            <a:ext cx="75679" cy="75679"/>
            <a:chOff x="2320" y="2000"/>
            <a:chExt cx="64" cy="64"/>
          </a:xfrm>
        </p:grpSpPr>
        <p:sp>
          <p:nvSpPr>
            <p:cNvPr id="158" name="Line 15"/>
            <p:cNvSpPr>
              <a:spLocks noChangeShapeType="1"/>
            </p:cNvSpPr>
            <p:nvPr/>
          </p:nvSpPr>
          <p:spPr bwMode="auto">
            <a:xfrm>
              <a:off x="2320" y="2032"/>
              <a:ext cx="64"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 name="Line 16"/>
            <p:cNvSpPr>
              <a:spLocks noChangeShapeType="1"/>
            </p:cNvSpPr>
            <p:nvPr/>
          </p:nvSpPr>
          <p:spPr bwMode="auto">
            <a:xfrm>
              <a:off x="2352" y="2000"/>
              <a:ext cx="0" cy="6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2" name="Group 17"/>
          <p:cNvGrpSpPr>
            <a:grpSpLocks/>
          </p:cNvGrpSpPr>
          <p:nvPr/>
        </p:nvGrpSpPr>
        <p:grpSpPr bwMode="auto">
          <a:xfrm>
            <a:off x="8144685" y="1569155"/>
            <a:ext cx="75679" cy="75679"/>
            <a:chOff x="2320" y="2168"/>
            <a:chExt cx="64" cy="64"/>
          </a:xfrm>
        </p:grpSpPr>
        <p:sp>
          <p:nvSpPr>
            <p:cNvPr id="156" name="Line 18"/>
            <p:cNvSpPr>
              <a:spLocks noChangeShapeType="1"/>
            </p:cNvSpPr>
            <p:nvPr/>
          </p:nvSpPr>
          <p:spPr bwMode="auto">
            <a:xfrm>
              <a:off x="2320" y="2200"/>
              <a:ext cx="64"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 name="Line 19"/>
            <p:cNvSpPr>
              <a:spLocks noChangeShapeType="1"/>
            </p:cNvSpPr>
            <p:nvPr/>
          </p:nvSpPr>
          <p:spPr bwMode="auto">
            <a:xfrm>
              <a:off x="2352" y="2168"/>
              <a:ext cx="0" cy="6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3" name="Group 20"/>
          <p:cNvGrpSpPr>
            <a:grpSpLocks/>
          </p:cNvGrpSpPr>
          <p:nvPr/>
        </p:nvGrpSpPr>
        <p:grpSpPr bwMode="auto">
          <a:xfrm>
            <a:off x="8144685" y="1767813"/>
            <a:ext cx="75679" cy="75679"/>
            <a:chOff x="2320" y="2336"/>
            <a:chExt cx="64" cy="64"/>
          </a:xfrm>
        </p:grpSpPr>
        <p:sp>
          <p:nvSpPr>
            <p:cNvPr id="154" name="Line 21"/>
            <p:cNvSpPr>
              <a:spLocks noChangeShapeType="1"/>
            </p:cNvSpPr>
            <p:nvPr/>
          </p:nvSpPr>
          <p:spPr bwMode="auto">
            <a:xfrm>
              <a:off x="2320" y="2368"/>
              <a:ext cx="64"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 name="Line 22"/>
            <p:cNvSpPr>
              <a:spLocks noChangeShapeType="1"/>
            </p:cNvSpPr>
            <p:nvPr/>
          </p:nvSpPr>
          <p:spPr bwMode="auto">
            <a:xfrm>
              <a:off x="2352" y="2336"/>
              <a:ext cx="0" cy="6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4" name="Group 23"/>
          <p:cNvGrpSpPr>
            <a:grpSpLocks/>
          </p:cNvGrpSpPr>
          <p:nvPr/>
        </p:nvGrpSpPr>
        <p:grpSpPr bwMode="auto">
          <a:xfrm>
            <a:off x="8144685" y="1966471"/>
            <a:ext cx="75679" cy="75679"/>
            <a:chOff x="2320" y="2504"/>
            <a:chExt cx="64" cy="64"/>
          </a:xfrm>
        </p:grpSpPr>
        <p:sp>
          <p:nvSpPr>
            <p:cNvPr id="152" name="Line 24"/>
            <p:cNvSpPr>
              <a:spLocks noChangeShapeType="1"/>
            </p:cNvSpPr>
            <p:nvPr/>
          </p:nvSpPr>
          <p:spPr bwMode="auto">
            <a:xfrm>
              <a:off x="2320" y="2536"/>
              <a:ext cx="64"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 name="Line 25"/>
            <p:cNvSpPr>
              <a:spLocks noChangeShapeType="1"/>
            </p:cNvSpPr>
            <p:nvPr/>
          </p:nvSpPr>
          <p:spPr bwMode="auto">
            <a:xfrm>
              <a:off x="2352" y="2504"/>
              <a:ext cx="0" cy="6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5" name="Group 26"/>
          <p:cNvGrpSpPr>
            <a:grpSpLocks/>
          </p:cNvGrpSpPr>
          <p:nvPr/>
        </p:nvGrpSpPr>
        <p:grpSpPr bwMode="auto">
          <a:xfrm>
            <a:off x="8144685" y="2165130"/>
            <a:ext cx="75679" cy="75679"/>
            <a:chOff x="2320" y="2672"/>
            <a:chExt cx="64" cy="64"/>
          </a:xfrm>
        </p:grpSpPr>
        <p:sp>
          <p:nvSpPr>
            <p:cNvPr id="150" name="Line 27"/>
            <p:cNvSpPr>
              <a:spLocks noChangeShapeType="1"/>
            </p:cNvSpPr>
            <p:nvPr/>
          </p:nvSpPr>
          <p:spPr bwMode="auto">
            <a:xfrm>
              <a:off x="2320" y="2704"/>
              <a:ext cx="64"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1" name="Line 28"/>
            <p:cNvSpPr>
              <a:spLocks noChangeShapeType="1"/>
            </p:cNvSpPr>
            <p:nvPr/>
          </p:nvSpPr>
          <p:spPr bwMode="auto">
            <a:xfrm>
              <a:off x="2352" y="2672"/>
              <a:ext cx="0" cy="6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6" name="Group 29"/>
          <p:cNvGrpSpPr>
            <a:grpSpLocks/>
          </p:cNvGrpSpPr>
          <p:nvPr/>
        </p:nvGrpSpPr>
        <p:grpSpPr bwMode="auto">
          <a:xfrm>
            <a:off x="8144685" y="2363788"/>
            <a:ext cx="75679" cy="75679"/>
            <a:chOff x="2320" y="2840"/>
            <a:chExt cx="64" cy="64"/>
          </a:xfrm>
        </p:grpSpPr>
        <p:sp>
          <p:nvSpPr>
            <p:cNvPr id="148" name="Line 30"/>
            <p:cNvSpPr>
              <a:spLocks noChangeShapeType="1"/>
            </p:cNvSpPr>
            <p:nvPr/>
          </p:nvSpPr>
          <p:spPr bwMode="auto">
            <a:xfrm>
              <a:off x="2320" y="2872"/>
              <a:ext cx="64"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9" name="Line 31"/>
            <p:cNvSpPr>
              <a:spLocks noChangeShapeType="1"/>
            </p:cNvSpPr>
            <p:nvPr/>
          </p:nvSpPr>
          <p:spPr bwMode="auto">
            <a:xfrm>
              <a:off x="2352" y="2840"/>
              <a:ext cx="0" cy="6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7" name="Group 32"/>
          <p:cNvGrpSpPr>
            <a:grpSpLocks/>
          </p:cNvGrpSpPr>
          <p:nvPr/>
        </p:nvGrpSpPr>
        <p:grpSpPr bwMode="auto">
          <a:xfrm>
            <a:off x="8144685" y="2562446"/>
            <a:ext cx="75679" cy="75679"/>
            <a:chOff x="2320" y="3008"/>
            <a:chExt cx="64" cy="64"/>
          </a:xfrm>
        </p:grpSpPr>
        <p:sp>
          <p:nvSpPr>
            <p:cNvPr id="146" name="Line 33"/>
            <p:cNvSpPr>
              <a:spLocks noChangeShapeType="1"/>
            </p:cNvSpPr>
            <p:nvPr/>
          </p:nvSpPr>
          <p:spPr bwMode="auto">
            <a:xfrm>
              <a:off x="2320" y="3040"/>
              <a:ext cx="64"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7" name="Line 34"/>
            <p:cNvSpPr>
              <a:spLocks noChangeShapeType="1"/>
            </p:cNvSpPr>
            <p:nvPr/>
          </p:nvSpPr>
          <p:spPr bwMode="auto">
            <a:xfrm>
              <a:off x="2352" y="3008"/>
              <a:ext cx="0" cy="6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8" name="Group 35"/>
          <p:cNvGrpSpPr>
            <a:grpSpLocks/>
          </p:cNvGrpSpPr>
          <p:nvPr/>
        </p:nvGrpSpPr>
        <p:grpSpPr bwMode="auto">
          <a:xfrm>
            <a:off x="8144685" y="2761104"/>
            <a:ext cx="75679" cy="75679"/>
            <a:chOff x="2320" y="3176"/>
            <a:chExt cx="64" cy="64"/>
          </a:xfrm>
        </p:grpSpPr>
        <p:sp>
          <p:nvSpPr>
            <p:cNvPr id="144" name="Line 36"/>
            <p:cNvSpPr>
              <a:spLocks noChangeShapeType="1"/>
            </p:cNvSpPr>
            <p:nvPr/>
          </p:nvSpPr>
          <p:spPr bwMode="auto">
            <a:xfrm>
              <a:off x="2320" y="3208"/>
              <a:ext cx="64"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5" name="Line 37"/>
            <p:cNvSpPr>
              <a:spLocks noChangeShapeType="1"/>
            </p:cNvSpPr>
            <p:nvPr/>
          </p:nvSpPr>
          <p:spPr bwMode="auto">
            <a:xfrm>
              <a:off x="2352" y="3176"/>
              <a:ext cx="0" cy="6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9" name="Group 38"/>
          <p:cNvGrpSpPr>
            <a:grpSpLocks/>
          </p:cNvGrpSpPr>
          <p:nvPr/>
        </p:nvGrpSpPr>
        <p:grpSpPr bwMode="auto">
          <a:xfrm>
            <a:off x="8144685" y="2959763"/>
            <a:ext cx="75679" cy="75679"/>
            <a:chOff x="2320" y="3344"/>
            <a:chExt cx="64" cy="64"/>
          </a:xfrm>
        </p:grpSpPr>
        <p:sp>
          <p:nvSpPr>
            <p:cNvPr id="142" name="Line 39"/>
            <p:cNvSpPr>
              <a:spLocks noChangeShapeType="1"/>
            </p:cNvSpPr>
            <p:nvPr/>
          </p:nvSpPr>
          <p:spPr bwMode="auto">
            <a:xfrm>
              <a:off x="2320" y="3376"/>
              <a:ext cx="64"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 name="Line 40"/>
            <p:cNvSpPr>
              <a:spLocks noChangeShapeType="1"/>
            </p:cNvSpPr>
            <p:nvPr/>
          </p:nvSpPr>
          <p:spPr bwMode="auto">
            <a:xfrm>
              <a:off x="2352" y="3344"/>
              <a:ext cx="0" cy="6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10" name="Group 41"/>
          <p:cNvGrpSpPr>
            <a:grpSpLocks/>
          </p:cNvGrpSpPr>
          <p:nvPr/>
        </p:nvGrpSpPr>
        <p:grpSpPr bwMode="auto">
          <a:xfrm>
            <a:off x="8144685" y="3158421"/>
            <a:ext cx="75679" cy="75679"/>
            <a:chOff x="2320" y="3512"/>
            <a:chExt cx="64" cy="64"/>
          </a:xfrm>
        </p:grpSpPr>
        <p:sp>
          <p:nvSpPr>
            <p:cNvPr id="140" name="Line 42"/>
            <p:cNvSpPr>
              <a:spLocks noChangeShapeType="1"/>
            </p:cNvSpPr>
            <p:nvPr/>
          </p:nvSpPr>
          <p:spPr bwMode="auto">
            <a:xfrm>
              <a:off x="2320" y="3544"/>
              <a:ext cx="64"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1" name="Line 43"/>
            <p:cNvSpPr>
              <a:spLocks noChangeShapeType="1"/>
            </p:cNvSpPr>
            <p:nvPr/>
          </p:nvSpPr>
          <p:spPr bwMode="auto">
            <a:xfrm>
              <a:off x="2352" y="3512"/>
              <a:ext cx="0" cy="6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11" name="Group 44"/>
          <p:cNvGrpSpPr>
            <a:grpSpLocks/>
          </p:cNvGrpSpPr>
          <p:nvPr/>
        </p:nvGrpSpPr>
        <p:grpSpPr bwMode="auto">
          <a:xfrm>
            <a:off x="8144685" y="3357079"/>
            <a:ext cx="75679" cy="75679"/>
            <a:chOff x="2320" y="3680"/>
            <a:chExt cx="64" cy="64"/>
          </a:xfrm>
        </p:grpSpPr>
        <p:sp>
          <p:nvSpPr>
            <p:cNvPr id="138" name="Line 45"/>
            <p:cNvSpPr>
              <a:spLocks noChangeShapeType="1"/>
            </p:cNvSpPr>
            <p:nvPr/>
          </p:nvSpPr>
          <p:spPr bwMode="auto">
            <a:xfrm>
              <a:off x="2320" y="3712"/>
              <a:ext cx="64"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9" name="Line 46"/>
            <p:cNvSpPr>
              <a:spLocks noChangeShapeType="1"/>
            </p:cNvSpPr>
            <p:nvPr/>
          </p:nvSpPr>
          <p:spPr bwMode="auto">
            <a:xfrm>
              <a:off x="2352" y="3680"/>
              <a:ext cx="0" cy="6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12" name="Group 47"/>
          <p:cNvGrpSpPr>
            <a:grpSpLocks/>
          </p:cNvGrpSpPr>
          <p:nvPr/>
        </p:nvGrpSpPr>
        <p:grpSpPr bwMode="auto">
          <a:xfrm>
            <a:off x="8144685" y="3555737"/>
            <a:ext cx="75679" cy="75679"/>
            <a:chOff x="2320" y="3848"/>
            <a:chExt cx="64" cy="64"/>
          </a:xfrm>
        </p:grpSpPr>
        <p:sp>
          <p:nvSpPr>
            <p:cNvPr id="136" name="Line 48"/>
            <p:cNvSpPr>
              <a:spLocks noChangeShapeType="1"/>
            </p:cNvSpPr>
            <p:nvPr/>
          </p:nvSpPr>
          <p:spPr bwMode="auto">
            <a:xfrm>
              <a:off x="2320" y="3880"/>
              <a:ext cx="64"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 name="Line 49"/>
            <p:cNvSpPr>
              <a:spLocks noChangeShapeType="1"/>
            </p:cNvSpPr>
            <p:nvPr/>
          </p:nvSpPr>
          <p:spPr bwMode="auto">
            <a:xfrm>
              <a:off x="2352" y="3848"/>
              <a:ext cx="0" cy="6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13" name="Line 50"/>
          <p:cNvSpPr>
            <a:spLocks noChangeShapeType="1"/>
          </p:cNvSpPr>
          <p:nvPr/>
        </p:nvSpPr>
        <p:spPr bwMode="auto">
          <a:xfrm flipH="1">
            <a:off x="9781251" y="1209677"/>
            <a:ext cx="85139"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14" name="Line 51"/>
          <p:cNvSpPr>
            <a:spLocks noChangeShapeType="1"/>
          </p:cNvSpPr>
          <p:nvPr/>
        </p:nvSpPr>
        <p:spPr bwMode="auto">
          <a:xfrm flipH="1">
            <a:off x="9781251" y="1408335"/>
            <a:ext cx="85139"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15" name="Line 52"/>
          <p:cNvSpPr>
            <a:spLocks noChangeShapeType="1"/>
          </p:cNvSpPr>
          <p:nvPr/>
        </p:nvSpPr>
        <p:spPr bwMode="auto">
          <a:xfrm flipH="1">
            <a:off x="9781251" y="1606994"/>
            <a:ext cx="85139"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16" name="Line 53"/>
          <p:cNvSpPr>
            <a:spLocks noChangeShapeType="1"/>
          </p:cNvSpPr>
          <p:nvPr/>
        </p:nvSpPr>
        <p:spPr bwMode="auto">
          <a:xfrm flipH="1">
            <a:off x="9781251" y="1805652"/>
            <a:ext cx="85139"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17" name="Line 54"/>
          <p:cNvSpPr>
            <a:spLocks noChangeShapeType="1"/>
          </p:cNvSpPr>
          <p:nvPr/>
        </p:nvSpPr>
        <p:spPr bwMode="auto">
          <a:xfrm flipH="1">
            <a:off x="9781251" y="2004310"/>
            <a:ext cx="85139"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18" name="Line 55"/>
          <p:cNvSpPr>
            <a:spLocks noChangeShapeType="1"/>
          </p:cNvSpPr>
          <p:nvPr/>
        </p:nvSpPr>
        <p:spPr bwMode="auto">
          <a:xfrm flipH="1">
            <a:off x="9781251" y="2202968"/>
            <a:ext cx="85139"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19" name="Line 56"/>
          <p:cNvSpPr>
            <a:spLocks noChangeShapeType="1"/>
          </p:cNvSpPr>
          <p:nvPr/>
        </p:nvSpPr>
        <p:spPr bwMode="auto">
          <a:xfrm flipH="1">
            <a:off x="9781251" y="2401627"/>
            <a:ext cx="85139"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20" name="Line 57"/>
          <p:cNvSpPr>
            <a:spLocks noChangeShapeType="1"/>
          </p:cNvSpPr>
          <p:nvPr/>
        </p:nvSpPr>
        <p:spPr bwMode="auto">
          <a:xfrm flipH="1">
            <a:off x="9781251" y="2600285"/>
            <a:ext cx="85139"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21" name="Line 58"/>
          <p:cNvSpPr>
            <a:spLocks noChangeShapeType="1"/>
          </p:cNvSpPr>
          <p:nvPr/>
        </p:nvSpPr>
        <p:spPr bwMode="auto">
          <a:xfrm flipH="1">
            <a:off x="9781251" y="2798943"/>
            <a:ext cx="85139"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22" name="Line 59"/>
          <p:cNvSpPr>
            <a:spLocks noChangeShapeType="1"/>
          </p:cNvSpPr>
          <p:nvPr/>
        </p:nvSpPr>
        <p:spPr bwMode="auto">
          <a:xfrm flipH="1">
            <a:off x="9781251" y="2997601"/>
            <a:ext cx="85139"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23" name="Line 60"/>
          <p:cNvSpPr>
            <a:spLocks noChangeShapeType="1"/>
          </p:cNvSpPr>
          <p:nvPr/>
        </p:nvSpPr>
        <p:spPr bwMode="auto">
          <a:xfrm flipH="1">
            <a:off x="9781251" y="3196260"/>
            <a:ext cx="85139"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24" name="Line 61"/>
          <p:cNvSpPr>
            <a:spLocks noChangeShapeType="1"/>
          </p:cNvSpPr>
          <p:nvPr/>
        </p:nvSpPr>
        <p:spPr bwMode="auto">
          <a:xfrm flipH="1">
            <a:off x="9781251" y="3394918"/>
            <a:ext cx="85139"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25" name="Line 62"/>
          <p:cNvSpPr>
            <a:spLocks noChangeShapeType="1"/>
          </p:cNvSpPr>
          <p:nvPr/>
        </p:nvSpPr>
        <p:spPr bwMode="auto">
          <a:xfrm flipH="1">
            <a:off x="9781251" y="3593576"/>
            <a:ext cx="85139"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26" name="Line 63"/>
          <p:cNvSpPr>
            <a:spLocks noChangeShapeType="1"/>
          </p:cNvSpPr>
          <p:nvPr/>
        </p:nvSpPr>
        <p:spPr bwMode="auto">
          <a:xfrm flipH="1">
            <a:off x="8266482" y="1086698"/>
            <a:ext cx="1486389" cy="0"/>
          </a:xfrm>
          <a:prstGeom prst="line">
            <a:avLst/>
          </a:prstGeom>
          <a:noFill/>
          <a:ln w="38100">
            <a:solidFill>
              <a:srgbClr val="2525FF"/>
            </a:solidFill>
            <a:round/>
            <a:headEnd type="stealth" w="med" len="me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27" name="Line 64"/>
          <p:cNvSpPr>
            <a:spLocks noChangeShapeType="1"/>
          </p:cNvSpPr>
          <p:nvPr/>
        </p:nvSpPr>
        <p:spPr bwMode="auto">
          <a:xfrm flipH="1">
            <a:off x="8266482" y="1351576"/>
            <a:ext cx="1486389" cy="0"/>
          </a:xfrm>
          <a:prstGeom prst="line">
            <a:avLst/>
          </a:prstGeom>
          <a:noFill/>
          <a:ln w="38100">
            <a:solidFill>
              <a:srgbClr val="2525FF"/>
            </a:solidFill>
            <a:round/>
            <a:headEnd type="stealth" w="med" len="me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28" name="Line 65"/>
          <p:cNvSpPr>
            <a:spLocks noChangeShapeType="1"/>
          </p:cNvSpPr>
          <p:nvPr/>
        </p:nvSpPr>
        <p:spPr bwMode="auto">
          <a:xfrm flipH="1">
            <a:off x="8266482" y="1616453"/>
            <a:ext cx="1486389" cy="0"/>
          </a:xfrm>
          <a:prstGeom prst="line">
            <a:avLst/>
          </a:prstGeom>
          <a:noFill/>
          <a:ln w="38100">
            <a:solidFill>
              <a:srgbClr val="2525FF"/>
            </a:solidFill>
            <a:round/>
            <a:headEnd type="stealth" w="med" len="me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29" name="Line 66"/>
          <p:cNvSpPr>
            <a:spLocks noChangeShapeType="1"/>
          </p:cNvSpPr>
          <p:nvPr/>
        </p:nvSpPr>
        <p:spPr bwMode="auto">
          <a:xfrm flipH="1">
            <a:off x="8266482" y="1881331"/>
            <a:ext cx="1486389" cy="0"/>
          </a:xfrm>
          <a:prstGeom prst="line">
            <a:avLst/>
          </a:prstGeom>
          <a:noFill/>
          <a:ln w="38100">
            <a:solidFill>
              <a:srgbClr val="2525FF"/>
            </a:solidFill>
            <a:round/>
            <a:headEnd type="stealth" w="med" len="me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30" name="Line 67"/>
          <p:cNvSpPr>
            <a:spLocks noChangeShapeType="1"/>
          </p:cNvSpPr>
          <p:nvPr/>
        </p:nvSpPr>
        <p:spPr bwMode="auto">
          <a:xfrm flipH="1">
            <a:off x="8266482" y="2146209"/>
            <a:ext cx="1486389" cy="0"/>
          </a:xfrm>
          <a:prstGeom prst="line">
            <a:avLst/>
          </a:prstGeom>
          <a:noFill/>
          <a:ln w="38100">
            <a:solidFill>
              <a:srgbClr val="2525FF"/>
            </a:solidFill>
            <a:round/>
            <a:headEnd type="stealth" w="med" len="me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31" name="Line 68"/>
          <p:cNvSpPr>
            <a:spLocks noChangeShapeType="1"/>
          </p:cNvSpPr>
          <p:nvPr/>
        </p:nvSpPr>
        <p:spPr bwMode="auto">
          <a:xfrm flipH="1">
            <a:off x="8266482" y="2411087"/>
            <a:ext cx="1486389" cy="0"/>
          </a:xfrm>
          <a:prstGeom prst="line">
            <a:avLst/>
          </a:prstGeom>
          <a:noFill/>
          <a:ln w="38100">
            <a:solidFill>
              <a:srgbClr val="2525FF"/>
            </a:solidFill>
            <a:round/>
            <a:headEnd type="stealth" w="med" len="me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32" name="Line 69"/>
          <p:cNvSpPr>
            <a:spLocks noChangeShapeType="1"/>
          </p:cNvSpPr>
          <p:nvPr/>
        </p:nvSpPr>
        <p:spPr bwMode="auto">
          <a:xfrm flipH="1">
            <a:off x="8266482" y="2675964"/>
            <a:ext cx="1486389" cy="0"/>
          </a:xfrm>
          <a:prstGeom prst="line">
            <a:avLst/>
          </a:prstGeom>
          <a:noFill/>
          <a:ln w="38100">
            <a:solidFill>
              <a:srgbClr val="2525FF"/>
            </a:solidFill>
            <a:round/>
            <a:headEnd type="stealth" w="med" len="me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33" name="Line 70"/>
          <p:cNvSpPr>
            <a:spLocks noChangeShapeType="1"/>
          </p:cNvSpPr>
          <p:nvPr/>
        </p:nvSpPr>
        <p:spPr bwMode="auto">
          <a:xfrm flipH="1">
            <a:off x="8266482" y="2940842"/>
            <a:ext cx="1486389" cy="0"/>
          </a:xfrm>
          <a:prstGeom prst="line">
            <a:avLst/>
          </a:prstGeom>
          <a:noFill/>
          <a:ln w="38100">
            <a:solidFill>
              <a:srgbClr val="2525FF"/>
            </a:solidFill>
            <a:round/>
            <a:headEnd type="stealth" w="med" len="me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34" name="Line 71"/>
          <p:cNvSpPr>
            <a:spLocks noChangeShapeType="1"/>
          </p:cNvSpPr>
          <p:nvPr/>
        </p:nvSpPr>
        <p:spPr bwMode="auto">
          <a:xfrm flipH="1">
            <a:off x="8266482" y="3205720"/>
            <a:ext cx="1486389" cy="0"/>
          </a:xfrm>
          <a:prstGeom prst="line">
            <a:avLst/>
          </a:prstGeom>
          <a:noFill/>
          <a:ln w="38100">
            <a:solidFill>
              <a:srgbClr val="2525FF"/>
            </a:solidFill>
            <a:round/>
            <a:headEnd type="stealth" w="med" len="me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35" name="Line 72"/>
          <p:cNvSpPr>
            <a:spLocks noChangeShapeType="1"/>
          </p:cNvSpPr>
          <p:nvPr/>
        </p:nvSpPr>
        <p:spPr bwMode="auto">
          <a:xfrm flipH="1">
            <a:off x="8266482" y="3470597"/>
            <a:ext cx="1486389" cy="0"/>
          </a:xfrm>
          <a:prstGeom prst="line">
            <a:avLst/>
          </a:prstGeom>
          <a:noFill/>
          <a:ln w="38100">
            <a:solidFill>
              <a:srgbClr val="2525FF"/>
            </a:solidFill>
            <a:round/>
            <a:headEnd type="stealth" w="med" len="me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2" name="Rectangle 1"/>
          <p:cNvSpPr/>
          <p:nvPr/>
        </p:nvSpPr>
        <p:spPr>
          <a:xfrm>
            <a:off x="8487834" y="774909"/>
            <a:ext cx="1028700" cy="3054350"/>
          </a:xfrm>
          <a:prstGeom prst="rect">
            <a:avLst/>
          </a:prstGeom>
          <a:solidFill>
            <a:srgbClr val="FFFF00">
              <a:alpha val="66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9" name="Group 11"/>
          <p:cNvGrpSpPr>
            <a:grpSpLocks/>
          </p:cNvGrpSpPr>
          <p:nvPr/>
        </p:nvGrpSpPr>
        <p:grpSpPr bwMode="auto">
          <a:xfrm>
            <a:off x="9440856" y="1127388"/>
            <a:ext cx="75679" cy="75679"/>
            <a:chOff x="2320" y="1832"/>
            <a:chExt cx="64" cy="64"/>
          </a:xfrm>
        </p:grpSpPr>
        <p:sp>
          <p:nvSpPr>
            <p:cNvPr id="170" name="Line 12"/>
            <p:cNvSpPr>
              <a:spLocks noChangeShapeType="1"/>
            </p:cNvSpPr>
            <p:nvPr/>
          </p:nvSpPr>
          <p:spPr bwMode="auto">
            <a:xfrm>
              <a:off x="2320" y="1864"/>
              <a:ext cx="64"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1" name="Line 13"/>
            <p:cNvSpPr>
              <a:spLocks noChangeShapeType="1"/>
            </p:cNvSpPr>
            <p:nvPr/>
          </p:nvSpPr>
          <p:spPr bwMode="auto">
            <a:xfrm>
              <a:off x="2352" y="1832"/>
              <a:ext cx="0" cy="6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75" name="Group 11"/>
          <p:cNvGrpSpPr>
            <a:grpSpLocks/>
          </p:cNvGrpSpPr>
          <p:nvPr/>
        </p:nvGrpSpPr>
        <p:grpSpPr bwMode="auto">
          <a:xfrm>
            <a:off x="9440856" y="1688492"/>
            <a:ext cx="75679" cy="75679"/>
            <a:chOff x="2320" y="1832"/>
            <a:chExt cx="64" cy="64"/>
          </a:xfrm>
        </p:grpSpPr>
        <p:sp>
          <p:nvSpPr>
            <p:cNvPr id="176" name="Line 12"/>
            <p:cNvSpPr>
              <a:spLocks noChangeShapeType="1"/>
            </p:cNvSpPr>
            <p:nvPr/>
          </p:nvSpPr>
          <p:spPr bwMode="auto">
            <a:xfrm>
              <a:off x="2320" y="1864"/>
              <a:ext cx="64"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7" name="Line 13"/>
            <p:cNvSpPr>
              <a:spLocks noChangeShapeType="1"/>
            </p:cNvSpPr>
            <p:nvPr/>
          </p:nvSpPr>
          <p:spPr bwMode="auto">
            <a:xfrm>
              <a:off x="2352" y="1832"/>
              <a:ext cx="0" cy="6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78" name="Group 11"/>
          <p:cNvGrpSpPr>
            <a:grpSpLocks/>
          </p:cNvGrpSpPr>
          <p:nvPr/>
        </p:nvGrpSpPr>
        <p:grpSpPr bwMode="auto">
          <a:xfrm>
            <a:off x="9440856" y="2249596"/>
            <a:ext cx="75679" cy="75679"/>
            <a:chOff x="2320" y="1832"/>
            <a:chExt cx="64" cy="64"/>
          </a:xfrm>
        </p:grpSpPr>
        <p:sp>
          <p:nvSpPr>
            <p:cNvPr id="179" name="Line 12"/>
            <p:cNvSpPr>
              <a:spLocks noChangeShapeType="1"/>
            </p:cNvSpPr>
            <p:nvPr/>
          </p:nvSpPr>
          <p:spPr bwMode="auto">
            <a:xfrm>
              <a:off x="2320" y="1864"/>
              <a:ext cx="64"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0" name="Line 13"/>
            <p:cNvSpPr>
              <a:spLocks noChangeShapeType="1"/>
            </p:cNvSpPr>
            <p:nvPr/>
          </p:nvSpPr>
          <p:spPr bwMode="auto">
            <a:xfrm>
              <a:off x="2352" y="1832"/>
              <a:ext cx="0" cy="6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81" name="Group 11"/>
          <p:cNvGrpSpPr>
            <a:grpSpLocks/>
          </p:cNvGrpSpPr>
          <p:nvPr/>
        </p:nvGrpSpPr>
        <p:grpSpPr bwMode="auto">
          <a:xfrm>
            <a:off x="9440856" y="2810700"/>
            <a:ext cx="75679" cy="75679"/>
            <a:chOff x="2320" y="1832"/>
            <a:chExt cx="64" cy="64"/>
          </a:xfrm>
        </p:grpSpPr>
        <p:sp>
          <p:nvSpPr>
            <p:cNvPr id="182" name="Line 12"/>
            <p:cNvSpPr>
              <a:spLocks noChangeShapeType="1"/>
            </p:cNvSpPr>
            <p:nvPr/>
          </p:nvSpPr>
          <p:spPr bwMode="auto">
            <a:xfrm>
              <a:off x="2320" y="1864"/>
              <a:ext cx="64"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3" name="Line 13"/>
            <p:cNvSpPr>
              <a:spLocks noChangeShapeType="1"/>
            </p:cNvSpPr>
            <p:nvPr/>
          </p:nvSpPr>
          <p:spPr bwMode="auto">
            <a:xfrm>
              <a:off x="2352" y="1832"/>
              <a:ext cx="0" cy="6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84" name="Group 11"/>
          <p:cNvGrpSpPr>
            <a:grpSpLocks/>
          </p:cNvGrpSpPr>
          <p:nvPr/>
        </p:nvGrpSpPr>
        <p:grpSpPr bwMode="auto">
          <a:xfrm>
            <a:off x="9440856" y="3371804"/>
            <a:ext cx="75679" cy="75679"/>
            <a:chOff x="2320" y="1832"/>
            <a:chExt cx="64" cy="64"/>
          </a:xfrm>
        </p:grpSpPr>
        <p:sp>
          <p:nvSpPr>
            <p:cNvPr id="185" name="Line 12"/>
            <p:cNvSpPr>
              <a:spLocks noChangeShapeType="1"/>
            </p:cNvSpPr>
            <p:nvPr/>
          </p:nvSpPr>
          <p:spPr bwMode="auto">
            <a:xfrm>
              <a:off x="2320" y="1864"/>
              <a:ext cx="64"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6" name="Line 13"/>
            <p:cNvSpPr>
              <a:spLocks noChangeShapeType="1"/>
            </p:cNvSpPr>
            <p:nvPr/>
          </p:nvSpPr>
          <p:spPr bwMode="auto">
            <a:xfrm>
              <a:off x="2352" y="1832"/>
              <a:ext cx="0" cy="6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87" name="Line 50"/>
          <p:cNvSpPr>
            <a:spLocks noChangeShapeType="1"/>
          </p:cNvSpPr>
          <p:nvPr/>
        </p:nvSpPr>
        <p:spPr bwMode="auto">
          <a:xfrm flipH="1">
            <a:off x="8487835" y="1165227"/>
            <a:ext cx="85139"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88" name="Line 50"/>
          <p:cNvSpPr>
            <a:spLocks noChangeShapeType="1"/>
          </p:cNvSpPr>
          <p:nvPr/>
        </p:nvSpPr>
        <p:spPr bwMode="auto">
          <a:xfrm flipH="1">
            <a:off x="8494185" y="1726331"/>
            <a:ext cx="85139"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89" name="Line 50"/>
          <p:cNvSpPr>
            <a:spLocks noChangeShapeType="1"/>
          </p:cNvSpPr>
          <p:nvPr/>
        </p:nvSpPr>
        <p:spPr bwMode="auto">
          <a:xfrm flipH="1">
            <a:off x="8494185" y="2287435"/>
            <a:ext cx="85139"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90" name="Line 50"/>
          <p:cNvSpPr>
            <a:spLocks noChangeShapeType="1"/>
          </p:cNvSpPr>
          <p:nvPr/>
        </p:nvSpPr>
        <p:spPr bwMode="auto">
          <a:xfrm flipH="1">
            <a:off x="8494185" y="2850707"/>
            <a:ext cx="85139"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91" name="Line 50"/>
          <p:cNvSpPr>
            <a:spLocks noChangeShapeType="1"/>
          </p:cNvSpPr>
          <p:nvPr/>
        </p:nvSpPr>
        <p:spPr bwMode="auto">
          <a:xfrm flipH="1">
            <a:off x="8494185" y="3408992"/>
            <a:ext cx="85139"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92" name="Line 64"/>
          <p:cNvSpPr>
            <a:spLocks noChangeShapeType="1"/>
          </p:cNvSpPr>
          <p:nvPr/>
        </p:nvSpPr>
        <p:spPr bwMode="auto">
          <a:xfrm>
            <a:off x="8592022" y="1164049"/>
            <a:ext cx="818677" cy="0"/>
          </a:xfrm>
          <a:prstGeom prst="line">
            <a:avLst/>
          </a:prstGeom>
          <a:noFill/>
          <a:ln w="38100">
            <a:solidFill>
              <a:srgbClr val="FF0000"/>
            </a:solidFill>
            <a:round/>
            <a:headEnd type="stealth" w="med" len="me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97" name="Line 64"/>
          <p:cNvSpPr>
            <a:spLocks noChangeShapeType="1"/>
          </p:cNvSpPr>
          <p:nvPr/>
        </p:nvSpPr>
        <p:spPr bwMode="auto">
          <a:xfrm>
            <a:off x="8592022" y="1726331"/>
            <a:ext cx="818677" cy="0"/>
          </a:xfrm>
          <a:prstGeom prst="line">
            <a:avLst/>
          </a:prstGeom>
          <a:noFill/>
          <a:ln w="38100">
            <a:solidFill>
              <a:srgbClr val="FF0000"/>
            </a:solidFill>
            <a:round/>
            <a:headEnd type="stealth" w="med" len="me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98" name="Line 64"/>
          <p:cNvSpPr>
            <a:spLocks noChangeShapeType="1"/>
          </p:cNvSpPr>
          <p:nvPr/>
        </p:nvSpPr>
        <p:spPr bwMode="auto">
          <a:xfrm>
            <a:off x="8592022" y="2288613"/>
            <a:ext cx="818677" cy="0"/>
          </a:xfrm>
          <a:prstGeom prst="line">
            <a:avLst/>
          </a:prstGeom>
          <a:noFill/>
          <a:ln w="38100">
            <a:solidFill>
              <a:srgbClr val="FF0000"/>
            </a:solidFill>
            <a:round/>
            <a:headEnd type="stealth" w="med" len="me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99" name="Line 64"/>
          <p:cNvSpPr>
            <a:spLocks noChangeShapeType="1"/>
          </p:cNvSpPr>
          <p:nvPr/>
        </p:nvSpPr>
        <p:spPr bwMode="auto">
          <a:xfrm>
            <a:off x="8592022" y="2850895"/>
            <a:ext cx="818677" cy="0"/>
          </a:xfrm>
          <a:prstGeom prst="line">
            <a:avLst/>
          </a:prstGeom>
          <a:noFill/>
          <a:ln w="38100">
            <a:solidFill>
              <a:srgbClr val="FF0000"/>
            </a:solidFill>
            <a:round/>
            <a:headEnd type="stealth" w="med" len="me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200" name="Line 64"/>
          <p:cNvSpPr>
            <a:spLocks noChangeShapeType="1"/>
          </p:cNvSpPr>
          <p:nvPr/>
        </p:nvSpPr>
        <p:spPr bwMode="auto">
          <a:xfrm>
            <a:off x="8592022" y="3413177"/>
            <a:ext cx="818677" cy="0"/>
          </a:xfrm>
          <a:prstGeom prst="line">
            <a:avLst/>
          </a:prstGeom>
          <a:noFill/>
          <a:ln w="38100">
            <a:solidFill>
              <a:srgbClr val="FF0000"/>
            </a:solidFill>
            <a:round/>
            <a:headEnd type="stealth" w="med" len="me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201" name="Rectangle 107"/>
          <p:cNvSpPr>
            <a:spLocks noChangeArrowheads="1"/>
          </p:cNvSpPr>
          <p:nvPr/>
        </p:nvSpPr>
        <p:spPr bwMode="auto">
          <a:xfrm>
            <a:off x="7798754" y="-65831"/>
            <a:ext cx="2658610" cy="891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p>
            <a:pPr algn="l"/>
            <a:r>
              <a:rPr lang="en-US" sz="1400" dirty="0">
                <a:latin typeface="Times New Roman"/>
                <a:cs typeface="Times New Roman"/>
              </a:rPr>
              <a:t>reverse electric-field due to van der Waal effect in insulating dielectric</a:t>
            </a:r>
            <a:endParaRPr lang="en-US" dirty="0">
              <a:latin typeface="Times New Roman"/>
              <a:cs typeface="Times New Roman"/>
            </a:endParaRPr>
          </a:p>
        </p:txBody>
      </p:sp>
      <p:sp>
        <p:nvSpPr>
          <p:cNvPr id="202" name="Text Box 108"/>
          <p:cNvSpPr txBox="1">
            <a:spLocks/>
          </p:cNvSpPr>
          <p:nvPr/>
        </p:nvSpPr>
        <p:spPr bwMode="auto">
          <a:xfrm>
            <a:off x="7798754" y="3902057"/>
            <a:ext cx="3009158" cy="729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400" dirty="0">
                <a:latin typeface="Times New Roman"/>
                <a:cs typeface="Times New Roman"/>
              </a:rPr>
              <a:t>net electric field, hence net voltage across the plates, decreases with dielectric</a:t>
            </a:r>
          </a:p>
        </p:txBody>
      </p:sp>
      <p:sp>
        <p:nvSpPr>
          <p:cNvPr id="203" name="Text Box 78"/>
          <p:cNvSpPr txBox="1">
            <a:spLocks/>
          </p:cNvSpPr>
          <p:nvPr/>
        </p:nvSpPr>
        <p:spPr bwMode="auto">
          <a:xfrm>
            <a:off x="2059883" y="4673834"/>
            <a:ext cx="8443648" cy="390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sz="2000" dirty="0">
                <a:latin typeface="Times New Roman"/>
                <a:cs typeface="Times New Roman"/>
              </a:rPr>
              <a:t>As C=q/V, a </a:t>
            </a:r>
            <a:r>
              <a:rPr lang="en-US" sz="2000" dirty="0">
                <a:solidFill>
                  <a:srgbClr val="0000FF"/>
                </a:solidFill>
                <a:latin typeface="Times New Roman"/>
                <a:cs typeface="Times New Roman"/>
              </a:rPr>
              <a:t>diminishing of V </a:t>
            </a:r>
            <a:r>
              <a:rPr lang="en-US" sz="2000" dirty="0">
                <a:latin typeface="Times New Roman"/>
                <a:cs typeface="Times New Roman"/>
              </a:rPr>
              <a:t>means the </a:t>
            </a:r>
            <a:r>
              <a:rPr lang="en-US" sz="2000" dirty="0">
                <a:solidFill>
                  <a:srgbClr val="FF0000"/>
                </a:solidFill>
                <a:latin typeface="Times New Roman"/>
                <a:cs typeface="Times New Roman"/>
              </a:rPr>
              <a:t>capacitance goes UP</a:t>
            </a:r>
            <a:r>
              <a:rPr lang="en-US" sz="2000" dirty="0">
                <a:latin typeface="Times New Roman"/>
                <a:cs typeface="Times New Roman"/>
              </a:rPr>
              <a:t>.  </a:t>
            </a:r>
          </a:p>
        </p:txBody>
      </p:sp>
      <p:sp>
        <p:nvSpPr>
          <p:cNvPr id="5" name="Freeform 4"/>
          <p:cNvSpPr/>
          <p:nvPr/>
        </p:nvSpPr>
        <p:spPr>
          <a:xfrm>
            <a:off x="8778220" y="520700"/>
            <a:ext cx="1657060" cy="584200"/>
          </a:xfrm>
          <a:custGeom>
            <a:avLst/>
            <a:gdLst>
              <a:gd name="connsiteX0" fmla="*/ 1432580 w 1657060"/>
              <a:gd name="connsiteY0" fmla="*/ 0 h 584200"/>
              <a:gd name="connsiteX1" fmla="*/ 1546880 w 1657060"/>
              <a:gd name="connsiteY1" fmla="*/ 76200 h 584200"/>
              <a:gd name="connsiteX2" fmla="*/ 60980 w 1657060"/>
              <a:gd name="connsiteY2" fmla="*/ 177800 h 584200"/>
              <a:gd name="connsiteX3" fmla="*/ 264180 w 1657060"/>
              <a:gd name="connsiteY3" fmla="*/ 584200 h 584200"/>
            </a:gdLst>
            <a:ahLst/>
            <a:cxnLst>
              <a:cxn ang="0">
                <a:pos x="connsiteX0" y="connsiteY0"/>
              </a:cxn>
              <a:cxn ang="0">
                <a:pos x="connsiteX1" y="connsiteY1"/>
              </a:cxn>
              <a:cxn ang="0">
                <a:pos x="connsiteX2" y="connsiteY2"/>
              </a:cxn>
              <a:cxn ang="0">
                <a:pos x="connsiteX3" y="connsiteY3"/>
              </a:cxn>
            </a:cxnLst>
            <a:rect l="l" t="t" r="r" b="b"/>
            <a:pathLst>
              <a:path w="1657060" h="584200">
                <a:moveTo>
                  <a:pt x="1432580" y="0"/>
                </a:moveTo>
                <a:cubicBezTo>
                  <a:pt x="1604030" y="23283"/>
                  <a:pt x="1775480" y="46567"/>
                  <a:pt x="1546880" y="76200"/>
                </a:cubicBezTo>
                <a:cubicBezTo>
                  <a:pt x="1318280" y="105833"/>
                  <a:pt x="274763" y="93133"/>
                  <a:pt x="60980" y="177800"/>
                </a:cubicBezTo>
                <a:cubicBezTo>
                  <a:pt x="-152803" y="262467"/>
                  <a:pt x="264180" y="584200"/>
                  <a:pt x="264180" y="584200"/>
                </a:cubicBezTo>
              </a:path>
            </a:pathLst>
          </a:custGeom>
          <a:ln w="9525" cmpd="sng">
            <a:solidFill>
              <a:srgbClr val="FF0000"/>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4" name="Line 103"/>
          <p:cNvSpPr>
            <a:spLocks noChangeShapeType="1"/>
          </p:cNvSpPr>
          <p:nvPr/>
        </p:nvSpPr>
        <p:spPr bwMode="auto">
          <a:xfrm flipH="1" flipV="1">
            <a:off x="8266481" y="1473403"/>
            <a:ext cx="1486389" cy="0"/>
          </a:xfrm>
          <a:prstGeom prst="line">
            <a:avLst/>
          </a:prstGeom>
          <a:noFill/>
          <a:ln w="76200">
            <a:solidFill>
              <a:schemeClr val="tx1"/>
            </a:solidFill>
            <a:round/>
            <a:headEnd type="stealth" w="med" len="me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209" name="Line 103"/>
          <p:cNvSpPr>
            <a:spLocks noChangeShapeType="1"/>
          </p:cNvSpPr>
          <p:nvPr/>
        </p:nvSpPr>
        <p:spPr bwMode="auto">
          <a:xfrm flipH="1" flipV="1">
            <a:off x="8258015" y="2042149"/>
            <a:ext cx="1486389" cy="0"/>
          </a:xfrm>
          <a:prstGeom prst="line">
            <a:avLst/>
          </a:prstGeom>
          <a:noFill/>
          <a:ln w="76200">
            <a:solidFill>
              <a:schemeClr val="tx1"/>
            </a:solidFill>
            <a:round/>
            <a:headEnd type="stealth" w="med" len="me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210" name="Line 103"/>
          <p:cNvSpPr>
            <a:spLocks noChangeShapeType="1"/>
          </p:cNvSpPr>
          <p:nvPr/>
        </p:nvSpPr>
        <p:spPr bwMode="auto">
          <a:xfrm flipH="1" flipV="1">
            <a:off x="8262249" y="2610895"/>
            <a:ext cx="1486389" cy="0"/>
          </a:xfrm>
          <a:prstGeom prst="line">
            <a:avLst/>
          </a:prstGeom>
          <a:noFill/>
          <a:ln w="76200">
            <a:solidFill>
              <a:schemeClr val="tx1"/>
            </a:solidFill>
            <a:round/>
            <a:headEnd type="stealth" w="med" len="me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211" name="Line 103"/>
          <p:cNvSpPr>
            <a:spLocks noChangeShapeType="1"/>
          </p:cNvSpPr>
          <p:nvPr/>
        </p:nvSpPr>
        <p:spPr bwMode="auto">
          <a:xfrm flipH="1" flipV="1">
            <a:off x="8266483" y="3179641"/>
            <a:ext cx="1486389" cy="0"/>
          </a:xfrm>
          <a:prstGeom prst="line">
            <a:avLst/>
          </a:prstGeom>
          <a:noFill/>
          <a:ln w="76200">
            <a:solidFill>
              <a:schemeClr val="tx1"/>
            </a:solidFill>
            <a:round/>
            <a:headEnd type="stealth" w="med" len="me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65" name="Text Box 77"/>
          <p:cNvSpPr txBox="1">
            <a:spLocks/>
          </p:cNvSpPr>
          <p:nvPr/>
        </p:nvSpPr>
        <p:spPr bwMode="auto">
          <a:xfrm>
            <a:off x="2085283" y="2395487"/>
            <a:ext cx="5763588" cy="1006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sz="2000" dirty="0">
                <a:solidFill>
                  <a:srgbClr val="FF0000"/>
                </a:solidFill>
                <a:latin typeface="Apple Chancery"/>
                <a:cs typeface="Apple Chancery"/>
              </a:rPr>
              <a:t>1.) The dielectric</a:t>
            </a:r>
            <a:r>
              <a:rPr lang="en-US" sz="2000" dirty="0">
                <a:latin typeface="Times New Roman"/>
                <a:cs typeface="Times New Roman"/>
              </a:rPr>
              <a:t> experiences a </a:t>
            </a:r>
            <a:r>
              <a:rPr lang="en-US" sz="2000" dirty="0">
                <a:solidFill>
                  <a:srgbClr val="0000FF"/>
                </a:solidFill>
                <a:latin typeface="Times New Roman"/>
                <a:cs typeface="Times New Roman"/>
              </a:rPr>
              <a:t>van der Waal effect </a:t>
            </a:r>
            <a:r>
              <a:rPr lang="en-US" sz="2000" dirty="0">
                <a:latin typeface="Times New Roman"/>
                <a:cs typeface="Times New Roman"/>
              </a:rPr>
              <a:t>due to its presence in the electric field between the plates.  </a:t>
            </a:r>
          </a:p>
        </p:txBody>
      </p:sp>
      <p:sp>
        <p:nvSpPr>
          <p:cNvPr id="6" name="Freeform 5"/>
          <p:cNvSpPr/>
          <p:nvPr/>
        </p:nvSpPr>
        <p:spPr>
          <a:xfrm>
            <a:off x="8787738" y="3238500"/>
            <a:ext cx="192054" cy="723900"/>
          </a:xfrm>
          <a:custGeom>
            <a:avLst/>
            <a:gdLst>
              <a:gd name="connsiteX0" fmla="*/ 140362 w 192054"/>
              <a:gd name="connsiteY0" fmla="*/ 0 h 723900"/>
              <a:gd name="connsiteX1" fmla="*/ 662 w 192054"/>
              <a:gd name="connsiteY1" fmla="*/ 355600 h 723900"/>
              <a:gd name="connsiteX2" fmla="*/ 191162 w 192054"/>
              <a:gd name="connsiteY2" fmla="*/ 330200 h 723900"/>
              <a:gd name="connsiteX3" fmla="*/ 76862 w 192054"/>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192054" h="723900">
                <a:moveTo>
                  <a:pt x="140362" y="0"/>
                </a:moveTo>
                <a:cubicBezTo>
                  <a:pt x="66278" y="150283"/>
                  <a:pt x="-7805" y="300567"/>
                  <a:pt x="662" y="355600"/>
                </a:cubicBezTo>
                <a:cubicBezTo>
                  <a:pt x="9129" y="410633"/>
                  <a:pt x="178462" y="268817"/>
                  <a:pt x="191162" y="330200"/>
                </a:cubicBezTo>
                <a:cubicBezTo>
                  <a:pt x="203862" y="391583"/>
                  <a:pt x="76862" y="723900"/>
                  <a:pt x="76862" y="723900"/>
                </a:cubicBezTo>
              </a:path>
            </a:pathLst>
          </a:custGeom>
          <a:ln w="9525" cmpd="sng">
            <a:solidFill>
              <a:schemeClr val="tx1"/>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3513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dissolve">
                                      <p:cBhvr>
                                        <p:cTn id="7" dur="500"/>
                                        <p:tgtEl>
                                          <p:spTgt spid="16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65"/>
                                        </p:tgtEl>
                                        <p:attrNameLst>
                                          <p:attrName>style.visibility</p:attrName>
                                        </p:attrNameLst>
                                      </p:cBhvr>
                                      <p:to>
                                        <p:strVal val="visible"/>
                                      </p:to>
                                    </p:set>
                                    <p:animEffect transition="in" filter="dissolve">
                                      <p:cBhvr>
                                        <p:cTn id="15" dur="500"/>
                                        <p:tgtEl>
                                          <p:spTgt spid="16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7"/>
                                        </p:tgtEl>
                                        <p:attrNameLst>
                                          <p:attrName>style.visibility</p:attrName>
                                        </p:attrNameLst>
                                      </p:cBhvr>
                                      <p:to>
                                        <p:strVal val="visible"/>
                                      </p:to>
                                    </p:set>
                                    <p:animEffect transition="in" filter="dissolve">
                                      <p:cBhvr>
                                        <p:cTn id="18" dur="500"/>
                                        <p:tgtEl>
                                          <p:spTgt spid="187"/>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88"/>
                                        </p:tgtEl>
                                        <p:attrNameLst>
                                          <p:attrName>style.visibility</p:attrName>
                                        </p:attrNameLst>
                                      </p:cBhvr>
                                      <p:to>
                                        <p:strVal val="visible"/>
                                      </p:to>
                                    </p:set>
                                    <p:animEffect transition="in" filter="dissolve">
                                      <p:cBhvr>
                                        <p:cTn id="21" dur="500"/>
                                        <p:tgtEl>
                                          <p:spTgt spid="188"/>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89"/>
                                        </p:tgtEl>
                                        <p:attrNameLst>
                                          <p:attrName>style.visibility</p:attrName>
                                        </p:attrNameLst>
                                      </p:cBhvr>
                                      <p:to>
                                        <p:strVal val="visible"/>
                                      </p:to>
                                    </p:set>
                                    <p:animEffect transition="in" filter="dissolve">
                                      <p:cBhvr>
                                        <p:cTn id="24" dur="500"/>
                                        <p:tgtEl>
                                          <p:spTgt spid="189"/>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90"/>
                                        </p:tgtEl>
                                        <p:attrNameLst>
                                          <p:attrName>style.visibility</p:attrName>
                                        </p:attrNameLst>
                                      </p:cBhvr>
                                      <p:to>
                                        <p:strVal val="visible"/>
                                      </p:to>
                                    </p:set>
                                    <p:animEffect transition="in" filter="dissolve">
                                      <p:cBhvr>
                                        <p:cTn id="27" dur="500"/>
                                        <p:tgtEl>
                                          <p:spTgt spid="190"/>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91"/>
                                        </p:tgtEl>
                                        <p:attrNameLst>
                                          <p:attrName>style.visibility</p:attrName>
                                        </p:attrNameLst>
                                      </p:cBhvr>
                                      <p:to>
                                        <p:strVal val="visible"/>
                                      </p:to>
                                    </p:set>
                                    <p:animEffect transition="in" filter="dissolve">
                                      <p:cBhvr>
                                        <p:cTn id="30" dur="500"/>
                                        <p:tgtEl>
                                          <p:spTgt spid="191"/>
                                        </p:tgtEl>
                                      </p:cBhvr>
                                    </p:animEffect>
                                  </p:childTnLst>
                                </p:cTn>
                              </p:par>
                              <p:par>
                                <p:cTn id="31" presetID="9" presetClass="entr" presetSubtype="0" fill="hold" nodeType="withEffect">
                                  <p:stCondLst>
                                    <p:cond delay="0"/>
                                  </p:stCondLst>
                                  <p:childTnLst>
                                    <p:set>
                                      <p:cBhvr>
                                        <p:cTn id="32" dur="1" fill="hold">
                                          <p:stCondLst>
                                            <p:cond delay="0"/>
                                          </p:stCondLst>
                                        </p:cTn>
                                        <p:tgtEl>
                                          <p:spTgt spid="184"/>
                                        </p:tgtEl>
                                        <p:attrNameLst>
                                          <p:attrName>style.visibility</p:attrName>
                                        </p:attrNameLst>
                                      </p:cBhvr>
                                      <p:to>
                                        <p:strVal val="visible"/>
                                      </p:to>
                                    </p:set>
                                    <p:animEffect transition="in" filter="dissolve">
                                      <p:cBhvr>
                                        <p:cTn id="33" dur="500"/>
                                        <p:tgtEl>
                                          <p:spTgt spid="184"/>
                                        </p:tgtEl>
                                      </p:cBhvr>
                                    </p:animEffect>
                                  </p:childTnLst>
                                </p:cTn>
                              </p:par>
                              <p:par>
                                <p:cTn id="34" presetID="9" presetClass="entr" presetSubtype="0" fill="hold" nodeType="withEffect">
                                  <p:stCondLst>
                                    <p:cond delay="0"/>
                                  </p:stCondLst>
                                  <p:childTnLst>
                                    <p:set>
                                      <p:cBhvr>
                                        <p:cTn id="35" dur="1" fill="hold">
                                          <p:stCondLst>
                                            <p:cond delay="0"/>
                                          </p:stCondLst>
                                        </p:cTn>
                                        <p:tgtEl>
                                          <p:spTgt spid="181"/>
                                        </p:tgtEl>
                                        <p:attrNameLst>
                                          <p:attrName>style.visibility</p:attrName>
                                        </p:attrNameLst>
                                      </p:cBhvr>
                                      <p:to>
                                        <p:strVal val="visible"/>
                                      </p:to>
                                    </p:set>
                                    <p:animEffect transition="in" filter="dissolve">
                                      <p:cBhvr>
                                        <p:cTn id="36" dur="500"/>
                                        <p:tgtEl>
                                          <p:spTgt spid="181"/>
                                        </p:tgtEl>
                                      </p:cBhvr>
                                    </p:animEffect>
                                  </p:childTnLst>
                                </p:cTn>
                              </p:par>
                              <p:par>
                                <p:cTn id="37" presetID="9" presetClass="entr" presetSubtype="0" fill="hold" nodeType="withEffect">
                                  <p:stCondLst>
                                    <p:cond delay="0"/>
                                  </p:stCondLst>
                                  <p:childTnLst>
                                    <p:set>
                                      <p:cBhvr>
                                        <p:cTn id="38" dur="1" fill="hold">
                                          <p:stCondLst>
                                            <p:cond delay="0"/>
                                          </p:stCondLst>
                                        </p:cTn>
                                        <p:tgtEl>
                                          <p:spTgt spid="178"/>
                                        </p:tgtEl>
                                        <p:attrNameLst>
                                          <p:attrName>style.visibility</p:attrName>
                                        </p:attrNameLst>
                                      </p:cBhvr>
                                      <p:to>
                                        <p:strVal val="visible"/>
                                      </p:to>
                                    </p:set>
                                    <p:animEffect transition="in" filter="dissolve">
                                      <p:cBhvr>
                                        <p:cTn id="39" dur="500"/>
                                        <p:tgtEl>
                                          <p:spTgt spid="178"/>
                                        </p:tgtEl>
                                      </p:cBhvr>
                                    </p:animEffect>
                                  </p:childTnLst>
                                </p:cTn>
                              </p:par>
                              <p:par>
                                <p:cTn id="40" presetID="9" presetClass="entr" presetSubtype="0" fill="hold" nodeType="withEffect">
                                  <p:stCondLst>
                                    <p:cond delay="0"/>
                                  </p:stCondLst>
                                  <p:childTnLst>
                                    <p:set>
                                      <p:cBhvr>
                                        <p:cTn id="41" dur="1" fill="hold">
                                          <p:stCondLst>
                                            <p:cond delay="0"/>
                                          </p:stCondLst>
                                        </p:cTn>
                                        <p:tgtEl>
                                          <p:spTgt spid="175"/>
                                        </p:tgtEl>
                                        <p:attrNameLst>
                                          <p:attrName>style.visibility</p:attrName>
                                        </p:attrNameLst>
                                      </p:cBhvr>
                                      <p:to>
                                        <p:strVal val="visible"/>
                                      </p:to>
                                    </p:set>
                                    <p:animEffect transition="in" filter="dissolve">
                                      <p:cBhvr>
                                        <p:cTn id="42" dur="500"/>
                                        <p:tgtEl>
                                          <p:spTgt spid="175"/>
                                        </p:tgtEl>
                                      </p:cBhvr>
                                    </p:animEffect>
                                  </p:childTnLst>
                                </p:cTn>
                              </p:par>
                              <p:par>
                                <p:cTn id="43" presetID="9" presetClass="entr" presetSubtype="0" fill="hold" nodeType="withEffect">
                                  <p:stCondLst>
                                    <p:cond delay="0"/>
                                  </p:stCondLst>
                                  <p:childTnLst>
                                    <p:set>
                                      <p:cBhvr>
                                        <p:cTn id="44" dur="1" fill="hold">
                                          <p:stCondLst>
                                            <p:cond delay="0"/>
                                          </p:stCondLst>
                                        </p:cTn>
                                        <p:tgtEl>
                                          <p:spTgt spid="169"/>
                                        </p:tgtEl>
                                        <p:attrNameLst>
                                          <p:attrName>style.visibility</p:attrName>
                                        </p:attrNameLst>
                                      </p:cBhvr>
                                      <p:to>
                                        <p:strVal val="visible"/>
                                      </p:to>
                                    </p:set>
                                    <p:animEffect transition="in" filter="dissolve">
                                      <p:cBhvr>
                                        <p:cTn id="45" dur="500"/>
                                        <p:tgtEl>
                                          <p:spTgt spid="169"/>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201"/>
                                        </p:tgtEl>
                                        <p:attrNameLst>
                                          <p:attrName>style.visibility</p:attrName>
                                        </p:attrNameLst>
                                      </p:cBhvr>
                                      <p:to>
                                        <p:strVal val="visible"/>
                                      </p:to>
                                    </p:set>
                                    <p:animEffect transition="in" filter="dissolve">
                                      <p:cBhvr>
                                        <p:cTn id="50" dur="500"/>
                                        <p:tgtEl>
                                          <p:spTgt spid="201"/>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dissolve">
                                      <p:cBhvr>
                                        <p:cTn id="53" dur="500"/>
                                        <p:tgtEl>
                                          <p:spTgt spid="5"/>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192"/>
                                        </p:tgtEl>
                                        <p:attrNameLst>
                                          <p:attrName>style.visibility</p:attrName>
                                        </p:attrNameLst>
                                      </p:cBhvr>
                                      <p:to>
                                        <p:strVal val="visible"/>
                                      </p:to>
                                    </p:set>
                                    <p:animEffect transition="in" filter="dissolve">
                                      <p:cBhvr>
                                        <p:cTn id="56" dur="500"/>
                                        <p:tgtEl>
                                          <p:spTgt spid="192"/>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197"/>
                                        </p:tgtEl>
                                        <p:attrNameLst>
                                          <p:attrName>style.visibility</p:attrName>
                                        </p:attrNameLst>
                                      </p:cBhvr>
                                      <p:to>
                                        <p:strVal val="visible"/>
                                      </p:to>
                                    </p:set>
                                    <p:animEffect transition="in" filter="dissolve">
                                      <p:cBhvr>
                                        <p:cTn id="59" dur="500"/>
                                        <p:tgtEl>
                                          <p:spTgt spid="197"/>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198"/>
                                        </p:tgtEl>
                                        <p:attrNameLst>
                                          <p:attrName>style.visibility</p:attrName>
                                        </p:attrNameLst>
                                      </p:cBhvr>
                                      <p:to>
                                        <p:strVal val="visible"/>
                                      </p:to>
                                    </p:set>
                                    <p:animEffect transition="in" filter="dissolve">
                                      <p:cBhvr>
                                        <p:cTn id="62" dur="500"/>
                                        <p:tgtEl>
                                          <p:spTgt spid="198"/>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199"/>
                                        </p:tgtEl>
                                        <p:attrNameLst>
                                          <p:attrName>style.visibility</p:attrName>
                                        </p:attrNameLst>
                                      </p:cBhvr>
                                      <p:to>
                                        <p:strVal val="visible"/>
                                      </p:to>
                                    </p:set>
                                    <p:animEffect transition="in" filter="dissolve">
                                      <p:cBhvr>
                                        <p:cTn id="65" dur="500"/>
                                        <p:tgtEl>
                                          <p:spTgt spid="199"/>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200"/>
                                        </p:tgtEl>
                                        <p:attrNameLst>
                                          <p:attrName>style.visibility</p:attrName>
                                        </p:attrNameLst>
                                      </p:cBhvr>
                                      <p:to>
                                        <p:strVal val="visible"/>
                                      </p:to>
                                    </p:set>
                                    <p:animEffect transition="in" filter="dissolve">
                                      <p:cBhvr>
                                        <p:cTn id="68" dur="500"/>
                                        <p:tgtEl>
                                          <p:spTgt spid="200"/>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168"/>
                                        </p:tgtEl>
                                        <p:attrNameLst>
                                          <p:attrName>style.visibility</p:attrName>
                                        </p:attrNameLst>
                                      </p:cBhvr>
                                      <p:to>
                                        <p:strVal val="visible"/>
                                      </p:to>
                                    </p:set>
                                    <p:animEffect transition="in" filter="dissolve">
                                      <p:cBhvr>
                                        <p:cTn id="71" dur="500"/>
                                        <p:tgtEl>
                                          <p:spTgt spid="168"/>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202"/>
                                        </p:tgtEl>
                                        <p:attrNameLst>
                                          <p:attrName>style.visibility</p:attrName>
                                        </p:attrNameLst>
                                      </p:cBhvr>
                                      <p:to>
                                        <p:strVal val="visible"/>
                                      </p:to>
                                    </p:set>
                                    <p:animEffect transition="in" filter="dissolve">
                                      <p:cBhvr>
                                        <p:cTn id="76" dur="500"/>
                                        <p:tgtEl>
                                          <p:spTgt spid="202"/>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dissolve">
                                      <p:cBhvr>
                                        <p:cTn id="79" dur="500"/>
                                        <p:tgtEl>
                                          <p:spTgt spid="6"/>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211"/>
                                        </p:tgtEl>
                                        <p:attrNameLst>
                                          <p:attrName>style.visibility</p:attrName>
                                        </p:attrNameLst>
                                      </p:cBhvr>
                                      <p:to>
                                        <p:strVal val="visible"/>
                                      </p:to>
                                    </p:set>
                                    <p:animEffect transition="in" filter="dissolve">
                                      <p:cBhvr>
                                        <p:cTn id="82" dur="500"/>
                                        <p:tgtEl>
                                          <p:spTgt spid="211"/>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210"/>
                                        </p:tgtEl>
                                        <p:attrNameLst>
                                          <p:attrName>style.visibility</p:attrName>
                                        </p:attrNameLst>
                                      </p:cBhvr>
                                      <p:to>
                                        <p:strVal val="visible"/>
                                      </p:to>
                                    </p:set>
                                    <p:animEffect transition="in" filter="dissolve">
                                      <p:cBhvr>
                                        <p:cTn id="85" dur="500"/>
                                        <p:tgtEl>
                                          <p:spTgt spid="210"/>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209"/>
                                        </p:tgtEl>
                                        <p:attrNameLst>
                                          <p:attrName>style.visibility</p:attrName>
                                        </p:attrNameLst>
                                      </p:cBhvr>
                                      <p:to>
                                        <p:strVal val="visible"/>
                                      </p:to>
                                    </p:set>
                                    <p:animEffect transition="in" filter="dissolve">
                                      <p:cBhvr>
                                        <p:cTn id="88" dur="500"/>
                                        <p:tgtEl>
                                          <p:spTgt spid="209"/>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204"/>
                                        </p:tgtEl>
                                        <p:attrNameLst>
                                          <p:attrName>style.visibility</p:attrName>
                                        </p:attrNameLst>
                                      </p:cBhvr>
                                      <p:to>
                                        <p:strVal val="visible"/>
                                      </p:to>
                                    </p:set>
                                    <p:animEffect transition="in" filter="dissolve">
                                      <p:cBhvr>
                                        <p:cTn id="91" dur="500"/>
                                        <p:tgtEl>
                                          <p:spTgt spid="204"/>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166"/>
                                        </p:tgtEl>
                                        <p:attrNameLst>
                                          <p:attrName>style.visibility</p:attrName>
                                        </p:attrNameLst>
                                      </p:cBhvr>
                                      <p:to>
                                        <p:strVal val="visible"/>
                                      </p:to>
                                    </p:set>
                                    <p:animEffect transition="in" filter="dissolve">
                                      <p:cBhvr>
                                        <p:cTn id="94" dur="500"/>
                                        <p:tgtEl>
                                          <p:spTgt spid="166"/>
                                        </p:tgtEl>
                                      </p:cBhvr>
                                    </p:animEffect>
                                  </p:childTnLst>
                                </p:cTn>
                              </p:par>
                            </p:childTnLst>
                          </p:cTn>
                        </p:par>
                      </p:childTnLst>
                    </p:cTn>
                  </p:par>
                  <p:par>
                    <p:cTn id="95" fill="hold">
                      <p:stCondLst>
                        <p:cond delay="indefinite"/>
                      </p:stCondLst>
                      <p:childTnLst>
                        <p:par>
                          <p:cTn id="96" fill="hold">
                            <p:stCondLst>
                              <p:cond delay="0"/>
                            </p:stCondLst>
                            <p:childTnLst>
                              <p:par>
                                <p:cTn id="97" presetID="9" presetClass="entr" presetSubtype="0" fill="hold" grpId="0" nodeType="clickEffect">
                                  <p:stCondLst>
                                    <p:cond delay="0"/>
                                  </p:stCondLst>
                                  <p:childTnLst>
                                    <p:set>
                                      <p:cBhvr>
                                        <p:cTn id="98" dur="1" fill="hold">
                                          <p:stCondLst>
                                            <p:cond delay="0"/>
                                          </p:stCondLst>
                                        </p:cTn>
                                        <p:tgtEl>
                                          <p:spTgt spid="203"/>
                                        </p:tgtEl>
                                        <p:attrNameLst>
                                          <p:attrName>style.visibility</p:attrName>
                                        </p:attrNameLst>
                                      </p:cBhvr>
                                      <p:to>
                                        <p:strVal val="visible"/>
                                      </p:to>
                                    </p:set>
                                    <p:animEffect transition="in" filter="dissolve">
                                      <p:cBhvr>
                                        <p:cTn id="99" dur="500"/>
                                        <p:tgtEl>
                                          <p:spTgt spid="203"/>
                                        </p:tgtEl>
                                      </p:cBhvr>
                                    </p:animEffect>
                                  </p:childTnLst>
                                </p:cTn>
                              </p:par>
                            </p:childTnLst>
                          </p:cTn>
                        </p:par>
                      </p:childTnLst>
                    </p:cTn>
                  </p:par>
                  <p:par>
                    <p:cTn id="100" fill="hold">
                      <p:stCondLst>
                        <p:cond delay="indefinite"/>
                      </p:stCondLst>
                      <p:childTnLst>
                        <p:par>
                          <p:cTn id="101" fill="hold">
                            <p:stCondLst>
                              <p:cond delay="0"/>
                            </p:stCondLst>
                            <p:childTnLst>
                              <p:par>
                                <p:cTn id="102" presetID="9" presetClass="entr" presetSubtype="0" fill="hold" grpId="0" nodeType="clickEffect">
                                  <p:stCondLst>
                                    <p:cond delay="0"/>
                                  </p:stCondLst>
                                  <p:childTnLst>
                                    <p:set>
                                      <p:cBhvr>
                                        <p:cTn id="103" dur="1" fill="hold">
                                          <p:stCondLst>
                                            <p:cond delay="0"/>
                                          </p:stCondLst>
                                        </p:cTn>
                                        <p:tgtEl>
                                          <p:spTgt spid="167"/>
                                        </p:tgtEl>
                                        <p:attrNameLst>
                                          <p:attrName>style.visibility</p:attrName>
                                        </p:attrNameLst>
                                      </p:cBhvr>
                                      <p:to>
                                        <p:strVal val="visible"/>
                                      </p:to>
                                    </p:set>
                                    <p:animEffect transition="in" filter="dissolve">
                                      <p:cBhvr>
                                        <p:cTn id="104"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164" grpId="0"/>
      <p:bldP spid="166" grpId="0"/>
      <p:bldP spid="167" grpId="0"/>
      <p:bldP spid="2" grpId="0" animBg="1"/>
      <p:bldP spid="187" grpId="0" animBg="1"/>
      <p:bldP spid="188" grpId="0" animBg="1"/>
      <p:bldP spid="189" grpId="0" animBg="1"/>
      <p:bldP spid="190" grpId="0" animBg="1"/>
      <p:bldP spid="191" grpId="0" animBg="1"/>
      <p:bldP spid="192" grpId="0" animBg="1"/>
      <p:bldP spid="197" grpId="0" animBg="1"/>
      <p:bldP spid="198" grpId="0" animBg="1"/>
      <p:bldP spid="199" grpId="0" animBg="1"/>
      <p:bldP spid="200" grpId="0" animBg="1"/>
      <p:bldP spid="201" grpId="0"/>
      <p:bldP spid="202" grpId="0"/>
      <p:bldP spid="203" grpId="0"/>
      <p:bldP spid="5" grpId="0" animBg="1"/>
      <p:bldP spid="204" grpId="0" animBg="1"/>
      <p:bldP spid="209" grpId="0" animBg="1"/>
      <p:bldP spid="210" grpId="0" animBg="1"/>
      <p:bldP spid="211" grpId="0" animBg="1"/>
      <p:bldP spid="165" grpId="0"/>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Rectangle 3"/>
          <p:cNvSpPr>
            <a:spLocks noChangeArrowheads="1"/>
          </p:cNvSpPr>
          <p:nvPr/>
        </p:nvSpPr>
        <p:spPr bwMode="auto">
          <a:xfrm>
            <a:off x="7950201" y="869121"/>
            <a:ext cx="308004" cy="2856895"/>
          </a:xfrm>
          <a:prstGeom prst="rect">
            <a:avLst/>
          </a:prstGeom>
          <a:solidFill>
            <a:srgbClr val="FF1916"/>
          </a:solidFill>
          <a:ln w="25400">
            <a:solidFill>
              <a:schemeClr val="tx1"/>
            </a:solidFill>
            <a:miter lim="800000"/>
            <a:headEnd/>
            <a:tailEnd/>
          </a:ln>
        </p:spPr>
        <p:txBody>
          <a:bodyPr lIns="82296" tIns="41148" rIns="82296" bIns="41148"/>
          <a:lstStyle/>
          <a:p>
            <a:endParaRPr lang="en-US"/>
          </a:p>
        </p:txBody>
      </p:sp>
      <p:sp>
        <p:nvSpPr>
          <p:cNvPr id="205" name="Rectangle 4"/>
          <p:cNvSpPr>
            <a:spLocks noChangeArrowheads="1"/>
          </p:cNvSpPr>
          <p:nvPr/>
        </p:nvSpPr>
        <p:spPr bwMode="auto">
          <a:xfrm>
            <a:off x="9752872" y="869121"/>
            <a:ext cx="280129" cy="2856895"/>
          </a:xfrm>
          <a:prstGeom prst="rect">
            <a:avLst/>
          </a:prstGeom>
          <a:solidFill>
            <a:srgbClr val="5C90FF"/>
          </a:solidFill>
          <a:ln w="25400">
            <a:solidFill>
              <a:schemeClr val="tx1"/>
            </a:solidFill>
            <a:miter lim="800000"/>
            <a:headEnd/>
            <a:tailEnd/>
          </a:ln>
        </p:spPr>
        <p:txBody>
          <a:bodyPr lIns="82296" tIns="41148" rIns="82296" bIns="41148"/>
          <a:lstStyle/>
          <a:p>
            <a:endParaRPr lang="en-US"/>
          </a:p>
        </p:txBody>
      </p:sp>
      <p:sp>
        <p:nvSpPr>
          <p:cNvPr id="25608" name="Rectangle 7"/>
          <p:cNvSpPr>
            <a:spLocks noChangeArrowheads="1"/>
          </p:cNvSpPr>
          <p:nvPr/>
        </p:nvSpPr>
        <p:spPr bwMode="auto">
          <a:xfrm>
            <a:off x="1524001" y="0"/>
            <a:ext cx="9140825" cy="6858000"/>
          </a:xfrm>
          <a:prstGeom prst="rect">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 name="Rectangle 42"/>
          <p:cNvSpPr>
            <a:spLocks noChangeArrowheads="1"/>
          </p:cNvSpPr>
          <p:nvPr/>
        </p:nvSpPr>
        <p:spPr bwMode="auto">
          <a:xfrm>
            <a:off x="152400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10243663" y="6472239"/>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45.)</a:t>
            </a:r>
          </a:p>
        </p:txBody>
      </p:sp>
      <p:sp>
        <p:nvSpPr>
          <p:cNvPr id="3" name="TextBox 2"/>
          <p:cNvSpPr txBox="1"/>
          <p:nvPr/>
        </p:nvSpPr>
        <p:spPr>
          <a:xfrm>
            <a:off x="1712792" y="530367"/>
            <a:ext cx="5996108" cy="830997"/>
          </a:xfrm>
          <a:prstGeom prst="rect">
            <a:avLst/>
          </a:prstGeom>
          <a:noFill/>
        </p:spPr>
        <p:txBody>
          <a:bodyPr wrap="square" rtlCol="0">
            <a:spAutoFit/>
          </a:bodyPr>
          <a:lstStyle/>
          <a:p>
            <a:r>
              <a:rPr lang="en-US" sz="2800" dirty="0">
                <a:solidFill>
                  <a:srgbClr val="FF0000"/>
                </a:solidFill>
                <a:latin typeface="Apple Chancery"/>
                <a:cs typeface="Apple Chancery"/>
              </a:rPr>
              <a:t>Net effect: </a:t>
            </a:r>
            <a:r>
              <a:rPr lang="en-US" sz="2000" dirty="0">
                <a:latin typeface="Times New Roman"/>
                <a:cs typeface="Times New Roman"/>
              </a:rPr>
              <a:t>For the </a:t>
            </a:r>
            <a:r>
              <a:rPr lang="en-US" sz="2000" dirty="0">
                <a:solidFill>
                  <a:srgbClr val="0000FF"/>
                </a:solidFill>
                <a:latin typeface="Times New Roman"/>
                <a:cs typeface="Times New Roman"/>
              </a:rPr>
              <a:t>charged,</a:t>
            </a:r>
            <a:r>
              <a:rPr lang="en-US" sz="2000" dirty="0">
                <a:latin typeface="Times New Roman"/>
                <a:cs typeface="Times New Roman"/>
              </a:rPr>
              <a:t> </a:t>
            </a:r>
            <a:r>
              <a:rPr lang="en-US" sz="2000" i="1" dirty="0">
                <a:solidFill>
                  <a:srgbClr val="0000FF"/>
                </a:solidFill>
                <a:latin typeface="Times New Roman"/>
                <a:cs typeface="Times New Roman"/>
              </a:rPr>
              <a:t>parallel-plate capacitor </a:t>
            </a:r>
            <a:r>
              <a:rPr lang="en-US" sz="2000" dirty="0">
                <a:latin typeface="Times New Roman"/>
                <a:cs typeface="Times New Roman"/>
              </a:rPr>
              <a:t>shown to the right</a:t>
            </a:r>
            <a:r>
              <a:rPr lang="en-US" sz="2000" dirty="0">
                <a:solidFill>
                  <a:srgbClr val="0000FF"/>
                </a:solidFill>
                <a:latin typeface="Times New Roman"/>
                <a:cs typeface="Times New Roman"/>
              </a:rPr>
              <a:t>.</a:t>
            </a:r>
          </a:p>
        </p:txBody>
      </p:sp>
      <p:sp>
        <p:nvSpPr>
          <p:cNvPr id="166" name="Text Box 78"/>
          <p:cNvSpPr txBox="1">
            <a:spLocks/>
          </p:cNvSpPr>
          <p:nvPr/>
        </p:nvSpPr>
        <p:spPr bwMode="auto">
          <a:xfrm>
            <a:off x="2237413" y="2761104"/>
            <a:ext cx="5688341" cy="698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sz="2000" dirty="0">
                <a:latin typeface="Times New Roman"/>
                <a:cs typeface="Times New Roman"/>
              </a:rPr>
              <a:t>where    , sometimes characterized as     , is the proportionality constant called the </a:t>
            </a:r>
            <a:r>
              <a:rPr lang="en-US" sz="2000" i="1" dirty="0">
                <a:solidFill>
                  <a:srgbClr val="FF0000"/>
                </a:solidFill>
                <a:latin typeface="Times New Roman"/>
                <a:cs typeface="Times New Roman"/>
              </a:rPr>
              <a:t>dielectric constant</a:t>
            </a:r>
            <a:r>
              <a:rPr lang="en-US" sz="2000" dirty="0">
                <a:latin typeface="Times New Roman"/>
                <a:cs typeface="Times New Roman"/>
              </a:rPr>
              <a:t>.</a:t>
            </a:r>
          </a:p>
        </p:txBody>
      </p:sp>
      <p:sp>
        <p:nvSpPr>
          <p:cNvPr id="96" name="Line 5"/>
          <p:cNvSpPr>
            <a:spLocks noChangeShapeType="1"/>
          </p:cNvSpPr>
          <p:nvPr/>
        </p:nvSpPr>
        <p:spPr bwMode="auto">
          <a:xfrm>
            <a:off x="7493001" y="2288108"/>
            <a:ext cx="4572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97" name="Line 6"/>
          <p:cNvSpPr>
            <a:spLocks noChangeShapeType="1"/>
          </p:cNvSpPr>
          <p:nvPr/>
        </p:nvSpPr>
        <p:spPr bwMode="auto">
          <a:xfrm>
            <a:off x="10033000" y="2288108"/>
            <a:ext cx="445131"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grpSp>
        <p:nvGrpSpPr>
          <p:cNvPr id="98" name="Group 7"/>
          <p:cNvGrpSpPr>
            <a:grpSpLocks/>
          </p:cNvGrpSpPr>
          <p:nvPr/>
        </p:nvGrpSpPr>
        <p:grpSpPr bwMode="auto">
          <a:xfrm>
            <a:off x="8144685" y="973180"/>
            <a:ext cx="75679" cy="75679"/>
            <a:chOff x="2320" y="1664"/>
            <a:chExt cx="64" cy="64"/>
          </a:xfrm>
        </p:grpSpPr>
        <p:sp>
          <p:nvSpPr>
            <p:cNvPr id="162" name="Line 8"/>
            <p:cNvSpPr>
              <a:spLocks noChangeShapeType="1"/>
            </p:cNvSpPr>
            <p:nvPr/>
          </p:nvSpPr>
          <p:spPr bwMode="auto">
            <a:xfrm>
              <a:off x="2320" y="1696"/>
              <a:ext cx="64"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3" name="Line 9"/>
            <p:cNvSpPr>
              <a:spLocks noChangeShapeType="1"/>
            </p:cNvSpPr>
            <p:nvPr/>
          </p:nvSpPr>
          <p:spPr bwMode="auto">
            <a:xfrm>
              <a:off x="2352" y="1664"/>
              <a:ext cx="0" cy="6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99" name="Line 10"/>
          <p:cNvSpPr>
            <a:spLocks noChangeShapeType="1"/>
          </p:cNvSpPr>
          <p:nvPr/>
        </p:nvSpPr>
        <p:spPr bwMode="auto">
          <a:xfrm flipH="1">
            <a:off x="9781251" y="1011019"/>
            <a:ext cx="85139"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grpSp>
        <p:nvGrpSpPr>
          <p:cNvPr id="100" name="Group 11"/>
          <p:cNvGrpSpPr>
            <a:grpSpLocks/>
          </p:cNvGrpSpPr>
          <p:nvPr/>
        </p:nvGrpSpPr>
        <p:grpSpPr bwMode="auto">
          <a:xfrm>
            <a:off x="8144685" y="1171838"/>
            <a:ext cx="75679" cy="75679"/>
            <a:chOff x="2320" y="1832"/>
            <a:chExt cx="64" cy="64"/>
          </a:xfrm>
        </p:grpSpPr>
        <p:sp>
          <p:nvSpPr>
            <p:cNvPr id="160" name="Line 12"/>
            <p:cNvSpPr>
              <a:spLocks noChangeShapeType="1"/>
            </p:cNvSpPr>
            <p:nvPr/>
          </p:nvSpPr>
          <p:spPr bwMode="auto">
            <a:xfrm>
              <a:off x="2320" y="1864"/>
              <a:ext cx="64"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1" name="Line 13"/>
            <p:cNvSpPr>
              <a:spLocks noChangeShapeType="1"/>
            </p:cNvSpPr>
            <p:nvPr/>
          </p:nvSpPr>
          <p:spPr bwMode="auto">
            <a:xfrm>
              <a:off x="2352" y="1832"/>
              <a:ext cx="0" cy="6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1" name="Group 14"/>
          <p:cNvGrpSpPr>
            <a:grpSpLocks/>
          </p:cNvGrpSpPr>
          <p:nvPr/>
        </p:nvGrpSpPr>
        <p:grpSpPr bwMode="auto">
          <a:xfrm>
            <a:off x="8144685" y="1370497"/>
            <a:ext cx="75679" cy="75679"/>
            <a:chOff x="2320" y="2000"/>
            <a:chExt cx="64" cy="64"/>
          </a:xfrm>
        </p:grpSpPr>
        <p:sp>
          <p:nvSpPr>
            <p:cNvPr id="158" name="Line 15"/>
            <p:cNvSpPr>
              <a:spLocks noChangeShapeType="1"/>
            </p:cNvSpPr>
            <p:nvPr/>
          </p:nvSpPr>
          <p:spPr bwMode="auto">
            <a:xfrm>
              <a:off x="2320" y="2032"/>
              <a:ext cx="64"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 name="Line 16"/>
            <p:cNvSpPr>
              <a:spLocks noChangeShapeType="1"/>
            </p:cNvSpPr>
            <p:nvPr/>
          </p:nvSpPr>
          <p:spPr bwMode="auto">
            <a:xfrm>
              <a:off x="2352" y="2000"/>
              <a:ext cx="0" cy="6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2" name="Group 17"/>
          <p:cNvGrpSpPr>
            <a:grpSpLocks/>
          </p:cNvGrpSpPr>
          <p:nvPr/>
        </p:nvGrpSpPr>
        <p:grpSpPr bwMode="auto">
          <a:xfrm>
            <a:off x="8144685" y="1569155"/>
            <a:ext cx="75679" cy="75679"/>
            <a:chOff x="2320" y="2168"/>
            <a:chExt cx="64" cy="64"/>
          </a:xfrm>
        </p:grpSpPr>
        <p:sp>
          <p:nvSpPr>
            <p:cNvPr id="156" name="Line 18"/>
            <p:cNvSpPr>
              <a:spLocks noChangeShapeType="1"/>
            </p:cNvSpPr>
            <p:nvPr/>
          </p:nvSpPr>
          <p:spPr bwMode="auto">
            <a:xfrm>
              <a:off x="2320" y="2200"/>
              <a:ext cx="64"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 name="Line 19"/>
            <p:cNvSpPr>
              <a:spLocks noChangeShapeType="1"/>
            </p:cNvSpPr>
            <p:nvPr/>
          </p:nvSpPr>
          <p:spPr bwMode="auto">
            <a:xfrm>
              <a:off x="2352" y="2168"/>
              <a:ext cx="0" cy="6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3" name="Group 20"/>
          <p:cNvGrpSpPr>
            <a:grpSpLocks/>
          </p:cNvGrpSpPr>
          <p:nvPr/>
        </p:nvGrpSpPr>
        <p:grpSpPr bwMode="auto">
          <a:xfrm>
            <a:off x="8144685" y="1767813"/>
            <a:ext cx="75679" cy="75679"/>
            <a:chOff x="2320" y="2336"/>
            <a:chExt cx="64" cy="64"/>
          </a:xfrm>
        </p:grpSpPr>
        <p:sp>
          <p:nvSpPr>
            <p:cNvPr id="154" name="Line 21"/>
            <p:cNvSpPr>
              <a:spLocks noChangeShapeType="1"/>
            </p:cNvSpPr>
            <p:nvPr/>
          </p:nvSpPr>
          <p:spPr bwMode="auto">
            <a:xfrm>
              <a:off x="2320" y="2368"/>
              <a:ext cx="64"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 name="Line 22"/>
            <p:cNvSpPr>
              <a:spLocks noChangeShapeType="1"/>
            </p:cNvSpPr>
            <p:nvPr/>
          </p:nvSpPr>
          <p:spPr bwMode="auto">
            <a:xfrm>
              <a:off x="2352" y="2336"/>
              <a:ext cx="0" cy="6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4" name="Group 23"/>
          <p:cNvGrpSpPr>
            <a:grpSpLocks/>
          </p:cNvGrpSpPr>
          <p:nvPr/>
        </p:nvGrpSpPr>
        <p:grpSpPr bwMode="auto">
          <a:xfrm>
            <a:off x="8144685" y="1966471"/>
            <a:ext cx="75679" cy="75679"/>
            <a:chOff x="2320" y="2504"/>
            <a:chExt cx="64" cy="64"/>
          </a:xfrm>
        </p:grpSpPr>
        <p:sp>
          <p:nvSpPr>
            <p:cNvPr id="152" name="Line 24"/>
            <p:cNvSpPr>
              <a:spLocks noChangeShapeType="1"/>
            </p:cNvSpPr>
            <p:nvPr/>
          </p:nvSpPr>
          <p:spPr bwMode="auto">
            <a:xfrm>
              <a:off x="2320" y="2536"/>
              <a:ext cx="64"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 name="Line 25"/>
            <p:cNvSpPr>
              <a:spLocks noChangeShapeType="1"/>
            </p:cNvSpPr>
            <p:nvPr/>
          </p:nvSpPr>
          <p:spPr bwMode="auto">
            <a:xfrm>
              <a:off x="2352" y="2504"/>
              <a:ext cx="0" cy="6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5" name="Group 26"/>
          <p:cNvGrpSpPr>
            <a:grpSpLocks/>
          </p:cNvGrpSpPr>
          <p:nvPr/>
        </p:nvGrpSpPr>
        <p:grpSpPr bwMode="auto">
          <a:xfrm>
            <a:off x="8144685" y="2165130"/>
            <a:ext cx="75679" cy="75679"/>
            <a:chOff x="2320" y="2672"/>
            <a:chExt cx="64" cy="64"/>
          </a:xfrm>
        </p:grpSpPr>
        <p:sp>
          <p:nvSpPr>
            <p:cNvPr id="150" name="Line 27"/>
            <p:cNvSpPr>
              <a:spLocks noChangeShapeType="1"/>
            </p:cNvSpPr>
            <p:nvPr/>
          </p:nvSpPr>
          <p:spPr bwMode="auto">
            <a:xfrm>
              <a:off x="2320" y="2704"/>
              <a:ext cx="64"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1" name="Line 28"/>
            <p:cNvSpPr>
              <a:spLocks noChangeShapeType="1"/>
            </p:cNvSpPr>
            <p:nvPr/>
          </p:nvSpPr>
          <p:spPr bwMode="auto">
            <a:xfrm>
              <a:off x="2352" y="2672"/>
              <a:ext cx="0" cy="6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6" name="Group 29"/>
          <p:cNvGrpSpPr>
            <a:grpSpLocks/>
          </p:cNvGrpSpPr>
          <p:nvPr/>
        </p:nvGrpSpPr>
        <p:grpSpPr bwMode="auto">
          <a:xfrm>
            <a:off x="8144685" y="2363788"/>
            <a:ext cx="75679" cy="75679"/>
            <a:chOff x="2320" y="2840"/>
            <a:chExt cx="64" cy="64"/>
          </a:xfrm>
        </p:grpSpPr>
        <p:sp>
          <p:nvSpPr>
            <p:cNvPr id="148" name="Line 30"/>
            <p:cNvSpPr>
              <a:spLocks noChangeShapeType="1"/>
            </p:cNvSpPr>
            <p:nvPr/>
          </p:nvSpPr>
          <p:spPr bwMode="auto">
            <a:xfrm>
              <a:off x="2320" y="2872"/>
              <a:ext cx="64"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9" name="Line 31"/>
            <p:cNvSpPr>
              <a:spLocks noChangeShapeType="1"/>
            </p:cNvSpPr>
            <p:nvPr/>
          </p:nvSpPr>
          <p:spPr bwMode="auto">
            <a:xfrm>
              <a:off x="2352" y="2840"/>
              <a:ext cx="0" cy="6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7" name="Group 32"/>
          <p:cNvGrpSpPr>
            <a:grpSpLocks/>
          </p:cNvGrpSpPr>
          <p:nvPr/>
        </p:nvGrpSpPr>
        <p:grpSpPr bwMode="auto">
          <a:xfrm>
            <a:off x="8144685" y="2562446"/>
            <a:ext cx="75679" cy="75679"/>
            <a:chOff x="2320" y="3008"/>
            <a:chExt cx="64" cy="64"/>
          </a:xfrm>
        </p:grpSpPr>
        <p:sp>
          <p:nvSpPr>
            <p:cNvPr id="146" name="Line 33"/>
            <p:cNvSpPr>
              <a:spLocks noChangeShapeType="1"/>
            </p:cNvSpPr>
            <p:nvPr/>
          </p:nvSpPr>
          <p:spPr bwMode="auto">
            <a:xfrm>
              <a:off x="2320" y="3040"/>
              <a:ext cx="64"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7" name="Line 34"/>
            <p:cNvSpPr>
              <a:spLocks noChangeShapeType="1"/>
            </p:cNvSpPr>
            <p:nvPr/>
          </p:nvSpPr>
          <p:spPr bwMode="auto">
            <a:xfrm>
              <a:off x="2352" y="3008"/>
              <a:ext cx="0" cy="6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8" name="Group 35"/>
          <p:cNvGrpSpPr>
            <a:grpSpLocks/>
          </p:cNvGrpSpPr>
          <p:nvPr/>
        </p:nvGrpSpPr>
        <p:grpSpPr bwMode="auto">
          <a:xfrm>
            <a:off x="8144685" y="2761104"/>
            <a:ext cx="75679" cy="75679"/>
            <a:chOff x="2320" y="3176"/>
            <a:chExt cx="64" cy="64"/>
          </a:xfrm>
        </p:grpSpPr>
        <p:sp>
          <p:nvSpPr>
            <p:cNvPr id="144" name="Line 36"/>
            <p:cNvSpPr>
              <a:spLocks noChangeShapeType="1"/>
            </p:cNvSpPr>
            <p:nvPr/>
          </p:nvSpPr>
          <p:spPr bwMode="auto">
            <a:xfrm>
              <a:off x="2320" y="3208"/>
              <a:ext cx="64"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5" name="Line 37"/>
            <p:cNvSpPr>
              <a:spLocks noChangeShapeType="1"/>
            </p:cNvSpPr>
            <p:nvPr/>
          </p:nvSpPr>
          <p:spPr bwMode="auto">
            <a:xfrm>
              <a:off x="2352" y="3176"/>
              <a:ext cx="0" cy="6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9" name="Group 38"/>
          <p:cNvGrpSpPr>
            <a:grpSpLocks/>
          </p:cNvGrpSpPr>
          <p:nvPr/>
        </p:nvGrpSpPr>
        <p:grpSpPr bwMode="auto">
          <a:xfrm>
            <a:off x="8144685" y="2959763"/>
            <a:ext cx="75679" cy="75679"/>
            <a:chOff x="2320" y="3344"/>
            <a:chExt cx="64" cy="64"/>
          </a:xfrm>
        </p:grpSpPr>
        <p:sp>
          <p:nvSpPr>
            <p:cNvPr id="142" name="Line 39"/>
            <p:cNvSpPr>
              <a:spLocks noChangeShapeType="1"/>
            </p:cNvSpPr>
            <p:nvPr/>
          </p:nvSpPr>
          <p:spPr bwMode="auto">
            <a:xfrm>
              <a:off x="2320" y="3376"/>
              <a:ext cx="64"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 name="Line 40"/>
            <p:cNvSpPr>
              <a:spLocks noChangeShapeType="1"/>
            </p:cNvSpPr>
            <p:nvPr/>
          </p:nvSpPr>
          <p:spPr bwMode="auto">
            <a:xfrm>
              <a:off x="2352" y="3344"/>
              <a:ext cx="0" cy="6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10" name="Group 41"/>
          <p:cNvGrpSpPr>
            <a:grpSpLocks/>
          </p:cNvGrpSpPr>
          <p:nvPr/>
        </p:nvGrpSpPr>
        <p:grpSpPr bwMode="auto">
          <a:xfrm>
            <a:off x="8144685" y="3158421"/>
            <a:ext cx="75679" cy="75679"/>
            <a:chOff x="2320" y="3512"/>
            <a:chExt cx="64" cy="64"/>
          </a:xfrm>
        </p:grpSpPr>
        <p:sp>
          <p:nvSpPr>
            <p:cNvPr id="140" name="Line 42"/>
            <p:cNvSpPr>
              <a:spLocks noChangeShapeType="1"/>
            </p:cNvSpPr>
            <p:nvPr/>
          </p:nvSpPr>
          <p:spPr bwMode="auto">
            <a:xfrm>
              <a:off x="2320" y="3544"/>
              <a:ext cx="64"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1" name="Line 43"/>
            <p:cNvSpPr>
              <a:spLocks noChangeShapeType="1"/>
            </p:cNvSpPr>
            <p:nvPr/>
          </p:nvSpPr>
          <p:spPr bwMode="auto">
            <a:xfrm>
              <a:off x="2352" y="3512"/>
              <a:ext cx="0" cy="6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11" name="Group 44"/>
          <p:cNvGrpSpPr>
            <a:grpSpLocks/>
          </p:cNvGrpSpPr>
          <p:nvPr/>
        </p:nvGrpSpPr>
        <p:grpSpPr bwMode="auto">
          <a:xfrm>
            <a:off x="8144685" y="3357079"/>
            <a:ext cx="75679" cy="75679"/>
            <a:chOff x="2320" y="3680"/>
            <a:chExt cx="64" cy="64"/>
          </a:xfrm>
        </p:grpSpPr>
        <p:sp>
          <p:nvSpPr>
            <p:cNvPr id="138" name="Line 45"/>
            <p:cNvSpPr>
              <a:spLocks noChangeShapeType="1"/>
            </p:cNvSpPr>
            <p:nvPr/>
          </p:nvSpPr>
          <p:spPr bwMode="auto">
            <a:xfrm>
              <a:off x="2320" y="3712"/>
              <a:ext cx="64"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9" name="Line 46"/>
            <p:cNvSpPr>
              <a:spLocks noChangeShapeType="1"/>
            </p:cNvSpPr>
            <p:nvPr/>
          </p:nvSpPr>
          <p:spPr bwMode="auto">
            <a:xfrm>
              <a:off x="2352" y="3680"/>
              <a:ext cx="0" cy="6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12" name="Group 47"/>
          <p:cNvGrpSpPr>
            <a:grpSpLocks/>
          </p:cNvGrpSpPr>
          <p:nvPr/>
        </p:nvGrpSpPr>
        <p:grpSpPr bwMode="auto">
          <a:xfrm>
            <a:off x="8144685" y="3555737"/>
            <a:ext cx="75679" cy="75679"/>
            <a:chOff x="2320" y="3848"/>
            <a:chExt cx="64" cy="64"/>
          </a:xfrm>
        </p:grpSpPr>
        <p:sp>
          <p:nvSpPr>
            <p:cNvPr id="136" name="Line 48"/>
            <p:cNvSpPr>
              <a:spLocks noChangeShapeType="1"/>
            </p:cNvSpPr>
            <p:nvPr/>
          </p:nvSpPr>
          <p:spPr bwMode="auto">
            <a:xfrm>
              <a:off x="2320" y="3880"/>
              <a:ext cx="64"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 name="Line 49"/>
            <p:cNvSpPr>
              <a:spLocks noChangeShapeType="1"/>
            </p:cNvSpPr>
            <p:nvPr/>
          </p:nvSpPr>
          <p:spPr bwMode="auto">
            <a:xfrm>
              <a:off x="2352" y="3848"/>
              <a:ext cx="0" cy="6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13" name="Line 50"/>
          <p:cNvSpPr>
            <a:spLocks noChangeShapeType="1"/>
          </p:cNvSpPr>
          <p:nvPr/>
        </p:nvSpPr>
        <p:spPr bwMode="auto">
          <a:xfrm flipH="1">
            <a:off x="9781251" y="1209677"/>
            <a:ext cx="85139"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14" name="Line 51"/>
          <p:cNvSpPr>
            <a:spLocks noChangeShapeType="1"/>
          </p:cNvSpPr>
          <p:nvPr/>
        </p:nvSpPr>
        <p:spPr bwMode="auto">
          <a:xfrm flipH="1">
            <a:off x="9781251" y="1408335"/>
            <a:ext cx="85139"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15" name="Line 52"/>
          <p:cNvSpPr>
            <a:spLocks noChangeShapeType="1"/>
          </p:cNvSpPr>
          <p:nvPr/>
        </p:nvSpPr>
        <p:spPr bwMode="auto">
          <a:xfrm flipH="1">
            <a:off x="9781251" y="1606994"/>
            <a:ext cx="85139"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16" name="Line 53"/>
          <p:cNvSpPr>
            <a:spLocks noChangeShapeType="1"/>
          </p:cNvSpPr>
          <p:nvPr/>
        </p:nvSpPr>
        <p:spPr bwMode="auto">
          <a:xfrm flipH="1">
            <a:off x="9781251" y="1805652"/>
            <a:ext cx="85139"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17" name="Line 54"/>
          <p:cNvSpPr>
            <a:spLocks noChangeShapeType="1"/>
          </p:cNvSpPr>
          <p:nvPr/>
        </p:nvSpPr>
        <p:spPr bwMode="auto">
          <a:xfrm flipH="1">
            <a:off x="9781251" y="2004310"/>
            <a:ext cx="85139"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18" name="Line 55"/>
          <p:cNvSpPr>
            <a:spLocks noChangeShapeType="1"/>
          </p:cNvSpPr>
          <p:nvPr/>
        </p:nvSpPr>
        <p:spPr bwMode="auto">
          <a:xfrm flipH="1">
            <a:off x="9781251" y="2202968"/>
            <a:ext cx="85139"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19" name="Line 56"/>
          <p:cNvSpPr>
            <a:spLocks noChangeShapeType="1"/>
          </p:cNvSpPr>
          <p:nvPr/>
        </p:nvSpPr>
        <p:spPr bwMode="auto">
          <a:xfrm flipH="1">
            <a:off x="9781251" y="2401627"/>
            <a:ext cx="85139"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20" name="Line 57"/>
          <p:cNvSpPr>
            <a:spLocks noChangeShapeType="1"/>
          </p:cNvSpPr>
          <p:nvPr/>
        </p:nvSpPr>
        <p:spPr bwMode="auto">
          <a:xfrm flipH="1">
            <a:off x="9781251" y="2600285"/>
            <a:ext cx="85139"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21" name="Line 58"/>
          <p:cNvSpPr>
            <a:spLocks noChangeShapeType="1"/>
          </p:cNvSpPr>
          <p:nvPr/>
        </p:nvSpPr>
        <p:spPr bwMode="auto">
          <a:xfrm flipH="1">
            <a:off x="9781251" y="2798943"/>
            <a:ext cx="85139"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22" name="Line 59"/>
          <p:cNvSpPr>
            <a:spLocks noChangeShapeType="1"/>
          </p:cNvSpPr>
          <p:nvPr/>
        </p:nvSpPr>
        <p:spPr bwMode="auto">
          <a:xfrm flipH="1">
            <a:off x="9781251" y="2997601"/>
            <a:ext cx="85139"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23" name="Line 60"/>
          <p:cNvSpPr>
            <a:spLocks noChangeShapeType="1"/>
          </p:cNvSpPr>
          <p:nvPr/>
        </p:nvSpPr>
        <p:spPr bwMode="auto">
          <a:xfrm flipH="1">
            <a:off x="9781251" y="3196260"/>
            <a:ext cx="85139"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24" name="Line 61"/>
          <p:cNvSpPr>
            <a:spLocks noChangeShapeType="1"/>
          </p:cNvSpPr>
          <p:nvPr/>
        </p:nvSpPr>
        <p:spPr bwMode="auto">
          <a:xfrm flipH="1">
            <a:off x="9781251" y="3394918"/>
            <a:ext cx="85139"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25" name="Line 62"/>
          <p:cNvSpPr>
            <a:spLocks noChangeShapeType="1"/>
          </p:cNvSpPr>
          <p:nvPr/>
        </p:nvSpPr>
        <p:spPr bwMode="auto">
          <a:xfrm flipH="1">
            <a:off x="9781251" y="3593576"/>
            <a:ext cx="85139"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26" name="Line 63"/>
          <p:cNvSpPr>
            <a:spLocks noChangeShapeType="1"/>
          </p:cNvSpPr>
          <p:nvPr/>
        </p:nvSpPr>
        <p:spPr bwMode="auto">
          <a:xfrm flipH="1">
            <a:off x="8266482" y="1086698"/>
            <a:ext cx="1486389" cy="0"/>
          </a:xfrm>
          <a:prstGeom prst="line">
            <a:avLst/>
          </a:prstGeom>
          <a:noFill/>
          <a:ln w="38100">
            <a:solidFill>
              <a:srgbClr val="2525FF"/>
            </a:solidFill>
            <a:round/>
            <a:headEnd type="stealth" w="med" len="me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27" name="Line 64"/>
          <p:cNvSpPr>
            <a:spLocks noChangeShapeType="1"/>
          </p:cNvSpPr>
          <p:nvPr/>
        </p:nvSpPr>
        <p:spPr bwMode="auto">
          <a:xfrm flipH="1">
            <a:off x="8266482" y="1351576"/>
            <a:ext cx="1486389" cy="0"/>
          </a:xfrm>
          <a:prstGeom prst="line">
            <a:avLst/>
          </a:prstGeom>
          <a:noFill/>
          <a:ln w="38100">
            <a:solidFill>
              <a:srgbClr val="2525FF"/>
            </a:solidFill>
            <a:round/>
            <a:headEnd type="stealth" w="med" len="me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28" name="Line 65"/>
          <p:cNvSpPr>
            <a:spLocks noChangeShapeType="1"/>
          </p:cNvSpPr>
          <p:nvPr/>
        </p:nvSpPr>
        <p:spPr bwMode="auto">
          <a:xfrm flipH="1">
            <a:off x="8266482" y="1616453"/>
            <a:ext cx="1486389" cy="0"/>
          </a:xfrm>
          <a:prstGeom prst="line">
            <a:avLst/>
          </a:prstGeom>
          <a:noFill/>
          <a:ln w="38100">
            <a:solidFill>
              <a:srgbClr val="2525FF"/>
            </a:solidFill>
            <a:round/>
            <a:headEnd type="stealth" w="med" len="me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29" name="Line 66"/>
          <p:cNvSpPr>
            <a:spLocks noChangeShapeType="1"/>
          </p:cNvSpPr>
          <p:nvPr/>
        </p:nvSpPr>
        <p:spPr bwMode="auto">
          <a:xfrm flipH="1">
            <a:off x="8266482" y="1881331"/>
            <a:ext cx="1486389" cy="0"/>
          </a:xfrm>
          <a:prstGeom prst="line">
            <a:avLst/>
          </a:prstGeom>
          <a:noFill/>
          <a:ln w="38100">
            <a:solidFill>
              <a:srgbClr val="2525FF"/>
            </a:solidFill>
            <a:round/>
            <a:headEnd type="stealth" w="med" len="me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30" name="Line 67"/>
          <p:cNvSpPr>
            <a:spLocks noChangeShapeType="1"/>
          </p:cNvSpPr>
          <p:nvPr/>
        </p:nvSpPr>
        <p:spPr bwMode="auto">
          <a:xfrm flipH="1">
            <a:off x="8266482" y="2146209"/>
            <a:ext cx="1486389" cy="0"/>
          </a:xfrm>
          <a:prstGeom prst="line">
            <a:avLst/>
          </a:prstGeom>
          <a:noFill/>
          <a:ln w="38100">
            <a:solidFill>
              <a:srgbClr val="2525FF"/>
            </a:solidFill>
            <a:round/>
            <a:headEnd type="stealth" w="med" len="me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31" name="Line 68"/>
          <p:cNvSpPr>
            <a:spLocks noChangeShapeType="1"/>
          </p:cNvSpPr>
          <p:nvPr/>
        </p:nvSpPr>
        <p:spPr bwMode="auto">
          <a:xfrm flipH="1">
            <a:off x="8266482" y="2411087"/>
            <a:ext cx="1486389" cy="0"/>
          </a:xfrm>
          <a:prstGeom prst="line">
            <a:avLst/>
          </a:prstGeom>
          <a:noFill/>
          <a:ln w="38100">
            <a:solidFill>
              <a:srgbClr val="2525FF"/>
            </a:solidFill>
            <a:round/>
            <a:headEnd type="stealth" w="med" len="me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32" name="Line 69"/>
          <p:cNvSpPr>
            <a:spLocks noChangeShapeType="1"/>
          </p:cNvSpPr>
          <p:nvPr/>
        </p:nvSpPr>
        <p:spPr bwMode="auto">
          <a:xfrm flipH="1">
            <a:off x="8266482" y="2675964"/>
            <a:ext cx="1486389" cy="0"/>
          </a:xfrm>
          <a:prstGeom prst="line">
            <a:avLst/>
          </a:prstGeom>
          <a:noFill/>
          <a:ln w="38100">
            <a:solidFill>
              <a:srgbClr val="2525FF"/>
            </a:solidFill>
            <a:round/>
            <a:headEnd type="stealth" w="med" len="me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33" name="Line 70"/>
          <p:cNvSpPr>
            <a:spLocks noChangeShapeType="1"/>
          </p:cNvSpPr>
          <p:nvPr/>
        </p:nvSpPr>
        <p:spPr bwMode="auto">
          <a:xfrm flipH="1">
            <a:off x="8266482" y="2940842"/>
            <a:ext cx="1486389" cy="0"/>
          </a:xfrm>
          <a:prstGeom prst="line">
            <a:avLst/>
          </a:prstGeom>
          <a:noFill/>
          <a:ln w="38100">
            <a:solidFill>
              <a:srgbClr val="2525FF"/>
            </a:solidFill>
            <a:round/>
            <a:headEnd type="stealth" w="med" len="me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34" name="Line 71"/>
          <p:cNvSpPr>
            <a:spLocks noChangeShapeType="1"/>
          </p:cNvSpPr>
          <p:nvPr/>
        </p:nvSpPr>
        <p:spPr bwMode="auto">
          <a:xfrm flipH="1">
            <a:off x="8266482" y="3205720"/>
            <a:ext cx="1486389" cy="0"/>
          </a:xfrm>
          <a:prstGeom prst="line">
            <a:avLst/>
          </a:prstGeom>
          <a:noFill/>
          <a:ln w="38100">
            <a:solidFill>
              <a:srgbClr val="2525FF"/>
            </a:solidFill>
            <a:round/>
            <a:headEnd type="stealth" w="med" len="me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35" name="Line 72"/>
          <p:cNvSpPr>
            <a:spLocks noChangeShapeType="1"/>
          </p:cNvSpPr>
          <p:nvPr/>
        </p:nvSpPr>
        <p:spPr bwMode="auto">
          <a:xfrm flipH="1">
            <a:off x="8266482" y="3470597"/>
            <a:ext cx="1486389" cy="0"/>
          </a:xfrm>
          <a:prstGeom prst="line">
            <a:avLst/>
          </a:prstGeom>
          <a:noFill/>
          <a:ln w="38100">
            <a:solidFill>
              <a:srgbClr val="2525FF"/>
            </a:solidFill>
            <a:round/>
            <a:headEnd type="stealth" w="med" len="me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2" name="Rectangle 1"/>
          <p:cNvSpPr/>
          <p:nvPr/>
        </p:nvSpPr>
        <p:spPr>
          <a:xfrm>
            <a:off x="8487834" y="774909"/>
            <a:ext cx="1028700" cy="3054350"/>
          </a:xfrm>
          <a:prstGeom prst="rect">
            <a:avLst/>
          </a:prstGeom>
          <a:solidFill>
            <a:srgbClr val="FFFF00">
              <a:alpha val="66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9" name="Group 11"/>
          <p:cNvGrpSpPr>
            <a:grpSpLocks/>
          </p:cNvGrpSpPr>
          <p:nvPr/>
        </p:nvGrpSpPr>
        <p:grpSpPr bwMode="auto">
          <a:xfrm>
            <a:off x="9440856" y="1127388"/>
            <a:ext cx="75679" cy="75679"/>
            <a:chOff x="2320" y="1832"/>
            <a:chExt cx="64" cy="64"/>
          </a:xfrm>
        </p:grpSpPr>
        <p:sp>
          <p:nvSpPr>
            <p:cNvPr id="170" name="Line 12"/>
            <p:cNvSpPr>
              <a:spLocks noChangeShapeType="1"/>
            </p:cNvSpPr>
            <p:nvPr/>
          </p:nvSpPr>
          <p:spPr bwMode="auto">
            <a:xfrm>
              <a:off x="2320" y="1864"/>
              <a:ext cx="64"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1" name="Line 13"/>
            <p:cNvSpPr>
              <a:spLocks noChangeShapeType="1"/>
            </p:cNvSpPr>
            <p:nvPr/>
          </p:nvSpPr>
          <p:spPr bwMode="auto">
            <a:xfrm>
              <a:off x="2352" y="1832"/>
              <a:ext cx="0" cy="6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75" name="Group 11"/>
          <p:cNvGrpSpPr>
            <a:grpSpLocks/>
          </p:cNvGrpSpPr>
          <p:nvPr/>
        </p:nvGrpSpPr>
        <p:grpSpPr bwMode="auto">
          <a:xfrm>
            <a:off x="9440856" y="1688492"/>
            <a:ext cx="75679" cy="75679"/>
            <a:chOff x="2320" y="1832"/>
            <a:chExt cx="64" cy="64"/>
          </a:xfrm>
        </p:grpSpPr>
        <p:sp>
          <p:nvSpPr>
            <p:cNvPr id="176" name="Line 12"/>
            <p:cNvSpPr>
              <a:spLocks noChangeShapeType="1"/>
            </p:cNvSpPr>
            <p:nvPr/>
          </p:nvSpPr>
          <p:spPr bwMode="auto">
            <a:xfrm>
              <a:off x="2320" y="1864"/>
              <a:ext cx="64"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7" name="Line 13"/>
            <p:cNvSpPr>
              <a:spLocks noChangeShapeType="1"/>
            </p:cNvSpPr>
            <p:nvPr/>
          </p:nvSpPr>
          <p:spPr bwMode="auto">
            <a:xfrm>
              <a:off x="2352" y="1832"/>
              <a:ext cx="0" cy="6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78" name="Group 11"/>
          <p:cNvGrpSpPr>
            <a:grpSpLocks/>
          </p:cNvGrpSpPr>
          <p:nvPr/>
        </p:nvGrpSpPr>
        <p:grpSpPr bwMode="auto">
          <a:xfrm>
            <a:off x="9440856" y="2249596"/>
            <a:ext cx="75679" cy="75679"/>
            <a:chOff x="2320" y="1832"/>
            <a:chExt cx="64" cy="64"/>
          </a:xfrm>
        </p:grpSpPr>
        <p:sp>
          <p:nvSpPr>
            <p:cNvPr id="179" name="Line 12"/>
            <p:cNvSpPr>
              <a:spLocks noChangeShapeType="1"/>
            </p:cNvSpPr>
            <p:nvPr/>
          </p:nvSpPr>
          <p:spPr bwMode="auto">
            <a:xfrm>
              <a:off x="2320" y="1864"/>
              <a:ext cx="64"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0" name="Line 13"/>
            <p:cNvSpPr>
              <a:spLocks noChangeShapeType="1"/>
            </p:cNvSpPr>
            <p:nvPr/>
          </p:nvSpPr>
          <p:spPr bwMode="auto">
            <a:xfrm>
              <a:off x="2352" y="1832"/>
              <a:ext cx="0" cy="6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81" name="Group 11"/>
          <p:cNvGrpSpPr>
            <a:grpSpLocks/>
          </p:cNvGrpSpPr>
          <p:nvPr/>
        </p:nvGrpSpPr>
        <p:grpSpPr bwMode="auto">
          <a:xfrm>
            <a:off x="9440856" y="2810700"/>
            <a:ext cx="75679" cy="75679"/>
            <a:chOff x="2320" y="1832"/>
            <a:chExt cx="64" cy="64"/>
          </a:xfrm>
        </p:grpSpPr>
        <p:sp>
          <p:nvSpPr>
            <p:cNvPr id="182" name="Line 12"/>
            <p:cNvSpPr>
              <a:spLocks noChangeShapeType="1"/>
            </p:cNvSpPr>
            <p:nvPr/>
          </p:nvSpPr>
          <p:spPr bwMode="auto">
            <a:xfrm>
              <a:off x="2320" y="1864"/>
              <a:ext cx="64"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3" name="Line 13"/>
            <p:cNvSpPr>
              <a:spLocks noChangeShapeType="1"/>
            </p:cNvSpPr>
            <p:nvPr/>
          </p:nvSpPr>
          <p:spPr bwMode="auto">
            <a:xfrm>
              <a:off x="2352" y="1832"/>
              <a:ext cx="0" cy="6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84" name="Group 11"/>
          <p:cNvGrpSpPr>
            <a:grpSpLocks/>
          </p:cNvGrpSpPr>
          <p:nvPr/>
        </p:nvGrpSpPr>
        <p:grpSpPr bwMode="auto">
          <a:xfrm>
            <a:off x="9440856" y="3371804"/>
            <a:ext cx="75679" cy="75679"/>
            <a:chOff x="2320" y="1832"/>
            <a:chExt cx="64" cy="64"/>
          </a:xfrm>
        </p:grpSpPr>
        <p:sp>
          <p:nvSpPr>
            <p:cNvPr id="185" name="Line 12"/>
            <p:cNvSpPr>
              <a:spLocks noChangeShapeType="1"/>
            </p:cNvSpPr>
            <p:nvPr/>
          </p:nvSpPr>
          <p:spPr bwMode="auto">
            <a:xfrm>
              <a:off x="2320" y="1864"/>
              <a:ext cx="64"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6" name="Line 13"/>
            <p:cNvSpPr>
              <a:spLocks noChangeShapeType="1"/>
            </p:cNvSpPr>
            <p:nvPr/>
          </p:nvSpPr>
          <p:spPr bwMode="auto">
            <a:xfrm>
              <a:off x="2352" y="1832"/>
              <a:ext cx="0" cy="6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87" name="Line 50"/>
          <p:cNvSpPr>
            <a:spLocks noChangeShapeType="1"/>
          </p:cNvSpPr>
          <p:nvPr/>
        </p:nvSpPr>
        <p:spPr bwMode="auto">
          <a:xfrm flipH="1">
            <a:off x="8487835" y="1165227"/>
            <a:ext cx="85139"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88" name="Line 50"/>
          <p:cNvSpPr>
            <a:spLocks noChangeShapeType="1"/>
          </p:cNvSpPr>
          <p:nvPr/>
        </p:nvSpPr>
        <p:spPr bwMode="auto">
          <a:xfrm flipH="1">
            <a:off x="8494185" y="1726331"/>
            <a:ext cx="85139"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89" name="Line 50"/>
          <p:cNvSpPr>
            <a:spLocks noChangeShapeType="1"/>
          </p:cNvSpPr>
          <p:nvPr/>
        </p:nvSpPr>
        <p:spPr bwMode="auto">
          <a:xfrm flipH="1">
            <a:off x="8494185" y="2287435"/>
            <a:ext cx="85139"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90" name="Line 50"/>
          <p:cNvSpPr>
            <a:spLocks noChangeShapeType="1"/>
          </p:cNvSpPr>
          <p:nvPr/>
        </p:nvSpPr>
        <p:spPr bwMode="auto">
          <a:xfrm flipH="1">
            <a:off x="8494185" y="2850707"/>
            <a:ext cx="85139"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91" name="Line 50"/>
          <p:cNvSpPr>
            <a:spLocks noChangeShapeType="1"/>
          </p:cNvSpPr>
          <p:nvPr/>
        </p:nvSpPr>
        <p:spPr bwMode="auto">
          <a:xfrm flipH="1">
            <a:off x="8494185" y="3408992"/>
            <a:ext cx="85139"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92" name="Line 64"/>
          <p:cNvSpPr>
            <a:spLocks noChangeShapeType="1"/>
          </p:cNvSpPr>
          <p:nvPr/>
        </p:nvSpPr>
        <p:spPr bwMode="auto">
          <a:xfrm>
            <a:off x="8592022" y="1164049"/>
            <a:ext cx="818677" cy="0"/>
          </a:xfrm>
          <a:prstGeom prst="line">
            <a:avLst/>
          </a:prstGeom>
          <a:noFill/>
          <a:ln w="38100">
            <a:solidFill>
              <a:srgbClr val="FF0000"/>
            </a:solidFill>
            <a:round/>
            <a:headEnd type="stealth" w="med" len="me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97" name="Line 64"/>
          <p:cNvSpPr>
            <a:spLocks noChangeShapeType="1"/>
          </p:cNvSpPr>
          <p:nvPr/>
        </p:nvSpPr>
        <p:spPr bwMode="auto">
          <a:xfrm>
            <a:off x="8592022" y="1726331"/>
            <a:ext cx="818677" cy="0"/>
          </a:xfrm>
          <a:prstGeom prst="line">
            <a:avLst/>
          </a:prstGeom>
          <a:noFill/>
          <a:ln w="38100">
            <a:solidFill>
              <a:srgbClr val="FF0000"/>
            </a:solidFill>
            <a:round/>
            <a:headEnd type="stealth" w="med" len="me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98" name="Line 64"/>
          <p:cNvSpPr>
            <a:spLocks noChangeShapeType="1"/>
          </p:cNvSpPr>
          <p:nvPr/>
        </p:nvSpPr>
        <p:spPr bwMode="auto">
          <a:xfrm>
            <a:off x="8592022" y="2288613"/>
            <a:ext cx="818677" cy="0"/>
          </a:xfrm>
          <a:prstGeom prst="line">
            <a:avLst/>
          </a:prstGeom>
          <a:noFill/>
          <a:ln w="38100">
            <a:solidFill>
              <a:srgbClr val="FF0000"/>
            </a:solidFill>
            <a:round/>
            <a:headEnd type="stealth" w="med" len="me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99" name="Line 64"/>
          <p:cNvSpPr>
            <a:spLocks noChangeShapeType="1"/>
          </p:cNvSpPr>
          <p:nvPr/>
        </p:nvSpPr>
        <p:spPr bwMode="auto">
          <a:xfrm>
            <a:off x="8592022" y="2850895"/>
            <a:ext cx="818677" cy="0"/>
          </a:xfrm>
          <a:prstGeom prst="line">
            <a:avLst/>
          </a:prstGeom>
          <a:noFill/>
          <a:ln w="38100">
            <a:solidFill>
              <a:srgbClr val="FF0000"/>
            </a:solidFill>
            <a:round/>
            <a:headEnd type="stealth" w="med" len="me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200" name="Line 64"/>
          <p:cNvSpPr>
            <a:spLocks noChangeShapeType="1"/>
          </p:cNvSpPr>
          <p:nvPr/>
        </p:nvSpPr>
        <p:spPr bwMode="auto">
          <a:xfrm>
            <a:off x="8592022" y="3413177"/>
            <a:ext cx="818677" cy="0"/>
          </a:xfrm>
          <a:prstGeom prst="line">
            <a:avLst/>
          </a:prstGeom>
          <a:noFill/>
          <a:ln w="38100">
            <a:solidFill>
              <a:srgbClr val="FF0000"/>
            </a:solidFill>
            <a:round/>
            <a:headEnd type="stealth" w="med" len="me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201" name="Rectangle 107"/>
          <p:cNvSpPr>
            <a:spLocks noChangeArrowheads="1"/>
          </p:cNvSpPr>
          <p:nvPr/>
        </p:nvSpPr>
        <p:spPr bwMode="auto">
          <a:xfrm>
            <a:off x="7798754" y="-65831"/>
            <a:ext cx="2658610" cy="891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p>
            <a:pPr algn="l"/>
            <a:r>
              <a:rPr lang="en-US" sz="1400" dirty="0">
                <a:latin typeface="Times New Roman"/>
                <a:cs typeface="Times New Roman"/>
              </a:rPr>
              <a:t>reverse electric-field due to van der Waal effect in insulating dielectric</a:t>
            </a:r>
            <a:endParaRPr lang="en-US" dirty="0">
              <a:latin typeface="Times New Roman"/>
              <a:cs typeface="Times New Roman"/>
            </a:endParaRPr>
          </a:p>
        </p:txBody>
      </p:sp>
      <p:sp>
        <p:nvSpPr>
          <p:cNvPr id="202" name="Text Box 108"/>
          <p:cNvSpPr txBox="1">
            <a:spLocks/>
          </p:cNvSpPr>
          <p:nvPr/>
        </p:nvSpPr>
        <p:spPr bwMode="auto">
          <a:xfrm>
            <a:off x="7798754" y="3902057"/>
            <a:ext cx="3009158" cy="729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400" dirty="0">
                <a:latin typeface="Times New Roman"/>
                <a:cs typeface="Times New Roman"/>
              </a:rPr>
              <a:t>net electric field, hence net voltage across the plates, decreases with dielectric</a:t>
            </a:r>
          </a:p>
        </p:txBody>
      </p:sp>
      <p:sp>
        <p:nvSpPr>
          <p:cNvPr id="5" name="Freeform 4"/>
          <p:cNvSpPr/>
          <p:nvPr/>
        </p:nvSpPr>
        <p:spPr>
          <a:xfrm>
            <a:off x="8778220" y="520700"/>
            <a:ext cx="1657060" cy="584200"/>
          </a:xfrm>
          <a:custGeom>
            <a:avLst/>
            <a:gdLst>
              <a:gd name="connsiteX0" fmla="*/ 1432580 w 1657060"/>
              <a:gd name="connsiteY0" fmla="*/ 0 h 584200"/>
              <a:gd name="connsiteX1" fmla="*/ 1546880 w 1657060"/>
              <a:gd name="connsiteY1" fmla="*/ 76200 h 584200"/>
              <a:gd name="connsiteX2" fmla="*/ 60980 w 1657060"/>
              <a:gd name="connsiteY2" fmla="*/ 177800 h 584200"/>
              <a:gd name="connsiteX3" fmla="*/ 264180 w 1657060"/>
              <a:gd name="connsiteY3" fmla="*/ 584200 h 584200"/>
            </a:gdLst>
            <a:ahLst/>
            <a:cxnLst>
              <a:cxn ang="0">
                <a:pos x="connsiteX0" y="connsiteY0"/>
              </a:cxn>
              <a:cxn ang="0">
                <a:pos x="connsiteX1" y="connsiteY1"/>
              </a:cxn>
              <a:cxn ang="0">
                <a:pos x="connsiteX2" y="connsiteY2"/>
              </a:cxn>
              <a:cxn ang="0">
                <a:pos x="connsiteX3" y="connsiteY3"/>
              </a:cxn>
            </a:cxnLst>
            <a:rect l="l" t="t" r="r" b="b"/>
            <a:pathLst>
              <a:path w="1657060" h="584200">
                <a:moveTo>
                  <a:pt x="1432580" y="0"/>
                </a:moveTo>
                <a:cubicBezTo>
                  <a:pt x="1604030" y="23283"/>
                  <a:pt x="1775480" y="46567"/>
                  <a:pt x="1546880" y="76200"/>
                </a:cubicBezTo>
                <a:cubicBezTo>
                  <a:pt x="1318280" y="105833"/>
                  <a:pt x="274763" y="93133"/>
                  <a:pt x="60980" y="177800"/>
                </a:cubicBezTo>
                <a:cubicBezTo>
                  <a:pt x="-152803" y="262467"/>
                  <a:pt x="264180" y="584200"/>
                  <a:pt x="264180" y="584200"/>
                </a:cubicBezTo>
              </a:path>
            </a:pathLst>
          </a:custGeom>
          <a:ln w="9525" cmpd="sng">
            <a:solidFill>
              <a:srgbClr val="FF0000"/>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4" name="Line 103"/>
          <p:cNvSpPr>
            <a:spLocks noChangeShapeType="1"/>
          </p:cNvSpPr>
          <p:nvPr/>
        </p:nvSpPr>
        <p:spPr bwMode="auto">
          <a:xfrm flipH="1" flipV="1">
            <a:off x="8266481" y="1473403"/>
            <a:ext cx="1486389" cy="0"/>
          </a:xfrm>
          <a:prstGeom prst="line">
            <a:avLst/>
          </a:prstGeom>
          <a:noFill/>
          <a:ln w="76200">
            <a:solidFill>
              <a:schemeClr val="tx1"/>
            </a:solidFill>
            <a:round/>
            <a:headEnd type="stealth" w="med" len="me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209" name="Line 103"/>
          <p:cNvSpPr>
            <a:spLocks noChangeShapeType="1"/>
          </p:cNvSpPr>
          <p:nvPr/>
        </p:nvSpPr>
        <p:spPr bwMode="auto">
          <a:xfrm flipH="1" flipV="1">
            <a:off x="8258015" y="2042149"/>
            <a:ext cx="1486389" cy="0"/>
          </a:xfrm>
          <a:prstGeom prst="line">
            <a:avLst/>
          </a:prstGeom>
          <a:noFill/>
          <a:ln w="76200">
            <a:solidFill>
              <a:schemeClr val="tx1"/>
            </a:solidFill>
            <a:round/>
            <a:headEnd type="stealth" w="med" len="me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210" name="Line 103"/>
          <p:cNvSpPr>
            <a:spLocks noChangeShapeType="1"/>
          </p:cNvSpPr>
          <p:nvPr/>
        </p:nvSpPr>
        <p:spPr bwMode="auto">
          <a:xfrm flipH="1" flipV="1">
            <a:off x="8262249" y="2610895"/>
            <a:ext cx="1486389" cy="0"/>
          </a:xfrm>
          <a:prstGeom prst="line">
            <a:avLst/>
          </a:prstGeom>
          <a:noFill/>
          <a:ln w="76200">
            <a:solidFill>
              <a:schemeClr val="tx1"/>
            </a:solidFill>
            <a:round/>
            <a:headEnd type="stealth" w="med" len="me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211" name="Line 103"/>
          <p:cNvSpPr>
            <a:spLocks noChangeShapeType="1"/>
          </p:cNvSpPr>
          <p:nvPr/>
        </p:nvSpPr>
        <p:spPr bwMode="auto">
          <a:xfrm flipH="1" flipV="1">
            <a:off x="8266483" y="3179641"/>
            <a:ext cx="1486389" cy="0"/>
          </a:xfrm>
          <a:prstGeom prst="line">
            <a:avLst/>
          </a:prstGeom>
          <a:noFill/>
          <a:ln w="76200">
            <a:solidFill>
              <a:schemeClr val="tx1"/>
            </a:solidFill>
            <a:round/>
            <a:headEnd type="stealth" w="med" len="me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65" name="Text Box 77"/>
          <p:cNvSpPr txBox="1">
            <a:spLocks/>
          </p:cNvSpPr>
          <p:nvPr/>
        </p:nvSpPr>
        <p:spPr bwMode="auto">
          <a:xfrm>
            <a:off x="1958966" y="1394273"/>
            <a:ext cx="5457835" cy="698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2000" dirty="0">
                <a:solidFill>
                  <a:srgbClr val="FF0000"/>
                </a:solidFill>
                <a:latin typeface="Apple Chancery"/>
                <a:cs typeface="Apple Chancery"/>
              </a:rPr>
              <a:t>1.) The capacitance </a:t>
            </a:r>
            <a:r>
              <a:rPr lang="en-US" sz="2000" dirty="0">
                <a:latin typeface="Times New Roman"/>
                <a:cs typeface="Times New Roman"/>
              </a:rPr>
              <a:t>of a capacitor </a:t>
            </a:r>
            <a:r>
              <a:rPr lang="en-US" sz="2000" i="1" dirty="0">
                <a:solidFill>
                  <a:srgbClr val="0000FF"/>
                </a:solidFill>
                <a:latin typeface="Times New Roman"/>
                <a:cs typeface="Times New Roman"/>
              </a:rPr>
              <a:t>with a dielectric </a:t>
            </a:r>
            <a:r>
              <a:rPr lang="en-US" sz="2000" dirty="0">
                <a:latin typeface="Times New Roman"/>
                <a:cs typeface="Times New Roman"/>
              </a:rPr>
              <a:t>between its plates will equal:</a:t>
            </a:r>
          </a:p>
        </p:txBody>
      </p:sp>
      <p:sp>
        <p:nvSpPr>
          <p:cNvPr id="6" name="Freeform 5"/>
          <p:cNvSpPr/>
          <p:nvPr/>
        </p:nvSpPr>
        <p:spPr>
          <a:xfrm>
            <a:off x="8787738" y="3238500"/>
            <a:ext cx="192054" cy="723900"/>
          </a:xfrm>
          <a:custGeom>
            <a:avLst/>
            <a:gdLst>
              <a:gd name="connsiteX0" fmla="*/ 140362 w 192054"/>
              <a:gd name="connsiteY0" fmla="*/ 0 h 723900"/>
              <a:gd name="connsiteX1" fmla="*/ 662 w 192054"/>
              <a:gd name="connsiteY1" fmla="*/ 355600 h 723900"/>
              <a:gd name="connsiteX2" fmla="*/ 191162 w 192054"/>
              <a:gd name="connsiteY2" fmla="*/ 330200 h 723900"/>
              <a:gd name="connsiteX3" fmla="*/ 76862 w 192054"/>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192054" h="723900">
                <a:moveTo>
                  <a:pt x="140362" y="0"/>
                </a:moveTo>
                <a:cubicBezTo>
                  <a:pt x="66278" y="150283"/>
                  <a:pt x="-7805" y="300567"/>
                  <a:pt x="662" y="355600"/>
                </a:cubicBezTo>
                <a:cubicBezTo>
                  <a:pt x="9129" y="410633"/>
                  <a:pt x="178462" y="268817"/>
                  <a:pt x="191162" y="330200"/>
                </a:cubicBezTo>
                <a:cubicBezTo>
                  <a:pt x="203862" y="391583"/>
                  <a:pt x="76862" y="723900"/>
                  <a:pt x="76862" y="723900"/>
                </a:cubicBezTo>
              </a:path>
            </a:pathLst>
          </a:custGeom>
          <a:ln w="9525" cmpd="sng">
            <a:solidFill>
              <a:schemeClr val="tx1"/>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172" name="Object 2"/>
          <p:cNvGraphicFramePr>
            <a:graphicFrameLocks noChangeAspect="1"/>
          </p:cNvGraphicFramePr>
          <p:nvPr/>
        </p:nvGraphicFramePr>
        <p:xfrm>
          <a:off x="2836864" y="2201864"/>
          <a:ext cx="3386137" cy="409575"/>
        </p:xfrm>
        <a:graphic>
          <a:graphicData uri="http://schemas.openxmlformats.org/presentationml/2006/ole">
            <mc:AlternateContent xmlns:mc="http://schemas.openxmlformats.org/markup-compatibility/2006">
              <mc:Choice xmlns:v="urn:schemas-microsoft-com:vml" Requires="v">
                <p:oleObj spid="_x0000_s88092" name="Equation" r:id="rId4" imgW="1676400" imgH="203200" progId="Equation.DSMT4">
                  <p:embed/>
                </p:oleObj>
              </mc:Choice>
              <mc:Fallback>
                <p:oleObj name="Equation" r:id="rId4" imgW="1676400" imgH="203200" progId="Equation.DSMT4">
                  <p:embed/>
                  <p:pic>
                    <p:nvPicPr>
                      <p:cNvPr id="172" name="Object 2"/>
                      <p:cNvPicPr>
                        <a:picLocks noChangeAspect="1" noChangeArrowheads="1"/>
                      </p:cNvPicPr>
                      <p:nvPr/>
                    </p:nvPicPr>
                    <p:blipFill>
                      <a:blip r:embed="rId5"/>
                      <a:srcRect/>
                      <a:stretch>
                        <a:fillRect/>
                      </a:stretch>
                    </p:blipFill>
                    <p:spPr bwMode="auto">
                      <a:xfrm>
                        <a:off x="2836864" y="2201864"/>
                        <a:ext cx="3386137" cy="4095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73" name="Object 3"/>
          <p:cNvGraphicFramePr>
            <a:graphicFrameLocks noChangeAspect="1"/>
          </p:cNvGraphicFramePr>
          <p:nvPr/>
        </p:nvGraphicFramePr>
        <p:xfrm>
          <a:off x="2967991" y="2844328"/>
          <a:ext cx="282893" cy="255747"/>
        </p:xfrm>
        <a:graphic>
          <a:graphicData uri="http://schemas.openxmlformats.org/presentationml/2006/ole">
            <mc:AlternateContent xmlns:mc="http://schemas.openxmlformats.org/markup-compatibility/2006">
              <mc:Choice xmlns:v="urn:schemas-microsoft-com:vml" Requires="v">
                <p:oleObj spid="_x0000_s88093" name="Equation" r:id="rId6" imgW="139700" imgH="127000" progId="Equation.DSMT4">
                  <p:embed/>
                </p:oleObj>
              </mc:Choice>
              <mc:Fallback>
                <p:oleObj name="Equation" r:id="rId6" imgW="139700" imgH="127000" progId="Equation.DSMT4">
                  <p:embed/>
                  <p:pic>
                    <p:nvPicPr>
                      <p:cNvPr id="173" name="Object 3"/>
                      <p:cNvPicPr>
                        <a:picLocks noChangeAspect="1" noChangeArrowheads="1"/>
                      </p:cNvPicPr>
                      <p:nvPr/>
                    </p:nvPicPr>
                    <p:blipFill>
                      <a:blip r:embed="rId7"/>
                      <a:srcRect/>
                      <a:stretch>
                        <a:fillRect/>
                      </a:stretch>
                    </p:blipFill>
                    <p:spPr bwMode="auto">
                      <a:xfrm>
                        <a:off x="2967991" y="2844328"/>
                        <a:ext cx="282893" cy="25574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3" name="Object 192"/>
          <p:cNvGraphicFramePr>
            <a:graphicFrameLocks noChangeAspect="1"/>
          </p:cNvGraphicFramePr>
          <p:nvPr/>
        </p:nvGraphicFramePr>
        <p:xfrm>
          <a:off x="6137276" y="2822573"/>
          <a:ext cx="276225" cy="338138"/>
        </p:xfrm>
        <a:graphic>
          <a:graphicData uri="http://schemas.openxmlformats.org/presentationml/2006/ole">
            <mc:AlternateContent xmlns:mc="http://schemas.openxmlformats.org/markup-compatibility/2006">
              <mc:Choice xmlns:v="urn:schemas-microsoft-com:vml" Requires="v">
                <p:oleObj spid="_x0000_s88094" name="Equation" r:id="rId8" imgW="165100" imgH="203200" progId="Equation.DSMT4">
                  <p:embed/>
                </p:oleObj>
              </mc:Choice>
              <mc:Fallback>
                <p:oleObj name="Equation" r:id="rId8" imgW="165100" imgH="203200" progId="Equation.DSMT4">
                  <p:embed/>
                  <p:pic>
                    <p:nvPicPr>
                      <p:cNvPr id="193" name="Object 192"/>
                      <p:cNvPicPr/>
                      <p:nvPr/>
                    </p:nvPicPr>
                    <p:blipFill>
                      <a:blip r:embed="rId9"/>
                      <a:stretch>
                        <a:fillRect/>
                      </a:stretch>
                    </p:blipFill>
                    <p:spPr>
                      <a:xfrm>
                        <a:off x="6137276" y="2822573"/>
                        <a:ext cx="276225" cy="338138"/>
                      </a:xfrm>
                      <a:prstGeom prst="rect">
                        <a:avLst/>
                      </a:prstGeom>
                    </p:spPr>
                  </p:pic>
                </p:oleObj>
              </mc:Fallback>
            </mc:AlternateContent>
          </a:graphicData>
        </a:graphic>
      </p:graphicFrame>
      <p:sp>
        <p:nvSpPr>
          <p:cNvPr id="194" name="Text Box 101"/>
          <p:cNvSpPr txBox="1">
            <a:spLocks/>
          </p:cNvSpPr>
          <p:nvPr/>
        </p:nvSpPr>
        <p:spPr bwMode="auto">
          <a:xfrm>
            <a:off x="1958966" y="3593577"/>
            <a:ext cx="5635635" cy="698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sz="2000" dirty="0">
                <a:solidFill>
                  <a:srgbClr val="FF0000"/>
                </a:solidFill>
                <a:latin typeface="Apple Chancery"/>
                <a:cs typeface="Apple Chancery"/>
              </a:rPr>
              <a:t>Note 1:  This means </a:t>
            </a:r>
            <a:r>
              <a:rPr lang="en-US" sz="2000" dirty="0">
                <a:latin typeface="Times New Roman"/>
                <a:cs typeface="Times New Roman"/>
              </a:rPr>
              <a:t>there are </a:t>
            </a:r>
            <a:r>
              <a:rPr lang="en-US" sz="2000" dirty="0">
                <a:solidFill>
                  <a:srgbClr val="0000FF"/>
                </a:solidFill>
                <a:latin typeface="Times New Roman"/>
                <a:cs typeface="Times New Roman"/>
              </a:rPr>
              <a:t>three ways to increase a capacitor’s value</a:t>
            </a:r>
            <a:r>
              <a:rPr lang="en-US" sz="2000" dirty="0">
                <a:latin typeface="Times New Roman"/>
                <a:cs typeface="Times New Roman"/>
              </a:rPr>
              <a:t>:</a:t>
            </a:r>
          </a:p>
        </p:txBody>
      </p:sp>
      <p:sp>
        <p:nvSpPr>
          <p:cNvPr id="195" name="Text Box 77"/>
          <p:cNvSpPr txBox="1">
            <a:spLocks/>
          </p:cNvSpPr>
          <p:nvPr/>
        </p:nvSpPr>
        <p:spPr bwMode="auto">
          <a:xfrm>
            <a:off x="2336238" y="4323211"/>
            <a:ext cx="7907424" cy="390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2000" dirty="0">
                <a:solidFill>
                  <a:srgbClr val="FF0000"/>
                </a:solidFill>
                <a:latin typeface="Apple Chancery"/>
                <a:cs typeface="Apple Chancery"/>
              </a:rPr>
              <a:t>1.) </a:t>
            </a:r>
            <a:r>
              <a:rPr lang="en-US" sz="2000" dirty="0">
                <a:solidFill>
                  <a:srgbClr val="FF0000"/>
                </a:solidFill>
                <a:latin typeface="Times New Roman"/>
                <a:cs typeface="Times New Roman"/>
              </a:rPr>
              <a:t>increase</a:t>
            </a:r>
            <a:r>
              <a:rPr lang="en-US" sz="2000" dirty="0">
                <a:latin typeface="Times New Roman"/>
                <a:cs typeface="Times New Roman"/>
              </a:rPr>
              <a:t> the </a:t>
            </a:r>
            <a:r>
              <a:rPr lang="en-US" sz="2000" dirty="0">
                <a:solidFill>
                  <a:srgbClr val="FF0000"/>
                </a:solidFill>
                <a:latin typeface="Times New Roman"/>
                <a:cs typeface="Times New Roman"/>
              </a:rPr>
              <a:t>plate area</a:t>
            </a:r>
            <a:r>
              <a:rPr lang="en-US" sz="2000" dirty="0">
                <a:latin typeface="Times New Roman"/>
                <a:cs typeface="Times New Roman"/>
              </a:rPr>
              <a:t>.</a:t>
            </a:r>
          </a:p>
        </p:txBody>
      </p:sp>
      <p:sp>
        <p:nvSpPr>
          <p:cNvPr id="164" name="Text Box 77"/>
          <p:cNvSpPr txBox="1">
            <a:spLocks/>
          </p:cNvSpPr>
          <p:nvPr/>
        </p:nvSpPr>
        <p:spPr bwMode="auto">
          <a:xfrm>
            <a:off x="2336238" y="4734549"/>
            <a:ext cx="7907424" cy="390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2000" dirty="0">
                <a:solidFill>
                  <a:srgbClr val="FF0000"/>
                </a:solidFill>
                <a:latin typeface="Apple Chancery"/>
                <a:cs typeface="Apple Chancery"/>
              </a:rPr>
              <a:t>2.) </a:t>
            </a:r>
            <a:r>
              <a:rPr lang="en-US" sz="2000" dirty="0">
                <a:latin typeface="Times New Roman"/>
                <a:cs typeface="Times New Roman"/>
              </a:rPr>
              <a:t>bring the </a:t>
            </a:r>
            <a:r>
              <a:rPr lang="en-US" sz="2000" dirty="0">
                <a:solidFill>
                  <a:srgbClr val="FF0000"/>
                </a:solidFill>
                <a:latin typeface="Times New Roman"/>
                <a:cs typeface="Times New Roman"/>
              </a:rPr>
              <a:t>plates closer together</a:t>
            </a:r>
            <a:r>
              <a:rPr lang="en-US" sz="2000" dirty="0">
                <a:latin typeface="Times New Roman"/>
                <a:cs typeface="Times New Roman"/>
              </a:rPr>
              <a:t>.</a:t>
            </a:r>
          </a:p>
        </p:txBody>
      </p:sp>
      <p:sp>
        <p:nvSpPr>
          <p:cNvPr id="167" name="Text Box 77"/>
          <p:cNvSpPr txBox="1">
            <a:spLocks/>
          </p:cNvSpPr>
          <p:nvPr/>
        </p:nvSpPr>
        <p:spPr bwMode="auto">
          <a:xfrm>
            <a:off x="2336238" y="5145887"/>
            <a:ext cx="7907424" cy="390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2000" dirty="0">
                <a:solidFill>
                  <a:srgbClr val="FF0000"/>
                </a:solidFill>
                <a:latin typeface="Apple Chancery"/>
                <a:cs typeface="Apple Chancery"/>
              </a:rPr>
              <a:t>3.) </a:t>
            </a:r>
            <a:r>
              <a:rPr lang="en-US" sz="2000" dirty="0">
                <a:latin typeface="Times New Roman"/>
                <a:cs typeface="Times New Roman"/>
              </a:rPr>
              <a:t>place an insulating </a:t>
            </a:r>
            <a:r>
              <a:rPr lang="en-US" sz="2000" i="1" dirty="0">
                <a:solidFill>
                  <a:srgbClr val="FF0000"/>
                </a:solidFill>
                <a:latin typeface="Times New Roman"/>
                <a:cs typeface="Times New Roman"/>
              </a:rPr>
              <a:t>dielectric </a:t>
            </a:r>
            <a:r>
              <a:rPr lang="en-US" sz="2000" dirty="0">
                <a:solidFill>
                  <a:srgbClr val="FF0000"/>
                </a:solidFill>
                <a:latin typeface="Times New Roman"/>
                <a:cs typeface="Times New Roman"/>
              </a:rPr>
              <a:t>between the plates</a:t>
            </a:r>
            <a:r>
              <a:rPr lang="en-US" sz="2000" dirty="0">
                <a:latin typeface="Times New Roman"/>
                <a:cs typeface="Times New Roman"/>
              </a:rPr>
              <a:t>.</a:t>
            </a:r>
          </a:p>
        </p:txBody>
      </p:sp>
    </p:spTree>
    <p:extLst>
      <p:ext uri="{BB962C8B-B14F-4D97-AF65-F5344CB8AC3E}">
        <p14:creationId xmlns:p14="http://schemas.microsoft.com/office/powerpoint/2010/main" val="36994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dissolve">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2"/>
                                        </p:tgtEl>
                                        <p:attrNameLst>
                                          <p:attrName>style.visibility</p:attrName>
                                        </p:attrNameLst>
                                      </p:cBhvr>
                                      <p:to>
                                        <p:strVal val="visible"/>
                                      </p:to>
                                    </p:set>
                                    <p:animEffect transition="in" filter="dissolve">
                                      <p:cBhvr>
                                        <p:cTn id="12" dur="500"/>
                                        <p:tgtEl>
                                          <p:spTgt spid="17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3"/>
                                        </p:tgtEl>
                                        <p:attrNameLst>
                                          <p:attrName>style.visibility</p:attrName>
                                        </p:attrNameLst>
                                      </p:cBhvr>
                                      <p:to>
                                        <p:strVal val="visible"/>
                                      </p:to>
                                    </p:set>
                                    <p:animEffect transition="in" filter="dissolve">
                                      <p:cBhvr>
                                        <p:cTn id="17" dur="500"/>
                                        <p:tgtEl>
                                          <p:spTgt spid="173"/>
                                        </p:tgtEl>
                                      </p:cBhvr>
                                    </p:animEffect>
                                  </p:childTnLst>
                                </p:cTn>
                              </p:par>
                              <p:par>
                                <p:cTn id="18" presetID="9" presetClass="entr" presetSubtype="0" fill="hold" nodeType="withEffect">
                                  <p:stCondLst>
                                    <p:cond delay="0"/>
                                  </p:stCondLst>
                                  <p:childTnLst>
                                    <p:set>
                                      <p:cBhvr>
                                        <p:cTn id="19" dur="1" fill="hold">
                                          <p:stCondLst>
                                            <p:cond delay="0"/>
                                          </p:stCondLst>
                                        </p:cTn>
                                        <p:tgtEl>
                                          <p:spTgt spid="193"/>
                                        </p:tgtEl>
                                        <p:attrNameLst>
                                          <p:attrName>style.visibility</p:attrName>
                                        </p:attrNameLst>
                                      </p:cBhvr>
                                      <p:to>
                                        <p:strVal val="visible"/>
                                      </p:to>
                                    </p:set>
                                    <p:animEffect transition="in" filter="dissolve">
                                      <p:cBhvr>
                                        <p:cTn id="20" dur="500"/>
                                        <p:tgtEl>
                                          <p:spTgt spid="193"/>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66"/>
                                        </p:tgtEl>
                                        <p:attrNameLst>
                                          <p:attrName>style.visibility</p:attrName>
                                        </p:attrNameLst>
                                      </p:cBhvr>
                                      <p:to>
                                        <p:strVal val="visible"/>
                                      </p:to>
                                    </p:set>
                                    <p:animEffect transition="in" filter="dissolve">
                                      <p:cBhvr>
                                        <p:cTn id="23" dur="500"/>
                                        <p:tgtEl>
                                          <p:spTgt spid="16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94"/>
                                        </p:tgtEl>
                                        <p:attrNameLst>
                                          <p:attrName>style.visibility</p:attrName>
                                        </p:attrNameLst>
                                      </p:cBhvr>
                                      <p:to>
                                        <p:strVal val="visible"/>
                                      </p:to>
                                    </p:set>
                                    <p:animEffect transition="in" filter="dissolve">
                                      <p:cBhvr>
                                        <p:cTn id="28" dur="500"/>
                                        <p:tgtEl>
                                          <p:spTgt spid="194"/>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95"/>
                                        </p:tgtEl>
                                        <p:attrNameLst>
                                          <p:attrName>style.visibility</p:attrName>
                                        </p:attrNameLst>
                                      </p:cBhvr>
                                      <p:to>
                                        <p:strVal val="visible"/>
                                      </p:to>
                                    </p:set>
                                    <p:animEffect transition="in" filter="dissolve">
                                      <p:cBhvr>
                                        <p:cTn id="33" dur="500"/>
                                        <p:tgtEl>
                                          <p:spTgt spid="195"/>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64"/>
                                        </p:tgtEl>
                                        <p:attrNameLst>
                                          <p:attrName>style.visibility</p:attrName>
                                        </p:attrNameLst>
                                      </p:cBhvr>
                                      <p:to>
                                        <p:strVal val="visible"/>
                                      </p:to>
                                    </p:set>
                                    <p:animEffect transition="in" filter="dissolve">
                                      <p:cBhvr>
                                        <p:cTn id="38" dur="500"/>
                                        <p:tgtEl>
                                          <p:spTgt spid="164"/>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67"/>
                                        </p:tgtEl>
                                        <p:attrNameLst>
                                          <p:attrName>style.visibility</p:attrName>
                                        </p:attrNameLst>
                                      </p:cBhvr>
                                      <p:to>
                                        <p:strVal val="visible"/>
                                      </p:to>
                                    </p:set>
                                    <p:animEffect transition="in" filter="dissolve">
                                      <p:cBhvr>
                                        <p:cTn id="43"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p:bldP spid="165" grpId="0"/>
      <p:bldP spid="194" grpId="0"/>
      <p:bldP spid="195" grpId="0"/>
      <p:bldP spid="164" grpId="0"/>
      <p:bldP spid="167"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 name="TextBox 39"/>
          <p:cNvSpPr txBox="1"/>
          <p:nvPr/>
        </p:nvSpPr>
        <p:spPr>
          <a:xfrm>
            <a:off x="1787786" y="100719"/>
            <a:ext cx="863732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For the Amusement</a:t>
            </a:r>
            <a:endParaRPr lang="en-US" sz="2000" dirty="0">
              <a:latin typeface="Times New Roman"/>
              <a:cs typeface="Times New Roman"/>
            </a:endParaRPr>
          </a:p>
        </p:txBody>
      </p:sp>
      <p:sp>
        <p:nvSpPr>
          <p:cNvPr id="137250" name="Rectangle 42"/>
          <p:cNvSpPr>
            <a:spLocks noChangeArrowheads="1"/>
          </p:cNvSpPr>
          <p:nvPr/>
        </p:nvSpPr>
        <p:spPr bwMode="auto">
          <a:xfrm>
            <a:off x="152400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10243663" y="6472239"/>
            <a:ext cx="31848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a:t>
            </a:r>
          </a:p>
        </p:txBody>
      </p:sp>
      <p:sp>
        <p:nvSpPr>
          <p:cNvPr id="4" name="TextBox 3"/>
          <p:cNvSpPr txBox="1"/>
          <p:nvPr/>
        </p:nvSpPr>
        <p:spPr>
          <a:xfrm>
            <a:off x="1787787" y="1180505"/>
            <a:ext cx="3660514" cy="523220"/>
          </a:xfrm>
          <a:prstGeom prst="rect">
            <a:avLst/>
          </a:prstGeom>
          <a:noFill/>
        </p:spPr>
        <p:txBody>
          <a:bodyPr wrap="square" rtlCol="0">
            <a:spAutoFit/>
          </a:bodyPr>
          <a:lstStyle/>
          <a:p>
            <a:r>
              <a:rPr lang="en-US" sz="2800" dirty="0">
                <a:solidFill>
                  <a:srgbClr val="FF0000"/>
                </a:solidFill>
                <a:latin typeface="Apple Chancery"/>
                <a:cs typeface="Apple Chancery"/>
              </a:rPr>
              <a:t>For the circuit </a:t>
            </a:r>
            <a:r>
              <a:rPr lang="en-US" sz="2000" dirty="0">
                <a:latin typeface="Times New Roman"/>
                <a:cs typeface="Times New Roman"/>
              </a:rPr>
              <a:t>to the right:</a:t>
            </a:r>
            <a:endParaRPr lang="en-US" sz="2800" dirty="0">
              <a:solidFill>
                <a:srgbClr val="FF0000"/>
              </a:solidFill>
              <a:latin typeface="Apple Chancery"/>
              <a:cs typeface="Apple Chancery"/>
            </a:endParaRPr>
          </a:p>
        </p:txBody>
      </p:sp>
      <p:sp>
        <p:nvSpPr>
          <p:cNvPr id="75" name="TextBox 74"/>
          <p:cNvSpPr txBox="1"/>
          <p:nvPr/>
        </p:nvSpPr>
        <p:spPr>
          <a:xfrm>
            <a:off x="2056276" y="1821002"/>
            <a:ext cx="4828913" cy="400110"/>
          </a:xfrm>
          <a:prstGeom prst="rect">
            <a:avLst/>
          </a:prstGeom>
          <a:noFill/>
        </p:spPr>
        <p:txBody>
          <a:bodyPr wrap="square" rtlCol="0">
            <a:spAutoFit/>
          </a:bodyPr>
          <a:lstStyle/>
          <a:p>
            <a:r>
              <a:rPr lang="en-US" sz="2000" dirty="0">
                <a:solidFill>
                  <a:srgbClr val="FF0000"/>
                </a:solidFill>
                <a:latin typeface="Apple Chancery"/>
                <a:cs typeface="Apple Chancery"/>
              </a:rPr>
              <a:t>a.) How many </a:t>
            </a:r>
            <a:r>
              <a:rPr lang="en-US" sz="2000" i="1" dirty="0">
                <a:solidFill>
                  <a:srgbClr val="0000FF"/>
                </a:solidFill>
                <a:latin typeface="Times New Roman"/>
                <a:cs typeface="Times New Roman"/>
              </a:rPr>
              <a:t>branches</a:t>
            </a:r>
            <a:r>
              <a:rPr lang="en-US" sz="2000" dirty="0">
                <a:solidFill>
                  <a:srgbClr val="0000FF"/>
                </a:solidFill>
                <a:latin typeface="Times New Roman"/>
                <a:cs typeface="Times New Roman"/>
              </a:rPr>
              <a:t> </a:t>
            </a:r>
            <a:r>
              <a:rPr lang="en-US" sz="2000" dirty="0">
                <a:latin typeface="Times New Roman"/>
                <a:cs typeface="Times New Roman"/>
              </a:rPr>
              <a:t>are there?</a:t>
            </a:r>
            <a:endParaRPr lang="en-US" sz="2800" dirty="0">
              <a:solidFill>
                <a:srgbClr val="FF0000"/>
              </a:solidFill>
              <a:latin typeface="Apple Chancery"/>
              <a:cs typeface="Apple Chancery"/>
            </a:endParaRPr>
          </a:p>
        </p:txBody>
      </p:sp>
      <p:sp>
        <p:nvSpPr>
          <p:cNvPr id="78" name="TextBox 77"/>
          <p:cNvSpPr txBox="1"/>
          <p:nvPr/>
        </p:nvSpPr>
        <p:spPr>
          <a:xfrm>
            <a:off x="2999834" y="2221112"/>
            <a:ext cx="1343092" cy="400110"/>
          </a:xfrm>
          <a:prstGeom prst="rect">
            <a:avLst/>
          </a:prstGeom>
          <a:noFill/>
        </p:spPr>
        <p:txBody>
          <a:bodyPr wrap="square" rtlCol="0">
            <a:spAutoFit/>
          </a:bodyPr>
          <a:lstStyle/>
          <a:p>
            <a:r>
              <a:rPr lang="en-US" sz="2000" dirty="0">
                <a:latin typeface="Times New Roman"/>
                <a:cs typeface="Times New Roman"/>
              </a:rPr>
              <a:t>six</a:t>
            </a:r>
            <a:endParaRPr lang="en-US" sz="2800" dirty="0">
              <a:solidFill>
                <a:srgbClr val="FF0000"/>
              </a:solidFill>
              <a:latin typeface="Apple Chancery"/>
              <a:cs typeface="Apple Chancery"/>
            </a:endParaRPr>
          </a:p>
        </p:txBody>
      </p:sp>
      <p:sp>
        <p:nvSpPr>
          <p:cNvPr id="169" name="Rounded Rectangle 168"/>
          <p:cNvSpPr/>
          <p:nvPr/>
        </p:nvSpPr>
        <p:spPr>
          <a:xfrm rot="2675809">
            <a:off x="7913880" y="1467807"/>
            <a:ext cx="1304454" cy="1395330"/>
          </a:xfrm>
          <a:prstGeom prst="round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8425910" y="1064064"/>
            <a:ext cx="259886" cy="2205932"/>
            <a:chOff x="6901910" y="784664"/>
            <a:chExt cx="259886" cy="2205932"/>
          </a:xfrm>
        </p:grpSpPr>
        <p:sp>
          <p:nvSpPr>
            <p:cNvPr id="83" name="Line 43"/>
            <p:cNvSpPr>
              <a:spLocks noChangeShapeType="1"/>
            </p:cNvSpPr>
            <p:nvPr/>
          </p:nvSpPr>
          <p:spPr bwMode="auto">
            <a:xfrm flipH="1">
              <a:off x="7008502" y="784664"/>
              <a:ext cx="23351" cy="94124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6" name="Line 44"/>
            <p:cNvSpPr>
              <a:spLocks noChangeShapeType="1"/>
            </p:cNvSpPr>
            <p:nvPr/>
          </p:nvSpPr>
          <p:spPr bwMode="auto">
            <a:xfrm>
              <a:off x="7040031" y="2204349"/>
              <a:ext cx="0" cy="78624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06" name="Group 49"/>
            <p:cNvGrpSpPr>
              <a:grpSpLocks/>
            </p:cNvGrpSpPr>
            <p:nvPr/>
          </p:nvGrpSpPr>
          <p:grpSpPr bwMode="auto">
            <a:xfrm rot="5457964">
              <a:off x="6793101" y="1835185"/>
              <a:ext cx="477504" cy="259886"/>
              <a:chOff x="4320" y="1536"/>
              <a:chExt cx="384" cy="240"/>
            </a:xfrm>
          </p:grpSpPr>
          <p:sp>
            <p:nvSpPr>
              <p:cNvPr id="107" name="Line 50"/>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9" name="Line 51"/>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 name="Line 52"/>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1" name="Line 53"/>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2" name="Line 54"/>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sp>
        <p:nvSpPr>
          <p:cNvPr id="76" name="Line 41"/>
          <p:cNvSpPr>
            <a:spLocks noChangeShapeType="1"/>
          </p:cNvSpPr>
          <p:nvPr/>
        </p:nvSpPr>
        <p:spPr bwMode="auto">
          <a:xfrm>
            <a:off x="7124699" y="2165472"/>
            <a:ext cx="213312" cy="223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5" name="Group 4"/>
          <p:cNvGrpSpPr/>
          <p:nvPr/>
        </p:nvGrpSpPr>
        <p:grpSpPr>
          <a:xfrm>
            <a:off x="7338012" y="1064063"/>
            <a:ext cx="1223383" cy="1101408"/>
            <a:chOff x="5792873" y="1010917"/>
            <a:chExt cx="1402049" cy="1101408"/>
          </a:xfrm>
        </p:grpSpPr>
        <p:grpSp>
          <p:nvGrpSpPr>
            <p:cNvPr id="69" name="Group 40"/>
            <p:cNvGrpSpPr>
              <a:grpSpLocks/>
            </p:cNvGrpSpPr>
            <p:nvPr/>
          </p:nvGrpSpPr>
          <p:grpSpPr bwMode="auto">
            <a:xfrm rot="19698775">
              <a:off x="6255369" y="1408771"/>
              <a:ext cx="478466" cy="299762"/>
              <a:chOff x="4320" y="1536"/>
              <a:chExt cx="384" cy="240"/>
            </a:xfrm>
          </p:grpSpPr>
          <p:sp>
            <p:nvSpPr>
              <p:cNvPr id="70"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2"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3"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4"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77" name="Line 42"/>
            <p:cNvSpPr>
              <a:spLocks noChangeShapeType="1"/>
            </p:cNvSpPr>
            <p:nvPr/>
          </p:nvSpPr>
          <p:spPr bwMode="auto">
            <a:xfrm flipV="1">
              <a:off x="6680925" y="1010917"/>
              <a:ext cx="513997" cy="4022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1" name="Line 42"/>
            <p:cNvSpPr>
              <a:spLocks noChangeShapeType="1"/>
            </p:cNvSpPr>
            <p:nvPr/>
          </p:nvSpPr>
          <p:spPr bwMode="auto">
            <a:xfrm flipV="1">
              <a:off x="5792873" y="1710075"/>
              <a:ext cx="513997" cy="4022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182" name="Group 181"/>
          <p:cNvGrpSpPr/>
          <p:nvPr/>
        </p:nvGrpSpPr>
        <p:grpSpPr>
          <a:xfrm flipV="1">
            <a:off x="7333738" y="2165471"/>
            <a:ext cx="1223383" cy="1101408"/>
            <a:chOff x="5792873" y="1010917"/>
            <a:chExt cx="1402049" cy="1101408"/>
          </a:xfrm>
        </p:grpSpPr>
        <p:grpSp>
          <p:nvGrpSpPr>
            <p:cNvPr id="183" name="Group 40"/>
            <p:cNvGrpSpPr>
              <a:grpSpLocks/>
            </p:cNvGrpSpPr>
            <p:nvPr/>
          </p:nvGrpSpPr>
          <p:grpSpPr bwMode="auto">
            <a:xfrm rot="19698775">
              <a:off x="6255369" y="1408771"/>
              <a:ext cx="478466" cy="299762"/>
              <a:chOff x="4320" y="1536"/>
              <a:chExt cx="384" cy="240"/>
            </a:xfrm>
          </p:grpSpPr>
          <p:sp>
            <p:nvSpPr>
              <p:cNvPr id="186"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7"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8"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9"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0"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84" name="Line 42"/>
            <p:cNvSpPr>
              <a:spLocks noChangeShapeType="1"/>
            </p:cNvSpPr>
            <p:nvPr/>
          </p:nvSpPr>
          <p:spPr bwMode="auto">
            <a:xfrm flipV="1">
              <a:off x="6680925" y="1010917"/>
              <a:ext cx="513997" cy="4022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5" name="Line 42"/>
            <p:cNvSpPr>
              <a:spLocks noChangeShapeType="1"/>
            </p:cNvSpPr>
            <p:nvPr/>
          </p:nvSpPr>
          <p:spPr bwMode="auto">
            <a:xfrm flipV="1">
              <a:off x="5792873" y="1710075"/>
              <a:ext cx="513997" cy="4022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92" name="Line 41"/>
          <p:cNvSpPr>
            <a:spLocks noChangeShapeType="1"/>
          </p:cNvSpPr>
          <p:nvPr/>
        </p:nvSpPr>
        <p:spPr bwMode="auto">
          <a:xfrm flipH="1">
            <a:off x="9779236" y="2165471"/>
            <a:ext cx="177564" cy="447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93" name="Group 192"/>
          <p:cNvGrpSpPr/>
          <p:nvPr/>
        </p:nvGrpSpPr>
        <p:grpSpPr>
          <a:xfrm flipH="1">
            <a:off x="8555854" y="1066300"/>
            <a:ext cx="1223383" cy="1101408"/>
            <a:chOff x="5792873" y="1010917"/>
            <a:chExt cx="1402049" cy="1101408"/>
          </a:xfrm>
        </p:grpSpPr>
        <p:grpSp>
          <p:nvGrpSpPr>
            <p:cNvPr id="203" name="Group 40"/>
            <p:cNvGrpSpPr>
              <a:grpSpLocks/>
            </p:cNvGrpSpPr>
            <p:nvPr/>
          </p:nvGrpSpPr>
          <p:grpSpPr bwMode="auto">
            <a:xfrm rot="19698775">
              <a:off x="6255369" y="1408771"/>
              <a:ext cx="478466" cy="299762"/>
              <a:chOff x="4320" y="1536"/>
              <a:chExt cx="384" cy="240"/>
            </a:xfrm>
          </p:grpSpPr>
          <p:sp>
            <p:nvSpPr>
              <p:cNvPr id="206"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7"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8"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9"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0"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04" name="Line 42"/>
            <p:cNvSpPr>
              <a:spLocks noChangeShapeType="1"/>
            </p:cNvSpPr>
            <p:nvPr/>
          </p:nvSpPr>
          <p:spPr bwMode="auto">
            <a:xfrm flipV="1">
              <a:off x="6680925" y="1010917"/>
              <a:ext cx="513997" cy="4022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5" name="Line 42"/>
            <p:cNvSpPr>
              <a:spLocks noChangeShapeType="1"/>
            </p:cNvSpPr>
            <p:nvPr/>
          </p:nvSpPr>
          <p:spPr bwMode="auto">
            <a:xfrm flipV="1">
              <a:off x="5792873" y="1710075"/>
              <a:ext cx="513997" cy="4022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194" name="Group 193"/>
          <p:cNvGrpSpPr/>
          <p:nvPr/>
        </p:nvGrpSpPr>
        <p:grpSpPr>
          <a:xfrm flipH="1" flipV="1">
            <a:off x="8560129" y="2167708"/>
            <a:ext cx="1223383" cy="1101408"/>
            <a:chOff x="5792873" y="1010917"/>
            <a:chExt cx="1402049" cy="1101408"/>
          </a:xfrm>
        </p:grpSpPr>
        <p:grpSp>
          <p:nvGrpSpPr>
            <p:cNvPr id="195" name="Group 40"/>
            <p:cNvGrpSpPr>
              <a:grpSpLocks/>
            </p:cNvGrpSpPr>
            <p:nvPr/>
          </p:nvGrpSpPr>
          <p:grpSpPr bwMode="auto">
            <a:xfrm rot="19698775">
              <a:off x="6255369" y="1408771"/>
              <a:ext cx="478466" cy="299762"/>
              <a:chOff x="4320" y="1536"/>
              <a:chExt cx="384" cy="240"/>
            </a:xfrm>
          </p:grpSpPr>
          <p:sp>
            <p:nvSpPr>
              <p:cNvPr id="198"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9"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0"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1"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2"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96" name="Line 42"/>
            <p:cNvSpPr>
              <a:spLocks noChangeShapeType="1"/>
            </p:cNvSpPr>
            <p:nvPr/>
          </p:nvSpPr>
          <p:spPr bwMode="auto">
            <a:xfrm flipV="1">
              <a:off x="6680925" y="1010917"/>
              <a:ext cx="513997" cy="4022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7" name="Line 42"/>
            <p:cNvSpPr>
              <a:spLocks noChangeShapeType="1"/>
            </p:cNvSpPr>
            <p:nvPr/>
          </p:nvSpPr>
          <p:spPr bwMode="auto">
            <a:xfrm flipV="1">
              <a:off x="5792873" y="1710075"/>
              <a:ext cx="513997" cy="4022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16" name="Group 15"/>
          <p:cNvGrpSpPr/>
          <p:nvPr/>
        </p:nvGrpSpPr>
        <p:grpSpPr>
          <a:xfrm>
            <a:off x="7124700" y="2165471"/>
            <a:ext cx="2832100" cy="1842534"/>
            <a:chOff x="5600700" y="1886071"/>
            <a:chExt cx="2832100" cy="1842534"/>
          </a:xfrm>
        </p:grpSpPr>
        <p:grpSp>
          <p:nvGrpSpPr>
            <p:cNvPr id="2" name="Group 1"/>
            <p:cNvGrpSpPr/>
            <p:nvPr/>
          </p:nvGrpSpPr>
          <p:grpSpPr>
            <a:xfrm rot="16200000">
              <a:off x="6717949" y="2013754"/>
              <a:ext cx="597602" cy="2832099"/>
              <a:chOff x="5342548" y="589495"/>
              <a:chExt cx="597602" cy="2832099"/>
            </a:xfrm>
          </p:grpSpPr>
          <p:sp>
            <p:nvSpPr>
              <p:cNvPr id="150" name="Line 101"/>
              <p:cNvSpPr>
                <a:spLocks noChangeShapeType="1"/>
              </p:cNvSpPr>
              <p:nvPr/>
            </p:nvSpPr>
            <p:spPr bwMode="auto">
              <a:xfrm flipH="1">
                <a:off x="5640387" y="589495"/>
                <a:ext cx="963" cy="142584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1" name="Line 102"/>
              <p:cNvSpPr>
                <a:spLocks noChangeShapeType="1"/>
              </p:cNvSpPr>
              <p:nvPr/>
            </p:nvSpPr>
            <p:spPr bwMode="auto">
              <a:xfrm>
                <a:off x="5342548" y="2015335"/>
                <a:ext cx="59760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2" name="Line 103"/>
              <p:cNvSpPr>
                <a:spLocks noChangeShapeType="1"/>
              </p:cNvSpPr>
              <p:nvPr/>
            </p:nvSpPr>
            <p:spPr bwMode="auto">
              <a:xfrm>
                <a:off x="5580820" y="2134471"/>
                <a:ext cx="11913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3" name="Line 104"/>
              <p:cNvSpPr>
                <a:spLocks noChangeShapeType="1"/>
              </p:cNvSpPr>
              <p:nvPr/>
            </p:nvSpPr>
            <p:spPr bwMode="auto">
              <a:xfrm>
                <a:off x="5640387" y="2134472"/>
                <a:ext cx="963" cy="128712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11" name="Line 41"/>
            <p:cNvSpPr>
              <a:spLocks noChangeShapeType="1"/>
            </p:cNvSpPr>
            <p:nvPr/>
          </p:nvSpPr>
          <p:spPr bwMode="auto">
            <a:xfrm flipH="1" flipV="1">
              <a:off x="8432800" y="1886071"/>
              <a:ext cx="0" cy="154373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2" name="Line 41"/>
            <p:cNvSpPr>
              <a:spLocks noChangeShapeType="1"/>
            </p:cNvSpPr>
            <p:nvPr/>
          </p:nvSpPr>
          <p:spPr bwMode="auto">
            <a:xfrm flipH="1" flipV="1">
              <a:off x="5600700" y="1886071"/>
              <a:ext cx="0" cy="154373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aphicFrame>
        <p:nvGraphicFramePr>
          <p:cNvPr id="213" name="Object 2"/>
          <p:cNvGraphicFramePr>
            <a:graphicFrameLocks noChangeAspect="1"/>
          </p:cNvGraphicFramePr>
          <p:nvPr/>
        </p:nvGraphicFramePr>
        <p:xfrm>
          <a:off x="8690238" y="2067681"/>
          <a:ext cx="269016" cy="270244"/>
        </p:xfrm>
        <a:graphic>
          <a:graphicData uri="http://schemas.openxmlformats.org/presentationml/2006/ole">
            <mc:AlternateContent xmlns:mc="http://schemas.openxmlformats.org/markup-compatibility/2006">
              <mc:Choice xmlns:v="urn:schemas-microsoft-com:vml" Requires="v">
                <p:oleObj spid="_x0000_s89185" name="Equation" r:id="rId4" imgW="203200" imgH="203200" progId="Equation.DSMT4">
                  <p:embed/>
                </p:oleObj>
              </mc:Choice>
              <mc:Fallback>
                <p:oleObj name="Equation" r:id="rId4" imgW="203200" imgH="203200" progId="Equation.DSMT4">
                  <p:embed/>
                  <p:pic>
                    <p:nvPicPr>
                      <p:cNvPr id="213" name="Object 2"/>
                      <p:cNvPicPr>
                        <a:picLocks noChangeAspect="1" noChangeArrowheads="1"/>
                      </p:cNvPicPr>
                      <p:nvPr/>
                    </p:nvPicPr>
                    <p:blipFill>
                      <a:blip r:embed="rId5"/>
                      <a:srcRect/>
                      <a:stretch>
                        <a:fillRect/>
                      </a:stretch>
                    </p:blipFill>
                    <p:spPr bwMode="auto">
                      <a:xfrm>
                        <a:off x="8690238" y="2067681"/>
                        <a:ext cx="269016" cy="270244"/>
                      </a:xfrm>
                      <a:prstGeom prst="rect">
                        <a:avLst/>
                      </a:prstGeom>
                      <a:noFill/>
                      <a:ln>
                        <a:noFill/>
                      </a:ln>
                      <a:effectLst/>
                    </p:spPr>
                  </p:pic>
                </p:oleObj>
              </mc:Fallback>
            </mc:AlternateContent>
          </a:graphicData>
        </a:graphic>
      </p:graphicFrame>
      <p:graphicFrame>
        <p:nvGraphicFramePr>
          <p:cNvPr id="214" name="Object 2"/>
          <p:cNvGraphicFramePr>
            <a:graphicFrameLocks noChangeAspect="1"/>
          </p:cNvGraphicFramePr>
          <p:nvPr/>
        </p:nvGraphicFramePr>
        <p:xfrm>
          <a:off x="7550249" y="1266900"/>
          <a:ext cx="269016" cy="270244"/>
        </p:xfrm>
        <a:graphic>
          <a:graphicData uri="http://schemas.openxmlformats.org/presentationml/2006/ole">
            <mc:AlternateContent xmlns:mc="http://schemas.openxmlformats.org/markup-compatibility/2006">
              <mc:Choice xmlns:v="urn:schemas-microsoft-com:vml" Requires="v">
                <p:oleObj spid="_x0000_s89186" name="Equation" r:id="rId6" imgW="203200" imgH="203200" progId="Equation.DSMT4">
                  <p:embed/>
                </p:oleObj>
              </mc:Choice>
              <mc:Fallback>
                <p:oleObj name="Equation" r:id="rId6" imgW="203200" imgH="203200" progId="Equation.DSMT4">
                  <p:embed/>
                  <p:pic>
                    <p:nvPicPr>
                      <p:cNvPr id="214" name="Object 2"/>
                      <p:cNvPicPr>
                        <a:picLocks noChangeAspect="1" noChangeArrowheads="1"/>
                      </p:cNvPicPr>
                      <p:nvPr/>
                    </p:nvPicPr>
                    <p:blipFill>
                      <a:blip r:embed="rId7"/>
                      <a:srcRect/>
                      <a:stretch>
                        <a:fillRect/>
                      </a:stretch>
                    </p:blipFill>
                    <p:spPr bwMode="auto">
                      <a:xfrm>
                        <a:off x="7550249" y="1266900"/>
                        <a:ext cx="269016" cy="270244"/>
                      </a:xfrm>
                      <a:prstGeom prst="rect">
                        <a:avLst/>
                      </a:prstGeom>
                      <a:noFill/>
                      <a:ln>
                        <a:noFill/>
                      </a:ln>
                      <a:effectLst/>
                    </p:spPr>
                  </p:pic>
                </p:oleObj>
              </mc:Fallback>
            </mc:AlternateContent>
          </a:graphicData>
        </a:graphic>
      </p:graphicFrame>
      <p:graphicFrame>
        <p:nvGraphicFramePr>
          <p:cNvPr id="215" name="Object 2"/>
          <p:cNvGraphicFramePr>
            <a:graphicFrameLocks noChangeAspect="1"/>
          </p:cNvGraphicFramePr>
          <p:nvPr/>
        </p:nvGraphicFramePr>
        <p:xfrm>
          <a:off x="7643929" y="2796220"/>
          <a:ext cx="252412" cy="269875"/>
        </p:xfrm>
        <a:graphic>
          <a:graphicData uri="http://schemas.openxmlformats.org/presentationml/2006/ole">
            <mc:AlternateContent xmlns:mc="http://schemas.openxmlformats.org/markup-compatibility/2006">
              <mc:Choice xmlns:v="urn:schemas-microsoft-com:vml" Requires="v">
                <p:oleObj spid="_x0000_s89187" name="Equation" r:id="rId8" imgW="190500" imgH="203200" progId="Equation.DSMT4">
                  <p:embed/>
                </p:oleObj>
              </mc:Choice>
              <mc:Fallback>
                <p:oleObj name="Equation" r:id="rId8" imgW="190500" imgH="203200" progId="Equation.DSMT4">
                  <p:embed/>
                  <p:pic>
                    <p:nvPicPr>
                      <p:cNvPr id="215" name="Object 2"/>
                      <p:cNvPicPr>
                        <a:picLocks noChangeAspect="1" noChangeArrowheads="1"/>
                      </p:cNvPicPr>
                      <p:nvPr/>
                    </p:nvPicPr>
                    <p:blipFill>
                      <a:blip r:embed="rId9"/>
                      <a:srcRect/>
                      <a:stretch>
                        <a:fillRect/>
                      </a:stretch>
                    </p:blipFill>
                    <p:spPr bwMode="auto">
                      <a:xfrm>
                        <a:off x="7643929" y="2796220"/>
                        <a:ext cx="252412" cy="269875"/>
                      </a:xfrm>
                      <a:prstGeom prst="rect">
                        <a:avLst/>
                      </a:prstGeom>
                      <a:noFill/>
                      <a:ln>
                        <a:noFill/>
                      </a:ln>
                      <a:effectLst/>
                    </p:spPr>
                  </p:pic>
                </p:oleObj>
              </mc:Fallback>
            </mc:AlternateContent>
          </a:graphicData>
        </a:graphic>
      </p:graphicFrame>
      <p:graphicFrame>
        <p:nvGraphicFramePr>
          <p:cNvPr id="216" name="Object 2"/>
          <p:cNvGraphicFramePr>
            <a:graphicFrameLocks noChangeAspect="1"/>
          </p:cNvGraphicFramePr>
          <p:nvPr/>
        </p:nvGraphicFramePr>
        <p:xfrm>
          <a:off x="9240838" y="1276351"/>
          <a:ext cx="285750" cy="269875"/>
        </p:xfrm>
        <a:graphic>
          <a:graphicData uri="http://schemas.openxmlformats.org/presentationml/2006/ole">
            <mc:AlternateContent xmlns:mc="http://schemas.openxmlformats.org/markup-compatibility/2006">
              <mc:Choice xmlns:v="urn:schemas-microsoft-com:vml" Requires="v">
                <p:oleObj spid="_x0000_s89188" name="Equation" r:id="rId10" imgW="215900" imgH="203200" progId="Equation.DSMT4">
                  <p:embed/>
                </p:oleObj>
              </mc:Choice>
              <mc:Fallback>
                <p:oleObj name="Equation" r:id="rId10" imgW="215900" imgH="203200" progId="Equation.DSMT4">
                  <p:embed/>
                  <p:pic>
                    <p:nvPicPr>
                      <p:cNvPr id="216" name="Object 2"/>
                      <p:cNvPicPr>
                        <a:picLocks noChangeAspect="1" noChangeArrowheads="1"/>
                      </p:cNvPicPr>
                      <p:nvPr/>
                    </p:nvPicPr>
                    <p:blipFill>
                      <a:blip r:embed="rId11"/>
                      <a:srcRect/>
                      <a:stretch>
                        <a:fillRect/>
                      </a:stretch>
                    </p:blipFill>
                    <p:spPr bwMode="auto">
                      <a:xfrm>
                        <a:off x="9240838" y="1276351"/>
                        <a:ext cx="285750" cy="269875"/>
                      </a:xfrm>
                      <a:prstGeom prst="rect">
                        <a:avLst/>
                      </a:prstGeom>
                      <a:noFill/>
                      <a:ln>
                        <a:noFill/>
                      </a:ln>
                      <a:effectLst/>
                    </p:spPr>
                  </p:pic>
                </p:oleObj>
              </mc:Fallback>
            </mc:AlternateContent>
          </a:graphicData>
        </a:graphic>
      </p:graphicFrame>
      <p:graphicFrame>
        <p:nvGraphicFramePr>
          <p:cNvPr id="217" name="Object 2"/>
          <p:cNvGraphicFramePr>
            <a:graphicFrameLocks noChangeAspect="1"/>
          </p:cNvGraphicFramePr>
          <p:nvPr/>
        </p:nvGraphicFramePr>
        <p:xfrm>
          <a:off x="9275764" y="2795589"/>
          <a:ext cx="268287" cy="269875"/>
        </p:xfrm>
        <a:graphic>
          <a:graphicData uri="http://schemas.openxmlformats.org/presentationml/2006/ole">
            <mc:AlternateContent xmlns:mc="http://schemas.openxmlformats.org/markup-compatibility/2006">
              <mc:Choice xmlns:v="urn:schemas-microsoft-com:vml" Requires="v">
                <p:oleObj spid="_x0000_s89189" name="Equation" r:id="rId12" imgW="203200" imgH="203200" progId="Equation.DSMT4">
                  <p:embed/>
                </p:oleObj>
              </mc:Choice>
              <mc:Fallback>
                <p:oleObj name="Equation" r:id="rId12" imgW="203200" imgH="203200" progId="Equation.DSMT4">
                  <p:embed/>
                  <p:pic>
                    <p:nvPicPr>
                      <p:cNvPr id="217" name="Object 2"/>
                      <p:cNvPicPr>
                        <a:picLocks noChangeAspect="1" noChangeArrowheads="1"/>
                      </p:cNvPicPr>
                      <p:nvPr/>
                    </p:nvPicPr>
                    <p:blipFill>
                      <a:blip r:embed="rId13"/>
                      <a:srcRect/>
                      <a:stretch>
                        <a:fillRect/>
                      </a:stretch>
                    </p:blipFill>
                    <p:spPr bwMode="auto">
                      <a:xfrm>
                        <a:off x="9275764" y="2795589"/>
                        <a:ext cx="268287" cy="269875"/>
                      </a:xfrm>
                      <a:prstGeom prst="rect">
                        <a:avLst/>
                      </a:prstGeom>
                      <a:noFill/>
                      <a:ln>
                        <a:noFill/>
                      </a:ln>
                      <a:effectLst/>
                    </p:spPr>
                  </p:pic>
                </p:oleObj>
              </mc:Fallback>
            </mc:AlternateContent>
          </a:graphicData>
        </a:graphic>
      </p:graphicFrame>
      <p:graphicFrame>
        <p:nvGraphicFramePr>
          <p:cNvPr id="218" name="Object 2"/>
          <p:cNvGraphicFramePr>
            <a:graphicFrameLocks noChangeAspect="1"/>
          </p:cNvGraphicFramePr>
          <p:nvPr/>
        </p:nvGraphicFramePr>
        <p:xfrm>
          <a:off x="8632826" y="3836989"/>
          <a:ext cx="150813" cy="185737"/>
        </p:xfrm>
        <a:graphic>
          <a:graphicData uri="http://schemas.openxmlformats.org/presentationml/2006/ole">
            <mc:AlternateContent xmlns:mc="http://schemas.openxmlformats.org/markup-compatibility/2006">
              <mc:Choice xmlns:v="urn:schemas-microsoft-com:vml" Requires="v">
                <p:oleObj spid="_x0000_s89190" name="Equation" r:id="rId14" imgW="114300" imgH="139700" progId="Equation.DSMT4">
                  <p:embed/>
                </p:oleObj>
              </mc:Choice>
              <mc:Fallback>
                <p:oleObj name="Equation" r:id="rId14" imgW="114300" imgH="139700" progId="Equation.DSMT4">
                  <p:embed/>
                  <p:pic>
                    <p:nvPicPr>
                      <p:cNvPr id="218" name="Object 2"/>
                      <p:cNvPicPr>
                        <a:picLocks noChangeAspect="1" noChangeArrowheads="1"/>
                      </p:cNvPicPr>
                      <p:nvPr/>
                    </p:nvPicPr>
                    <p:blipFill>
                      <a:blip r:embed="rId15"/>
                      <a:srcRect/>
                      <a:stretch>
                        <a:fillRect/>
                      </a:stretch>
                    </p:blipFill>
                    <p:spPr bwMode="auto">
                      <a:xfrm>
                        <a:off x="8632826" y="3836989"/>
                        <a:ext cx="150813" cy="185737"/>
                      </a:xfrm>
                      <a:prstGeom prst="rect">
                        <a:avLst/>
                      </a:prstGeom>
                      <a:noFill/>
                      <a:ln>
                        <a:noFill/>
                      </a:ln>
                      <a:effectLst/>
                    </p:spPr>
                  </p:pic>
                </p:oleObj>
              </mc:Fallback>
            </mc:AlternateContent>
          </a:graphicData>
        </a:graphic>
      </p:graphicFrame>
      <p:sp>
        <p:nvSpPr>
          <p:cNvPr id="219" name="TextBox 218"/>
          <p:cNvSpPr txBox="1"/>
          <p:nvPr/>
        </p:nvSpPr>
        <p:spPr>
          <a:xfrm>
            <a:off x="2056276" y="2621222"/>
            <a:ext cx="4828913" cy="400110"/>
          </a:xfrm>
          <a:prstGeom prst="rect">
            <a:avLst/>
          </a:prstGeom>
          <a:noFill/>
        </p:spPr>
        <p:txBody>
          <a:bodyPr wrap="square" rtlCol="0">
            <a:spAutoFit/>
          </a:bodyPr>
          <a:lstStyle/>
          <a:p>
            <a:r>
              <a:rPr lang="en-US" sz="2000" dirty="0">
                <a:solidFill>
                  <a:srgbClr val="FF0000"/>
                </a:solidFill>
                <a:latin typeface="Apple Chancery"/>
                <a:cs typeface="Apple Chancery"/>
              </a:rPr>
              <a:t>b.) How many </a:t>
            </a:r>
            <a:r>
              <a:rPr lang="en-US" sz="2000" i="1" dirty="0">
                <a:solidFill>
                  <a:srgbClr val="0000FF"/>
                </a:solidFill>
                <a:latin typeface="Times New Roman"/>
                <a:cs typeface="Times New Roman"/>
              </a:rPr>
              <a:t>nodes </a:t>
            </a:r>
            <a:r>
              <a:rPr lang="en-US" sz="2000" dirty="0">
                <a:latin typeface="Times New Roman"/>
                <a:cs typeface="Times New Roman"/>
              </a:rPr>
              <a:t>are there?</a:t>
            </a:r>
            <a:endParaRPr lang="en-US" sz="2800" dirty="0">
              <a:solidFill>
                <a:srgbClr val="FF0000"/>
              </a:solidFill>
              <a:latin typeface="Apple Chancery"/>
              <a:cs typeface="Apple Chancery"/>
            </a:endParaRPr>
          </a:p>
        </p:txBody>
      </p:sp>
      <p:sp>
        <p:nvSpPr>
          <p:cNvPr id="220" name="TextBox 219"/>
          <p:cNvSpPr txBox="1"/>
          <p:nvPr/>
        </p:nvSpPr>
        <p:spPr>
          <a:xfrm>
            <a:off x="2999834" y="3021332"/>
            <a:ext cx="1343092" cy="400110"/>
          </a:xfrm>
          <a:prstGeom prst="rect">
            <a:avLst/>
          </a:prstGeom>
          <a:noFill/>
        </p:spPr>
        <p:txBody>
          <a:bodyPr wrap="square" rtlCol="0">
            <a:spAutoFit/>
          </a:bodyPr>
          <a:lstStyle/>
          <a:p>
            <a:r>
              <a:rPr lang="en-US" sz="2000" dirty="0">
                <a:latin typeface="Times New Roman"/>
                <a:cs typeface="Times New Roman"/>
              </a:rPr>
              <a:t>four</a:t>
            </a:r>
            <a:endParaRPr lang="en-US" sz="2800" dirty="0">
              <a:solidFill>
                <a:srgbClr val="FF0000"/>
              </a:solidFill>
              <a:latin typeface="Apple Chancery"/>
              <a:cs typeface="Apple Chancery"/>
            </a:endParaRPr>
          </a:p>
        </p:txBody>
      </p:sp>
      <p:sp>
        <p:nvSpPr>
          <p:cNvPr id="221" name="TextBox 220"/>
          <p:cNvSpPr txBox="1"/>
          <p:nvPr/>
        </p:nvSpPr>
        <p:spPr>
          <a:xfrm>
            <a:off x="2052043" y="3545610"/>
            <a:ext cx="4828913" cy="400110"/>
          </a:xfrm>
          <a:prstGeom prst="rect">
            <a:avLst/>
          </a:prstGeom>
          <a:noFill/>
        </p:spPr>
        <p:txBody>
          <a:bodyPr wrap="square" rtlCol="0">
            <a:spAutoFit/>
          </a:bodyPr>
          <a:lstStyle/>
          <a:p>
            <a:r>
              <a:rPr lang="en-US" sz="2000" dirty="0">
                <a:solidFill>
                  <a:srgbClr val="FF0000"/>
                </a:solidFill>
                <a:latin typeface="Apple Chancery"/>
                <a:cs typeface="Apple Chancery"/>
              </a:rPr>
              <a:t>c.) How many </a:t>
            </a:r>
            <a:r>
              <a:rPr lang="en-US" sz="2000" i="1" dirty="0">
                <a:solidFill>
                  <a:srgbClr val="0000FF"/>
                </a:solidFill>
                <a:latin typeface="Times New Roman"/>
                <a:cs typeface="Times New Roman"/>
              </a:rPr>
              <a:t>loops </a:t>
            </a:r>
            <a:r>
              <a:rPr lang="en-US" sz="2000" dirty="0">
                <a:latin typeface="Times New Roman"/>
                <a:cs typeface="Times New Roman"/>
              </a:rPr>
              <a:t>are there?</a:t>
            </a:r>
            <a:endParaRPr lang="en-US" sz="2800" dirty="0">
              <a:solidFill>
                <a:srgbClr val="FF0000"/>
              </a:solidFill>
              <a:latin typeface="Apple Chancery"/>
              <a:cs typeface="Apple Chancery"/>
            </a:endParaRPr>
          </a:p>
        </p:txBody>
      </p:sp>
      <p:sp>
        <p:nvSpPr>
          <p:cNvPr id="222" name="TextBox 221"/>
          <p:cNvSpPr txBox="1"/>
          <p:nvPr/>
        </p:nvSpPr>
        <p:spPr>
          <a:xfrm>
            <a:off x="2995601" y="3945720"/>
            <a:ext cx="1343092" cy="400110"/>
          </a:xfrm>
          <a:prstGeom prst="rect">
            <a:avLst/>
          </a:prstGeom>
          <a:noFill/>
        </p:spPr>
        <p:txBody>
          <a:bodyPr wrap="square" rtlCol="0">
            <a:spAutoFit/>
          </a:bodyPr>
          <a:lstStyle/>
          <a:p>
            <a:r>
              <a:rPr lang="en-US" sz="2000" dirty="0">
                <a:latin typeface="Times New Roman"/>
                <a:cs typeface="Times New Roman"/>
              </a:rPr>
              <a:t>seven</a:t>
            </a:r>
            <a:endParaRPr lang="en-US" sz="2800" dirty="0">
              <a:solidFill>
                <a:srgbClr val="FF0000"/>
              </a:solidFill>
              <a:latin typeface="Apple Chancery"/>
              <a:cs typeface="Apple Chancery"/>
            </a:endParaRPr>
          </a:p>
        </p:txBody>
      </p:sp>
      <p:grpSp>
        <p:nvGrpSpPr>
          <p:cNvPr id="223" name="Group 222"/>
          <p:cNvGrpSpPr/>
          <p:nvPr/>
        </p:nvGrpSpPr>
        <p:grpSpPr>
          <a:xfrm>
            <a:off x="8425910" y="1064064"/>
            <a:ext cx="259886" cy="2205932"/>
            <a:chOff x="6901910" y="784664"/>
            <a:chExt cx="259886" cy="2205932"/>
          </a:xfrm>
        </p:grpSpPr>
        <p:sp>
          <p:nvSpPr>
            <p:cNvPr id="224" name="Line 43"/>
            <p:cNvSpPr>
              <a:spLocks noChangeShapeType="1"/>
            </p:cNvSpPr>
            <p:nvPr/>
          </p:nvSpPr>
          <p:spPr bwMode="auto">
            <a:xfrm flipH="1">
              <a:off x="7008502" y="784664"/>
              <a:ext cx="23351" cy="941243"/>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5" name="Line 44"/>
            <p:cNvSpPr>
              <a:spLocks noChangeShapeType="1"/>
            </p:cNvSpPr>
            <p:nvPr/>
          </p:nvSpPr>
          <p:spPr bwMode="auto">
            <a:xfrm>
              <a:off x="7040031" y="2204349"/>
              <a:ext cx="0" cy="786247"/>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26" name="Group 49"/>
            <p:cNvGrpSpPr>
              <a:grpSpLocks/>
            </p:cNvGrpSpPr>
            <p:nvPr/>
          </p:nvGrpSpPr>
          <p:grpSpPr bwMode="auto">
            <a:xfrm rot="5457964">
              <a:off x="6793101" y="1835185"/>
              <a:ext cx="477504" cy="259886"/>
              <a:chOff x="4320" y="1536"/>
              <a:chExt cx="384" cy="240"/>
            </a:xfrm>
          </p:grpSpPr>
          <p:sp>
            <p:nvSpPr>
              <p:cNvPr id="227" name="Line 50"/>
              <p:cNvSpPr>
                <a:spLocks noChangeShapeType="1"/>
              </p:cNvSpPr>
              <p:nvPr/>
            </p:nvSpPr>
            <p:spPr bwMode="auto">
              <a:xfrm flipV="1">
                <a:off x="4320" y="1536"/>
                <a:ext cx="48" cy="144"/>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8" name="Line 51"/>
              <p:cNvSpPr>
                <a:spLocks noChangeShapeType="1"/>
              </p:cNvSpPr>
              <p:nvPr/>
            </p:nvSpPr>
            <p:spPr bwMode="auto">
              <a:xfrm>
                <a:off x="4368" y="1536"/>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9" name="Line 52"/>
              <p:cNvSpPr>
                <a:spLocks noChangeShapeType="1"/>
              </p:cNvSpPr>
              <p:nvPr/>
            </p:nvSpPr>
            <p:spPr bwMode="auto">
              <a:xfrm flipV="1">
                <a:off x="4464" y="1536"/>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0" name="Line 53"/>
              <p:cNvSpPr>
                <a:spLocks noChangeShapeType="1"/>
              </p:cNvSpPr>
              <p:nvPr/>
            </p:nvSpPr>
            <p:spPr bwMode="auto">
              <a:xfrm>
                <a:off x="4560" y="1536"/>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1" name="Line 54"/>
              <p:cNvSpPr>
                <a:spLocks noChangeShapeType="1"/>
              </p:cNvSpPr>
              <p:nvPr/>
            </p:nvSpPr>
            <p:spPr bwMode="auto">
              <a:xfrm flipV="1">
                <a:off x="4656" y="1632"/>
                <a:ext cx="48" cy="144"/>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sp>
        <p:nvSpPr>
          <p:cNvPr id="232" name="Line 41"/>
          <p:cNvSpPr>
            <a:spLocks noChangeShapeType="1"/>
          </p:cNvSpPr>
          <p:nvPr/>
        </p:nvSpPr>
        <p:spPr bwMode="auto">
          <a:xfrm>
            <a:off x="7124699" y="2165472"/>
            <a:ext cx="213312" cy="2237"/>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33" name="Group 232"/>
          <p:cNvGrpSpPr/>
          <p:nvPr/>
        </p:nvGrpSpPr>
        <p:grpSpPr>
          <a:xfrm>
            <a:off x="7338012" y="1064063"/>
            <a:ext cx="1223383" cy="1101408"/>
            <a:chOff x="5792873" y="1010917"/>
            <a:chExt cx="1402049" cy="1101408"/>
          </a:xfrm>
        </p:grpSpPr>
        <p:grpSp>
          <p:nvGrpSpPr>
            <p:cNvPr id="234" name="Group 40"/>
            <p:cNvGrpSpPr>
              <a:grpSpLocks/>
            </p:cNvGrpSpPr>
            <p:nvPr/>
          </p:nvGrpSpPr>
          <p:grpSpPr bwMode="auto">
            <a:xfrm rot="19698775">
              <a:off x="6255369" y="1408771"/>
              <a:ext cx="478466" cy="299762"/>
              <a:chOff x="4320" y="1536"/>
              <a:chExt cx="384" cy="240"/>
            </a:xfrm>
          </p:grpSpPr>
          <p:sp>
            <p:nvSpPr>
              <p:cNvPr id="237" name="Line 24"/>
              <p:cNvSpPr>
                <a:spLocks noChangeShapeType="1"/>
              </p:cNvSpPr>
              <p:nvPr/>
            </p:nvSpPr>
            <p:spPr bwMode="auto">
              <a:xfrm flipV="1">
                <a:off x="4320" y="1536"/>
                <a:ext cx="48" cy="144"/>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8" name="Line 25"/>
              <p:cNvSpPr>
                <a:spLocks noChangeShapeType="1"/>
              </p:cNvSpPr>
              <p:nvPr/>
            </p:nvSpPr>
            <p:spPr bwMode="auto">
              <a:xfrm>
                <a:off x="4368" y="1536"/>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9" name="Line 26"/>
              <p:cNvSpPr>
                <a:spLocks noChangeShapeType="1"/>
              </p:cNvSpPr>
              <p:nvPr/>
            </p:nvSpPr>
            <p:spPr bwMode="auto">
              <a:xfrm flipV="1">
                <a:off x="4464" y="1536"/>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0" name="Line 27"/>
              <p:cNvSpPr>
                <a:spLocks noChangeShapeType="1"/>
              </p:cNvSpPr>
              <p:nvPr/>
            </p:nvSpPr>
            <p:spPr bwMode="auto">
              <a:xfrm>
                <a:off x="4560" y="1536"/>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1" name="Line 28"/>
              <p:cNvSpPr>
                <a:spLocks noChangeShapeType="1"/>
              </p:cNvSpPr>
              <p:nvPr/>
            </p:nvSpPr>
            <p:spPr bwMode="auto">
              <a:xfrm flipV="1">
                <a:off x="4656" y="1632"/>
                <a:ext cx="48" cy="144"/>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35" name="Line 42"/>
            <p:cNvSpPr>
              <a:spLocks noChangeShapeType="1"/>
            </p:cNvSpPr>
            <p:nvPr/>
          </p:nvSpPr>
          <p:spPr bwMode="auto">
            <a:xfrm flipV="1">
              <a:off x="6680925" y="1010917"/>
              <a:ext cx="513997" cy="40225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6" name="Line 42"/>
            <p:cNvSpPr>
              <a:spLocks noChangeShapeType="1"/>
            </p:cNvSpPr>
            <p:nvPr/>
          </p:nvSpPr>
          <p:spPr bwMode="auto">
            <a:xfrm flipV="1">
              <a:off x="5792873" y="1710075"/>
              <a:ext cx="513997" cy="40225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242" name="Group 241"/>
          <p:cNvGrpSpPr/>
          <p:nvPr/>
        </p:nvGrpSpPr>
        <p:grpSpPr>
          <a:xfrm flipV="1">
            <a:off x="7333738" y="2165471"/>
            <a:ext cx="1223383" cy="1101408"/>
            <a:chOff x="5792873" y="1010917"/>
            <a:chExt cx="1402049" cy="1101408"/>
          </a:xfrm>
        </p:grpSpPr>
        <p:grpSp>
          <p:nvGrpSpPr>
            <p:cNvPr id="243" name="Group 40"/>
            <p:cNvGrpSpPr>
              <a:grpSpLocks/>
            </p:cNvGrpSpPr>
            <p:nvPr/>
          </p:nvGrpSpPr>
          <p:grpSpPr bwMode="auto">
            <a:xfrm rot="19698775">
              <a:off x="6255369" y="1408771"/>
              <a:ext cx="478466" cy="299762"/>
              <a:chOff x="4320" y="1536"/>
              <a:chExt cx="384" cy="240"/>
            </a:xfrm>
          </p:grpSpPr>
          <p:sp>
            <p:nvSpPr>
              <p:cNvPr id="246" name="Line 24"/>
              <p:cNvSpPr>
                <a:spLocks noChangeShapeType="1"/>
              </p:cNvSpPr>
              <p:nvPr/>
            </p:nvSpPr>
            <p:spPr bwMode="auto">
              <a:xfrm flipV="1">
                <a:off x="4320" y="1536"/>
                <a:ext cx="48" cy="144"/>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7" name="Line 25"/>
              <p:cNvSpPr>
                <a:spLocks noChangeShapeType="1"/>
              </p:cNvSpPr>
              <p:nvPr/>
            </p:nvSpPr>
            <p:spPr bwMode="auto">
              <a:xfrm>
                <a:off x="4368" y="1536"/>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8" name="Line 26"/>
              <p:cNvSpPr>
                <a:spLocks noChangeShapeType="1"/>
              </p:cNvSpPr>
              <p:nvPr/>
            </p:nvSpPr>
            <p:spPr bwMode="auto">
              <a:xfrm flipV="1">
                <a:off x="4464" y="1536"/>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9" name="Line 27"/>
              <p:cNvSpPr>
                <a:spLocks noChangeShapeType="1"/>
              </p:cNvSpPr>
              <p:nvPr/>
            </p:nvSpPr>
            <p:spPr bwMode="auto">
              <a:xfrm>
                <a:off x="4560" y="1536"/>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0" name="Line 28"/>
              <p:cNvSpPr>
                <a:spLocks noChangeShapeType="1"/>
              </p:cNvSpPr>
              <p:nvPr/>
            </p:nvSpPr>
            <p:spPr bwMode="auto">
              <a:xfrm flipV="1">
                <a:off x="4656" y="1632"/>
                <a:ext cx="48" cy="144"/>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44" name="Line 42"/>
            <p:cNvSpPr>
              <a:spLocks noChangeShapeType="1"/>
            </p:cNvSpPr>
            <p:nvPr/>
          </p:nvSpPr>
          <p:spPr bwMode="auto">
            <a:xfrm flipV="1">
              <a:off x="6680925" y="1010917"/>
              <a:ext cx="513997" cy="40225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5" name="Line 42"/>
            <p:cNvSpPr>
              <a:spLocks noChangeShapeType="1"/>
            </p:cNvSpPr>
            <p:nvPr/>
          </p:nvSpPr>
          <p:spPr bwMode="auto">
            <a:xfrm flipV="1">
              <a:off x="5792873" y="1710075"/>
              <a:ext cx="513997" cy="40225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51" name="Line 41"/>
          <p:cNvSpPr>
            <a:spLocks noChangeShapeType="1"/>
          </p:cNvSpPr>
          <p:nvPr/>
        </p:nvSpPr>
        <p:spPr bwMode="auto">
          <a:xfrm flipH="1">
            <a:off x="9779236" y="2165471"/>
            <a:ext cx="177564" cy="4474"/>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52" name="Group 251"/>
          <p:cNvGrpSpPr/>
          <p:nvPr/>
        </p:nvGrpSpPr>
        <p:grpSpPr>
          <a:xfrm flipH="1">
            <a:off x="8555854" y="1066300"/>
            <a:ext cx="1223383" cy="1101408"/>
            <a:chOff x="5792873" y="1010917"/>
            <a:chExt cx="1402049" cy="1101408"/>
          </a:xfrm>
        </p:grpSpPr>
        <p:grpSp>
          <p:nvGrpSpPr>
            <p:cNvPr id="253" name="Group 40"/>
            <p:cNvGrpSpPr>
              <a:grpSpLocks/>
            </p:cNvGrpSpPr>
            <p:nvPr/>
          </p:nvGrpSpPr>
          <p:grpSpPr bwMode="auto">
            <a:xfrm rot="19698775">
              <a:off x="6255369" y="1408771"/>
              <a:ext cx="478466" cy="299762"/>
              <a:chOff x="4320" y="1536"/>
              <a:chExt cx="384" cy="240"/>
            </a:xfrm>
          </p:grpSpPr>
          <p:sp>
            <p:nvSpPr>
              <p:cNvPr id="256" name="Line 24"/>
              <p:cNvSpPr>
                <a:spLocks noChangeShapeType="1"/>
              </p:cNvSpPr>
              <p:nvPr/>
            </p:nvSpPr>
            <p:spPr bwMode="auto">
              <a:xfrm flipV="1">
                <a:off x="4320" y="1536"/>
                <a:ext cx="48" cy="144"/>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7" name="Line 25"/>
              <p:cNvSpPr>
                <a:spLocks noChangeShapeType="1"/>
              </p:cNvSpPr>
              <p:nvPr/>
            </p:nvSpPr>
            <p:spPr bwMode="auto">
              <a:xfrm>
                <a:off x="4368" y="1536"/>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8" name="Line 26"/>
              <p:cNvSpPr>
                <a:spLocks noChangeShapeType="1"/>
              </p:cNvSpPr>
              <p:nvPr/>
            </p:nvSpPr>
            <p:spPr bwMode="auto">
              <a:xfrm flipV="1">
                <a:off x="4464" y="1536"/>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9" name="Line 27"/>
              <p:cNvSpPr>
                <a:spLocks noChangeShapeType="1"/>
              </p:cNvSpPr>
              <p:nvPr/>
            </p:nvSpPr>
            <p:spPr bwMode="auto">
              <a:xfrm>
                <a:off x="4560" y="1536"/>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0" name="Line 28"/>
              <p:cNvSpPr>
                <a:spLocks noChangeShapeType="1"/>
              </p:cNvSpPr>
              <p:nvPr/>
            </p:nvSpPr>
            <p:spPr bwMode="auto">
              <a:xfrm flipV="1">
                <a:off x="4656" y="1632"/>
                <a:ext cx="48" cy="144"/>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54" name="Line 42"/>
            <p:cNvSpPr>
              <a:spLocks noChangeShapeType="1"/>
            </p:cNvSpPr>
            <p:nvPr/>
          </p:nvSpPr>
          <p:spPr bwMode="auto">
            <a:xfrm flipV="1">
              <a:off x="6680925" y="1010917"/>
              <a:ext cx="513997" cy="40225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5" name="Line 42"/>
            <p:cNvSpPr>
              <a:spLocks noChangeShapeType="1"/>
            </p:cNvSpPr>
            <p:nvPr/>
          </p:nvSpPr>
          <p:spPr bwMode="auto">
            <a:xfrm flipV="1">
              <a:off x="5792873" y="1710075"/>
              <a:ext cx="513997" cy="40225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261" name="Group 260"/>
          <p:cNvGrpSpPr/>
          <p:nvPr/>
        </p:nvGrpSpPr>
        <p:grpSpPr>
          <a:xfrm flipH="1" flipV="1">
            <a:off x="8560129" y="2167708"/>
            <a:ext cx="1223383" cy="1101408"/>
            <a:chOff x="5792873" y="1010917"/>
            <a:chExt cx="1402049" cy="1101408"/>
          </a:xfrm>
        </p:grpSpPr>
        <p:grpSp>
          <p:nvGrpSpPr>
            <p:cNvPr id="262" name="Group 40"/>
            <p:cNvGrpSpPr>
              <a:grpSpLocks/>
            </p:cNvGrpSpPr>
            <p:nvPr/>
          </p:nvGrpSpPr>
          <p:grpSpPr bwMode="auto">
            <a:xfrm rot="19698775">
              <a:off x="6255369" y="1408771"/>
              <a:ext cx="478466" cy="299762"/>
              <a:chOff x="4320" y="1536"/>
              <a:chExt cx="384" cy="240"/>
            </a:xfrm>
          </p:grpSpPr>
          <p:sp>
            <p:nvSpPr>
              <p:cNvPr id="265" name="Line 24"/>
              <p:cNvSpPr>
                <a:spLocks noChangeShapeType="1"/>
              </p:cNvSpPr>
              <p:nvPr/>
            </p:nvSpPr>
            <p:spPr bwMode="auto">
              <a:xfrm flipV="1">
                <a:off x="4320" y="1536"/>
                <a:ext cx="48" cy="144"/>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6" name="Line 25"/>
              <p:cNvSpPr>
                <a:spLocks noChangeShapeType="1"/>
              </p:cNvSpPr>
              <p:nvPr/>
            </p:nvSpPr>
            <p:spPr bwMode="auto">
              <a:xfrm>
                <a:off x="4368" y="1536"/>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7" name="Line 26"/>
              <p:cNvSpPr>
                <a:spLocks noChangeShapeType="1"/>
              </p:cNvSpPr>
              <p:nvPr/>
            </p:nvSpPr>
            <p:spPr bwMode="auto">
              <a:xfrm flipV="1">
                <a:off x="4464" y="1536"/>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8" name="Line 27"/>
              <p:cNvSpPr>
                <a:spLocks noChangeShapeType="1"/>
              </p:cNvSpPr>
              <p:nvPr/>
            </p:nvSpPr>
            <p:spPr bwMode="auto">
              <a:xfrm>
                <a:off x="4560" y="1536"/>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9" name="Line 28"/>
              <p:cNvSpPr>
                <a:spLocks noChangeShapeType="1"/>
              </p:cNvSpPr>
              <p:nvPr/>
            </p:nvSpPr>
            <p:spPr bwMode="auto">
              <a:xfrm flipV="1">
                <a:off x="4656" y="1632"/>
                <a:ext cx="48" cy="144"/>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63" name="Line 42"/>
            <p:cNvSpPr>
              <a:spLocks noChangeShapeType="1"/>
            </p:cNvSpPr>
            <p:nvPr/>
          </p:nvSpPr>
          <p:spPr bwMode="auto">
            <a:xfrm flipV="1">
              <a:off x="6680925" y="1010917"/>
              <a:ext cx="513997" cy="40225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4" name="Line 42"/>
            <p:cNvSpPr>
              <a:spLocks noChangeShapeType="1"/>
            </p:cNvSpPr>
            <p:nvPr/>
          </p:nvSpPr>
          <p:spPr bwMode="auto">
            <a:xfrm flipV="1">
              <a:off x="5792873" y="1710075"/>
              <a:ext cx="513997" cy="40225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270" name="Group 269"/>
          <p:cNvGrpSpPr/>
          <p:nvPr/>
        </p:nvGrpSpPr>
        <p:grpSpPr>
          <a:xfrm>
            <a:off x="7124700" y="2165471"/>
            <a:ext cx="2832100" cy="1842534"/>
            <a:chOff x="5600700" y="1886071"/>
            <a:chExt cx="2832100" cy="1842534"/>
          </a:xfrm>
        </p:grpSpPr>
        <p:grpSp>
          <p:nvGrpSpPr>
            <p:cNvPr id="271" name="Group 270"/>
            <p:cNvGrpSpPr/>
            <p:nvPr/>
          </p:nvGrpSpPr>
          <p:grpSpPr>
            <a:xfrm rot="16200000">
              <a:off x="6717949" y="2013754"/>
              <a:ext cx="597602" cy="2832099"/>
              <a:chOff x="5342548" y="589495"/>
              <a:chExt cx="597602" cy="2832099"/>
            </a:xfrm>
          </p:grpSpPr>
          <p:sp>
            <p:nvSpPr>
              <p:cNvPr id="274" name="Line 101"/>
              <p:cNvSpPr>
                <a:spLocks noChangeShapeType="1"/>
              </p:cNvSpPr>
              <p:nvPr/>
            </p:nvSpPr>
            <p:spPr bwMode="auto">
              <a:xfrm flipH="1">
                <a:off x="5640387" y="589495"/>
                <a:ext cx="963" cy="1425841"/>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5" name="Line 102"/>
              <p:cNvSpPr>
                <a:spLocks noChangeShapeType="1"/>
              </p:cNvSpPr>
              <p:nvPr/>
            </p:nvSpPr>
            <p:spPr bwMode="auto">
              <a:xfrm>
                <a:off x="5342548" y="2015335"/>
                <a:ext cx="597602" cy="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 name="Line 103"/>
              <p:cNvSpPr>
                <a:spLocks noChangeShapeType="1"/>
              </p:cNvSpPr>
              <p:nvPr/>
            </p:nvSpPr>
            <p:spPr bwMode="auto">
              <a:xfrm>
                <a:off x="5580820" y="2134471"/>
                <a:ext cx="119136" cy="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7" name="Line 104"/>
              <p:cNvSpPr>
                <a:spLocks noChangeShapeType="1"/>
              </p:cNvSpPr>
              <p:nvPr/>
            </p:nvSpPr>
            <p:spPr bwMode="auto">
              <a:xfrm>
                <a:off x="5640387" y="2134472"/>
                <a:ext cx="963" cy="1287122"/>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72" name="Line 41"/>
            <p:cNvSpPr>
              <a:spLocks noChangeShapeType="1"/>
            </p:cNvSpPr>
            <p:nvPr/>
          </p:nvSpPr>
          <p:spPr bwMode="auto">
            <a:xfrm flipH="1" flipV="1">
              <a:off x="8432800" y="1886071"/>
              <a:ext cx="0" cy="1543733"/>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3" name="Line 41"/>
            <p:cNvSpPr>
              <a:spLocks noChangeShapeType="1"/>
            </p:cNvSpPr>
            <p:nvPr/>
          </p:nvSpPr>
          <p:spPr bwMode="auto">
            <a:xfrm flipH="1" flipV="1">
              <a:off x="5600700" y="1886071"/>
              <a:ext cx="0" cy="1543733"/>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aphicFrame>
        <p:nvGraphicFramePr>
          <p:cNvPr id="278" name="Object 2"/>
          <p:cNvGraphicFramePr>
            <a:graphicFrameLocks noChangeAspect="1"/>
          </p:cNvGraphicFramePr>
          <p:nvPr/>
        </p:nvGraphicFramePr>
        <p:xfrm>
          <a:off x="8690238" y="2067681"/>
          <a:ext cx="269016" cy="270244"/>
        </p:xfrm>
        <a:graphic>
          <a:graphicData uri="http://schemas.openxmlformats.org/presentationml/2006/ole">
            <mc:AlternateContent xmlns:mc="http://schemas.openxmlformats.org/markup-compatibility/2006">
              <mc:Choice xmlns:v="urn:schemas-microsoft-com:vml" Requires="v">
                <p:oleObj spid="_x0000_s89191" name="Equation" r:id="rId16" imgW="203200" imgH="203200" progId="Equation.DSMT4">
                  <p:embed/>
                </p:oleObj>
              </mc:Choice>
              <mc:Fallback>
                <p:oleObj name="Equation" r:id="rId16" imgW="203200" imgH="203200" progId="Equation.DSMT4">
                  <p:embed/>
                  <p:pic>
                    <p:nvPicPr>
                      <p:cNvPr id="278" name="Object 2"/>
                      <p:cNvPicPr>
                        <a:picLocks noChangeAspect="1" noChangeArrowheads="1"/>
                      </p:cNvPicPr>
                      <p:nvPr/>
                    </p:nvPicPr>
                    <p:blipFill>
                      <a:blip r:embed="rId5"/>
                      <a:srcRect/>
                      <a:stretch>
                        <a:fillRect/>
                      </a:stretch>
                    </p:blipFill>
                    <p:spPr bwMode="auto">
                      <a:xfrm>
                        <a:off x="8690238" y="2067681"/>
                        <a:ext cx="269016" cy="270244"/>
                      </a:xfrm>
                      <a:prstGeom prst="rect">
                        <a:avLst/>
                      </a:prstGeom>
                      <a:noFill/>
                      <a:ln>
                        <a:noFill/>
                      </a:ln>
                      <a:effectLst/>
                    </p:spPr>
                  </p:pic>
                </p:oleObj>
              </mc:Fallback>
            </mc:AlternateContent>
          </a:graphicData>
        </a:graphic>
      </p:graphicFrame>
      <p:graphicFrame>
        <p:nvGraphicFramePr>
          <p:cNvPr id="279" name="Object 2"/>
          <p:cNvGraphicFramePr>
            <a:graphicFrameLocks noChangeAspect="1"/>
          </p:cNvGraphicFramePr>
          <p:nvPr/>
        </p:nvGraphicFramePr>
        <p:xfrm>
          <a:off x="7550249" y="1266900"/>
          <a:ext cx="269016" cy="270244"/>
        </p:xfrm>
        <a:graphic>
          <a:graphicData uri="http://schemas.openxmlformats.org/presentationml/2006/ole">
            <mc:AlternateContent xmlns:mc="http://schemas.openxmlformats.org/markup-compatibility/2006">
              <mc:Choice xmlns:v="urn:schemas-microsoft-com:vml" Requires="v">
                <p:oleObj spid="_x0000_s89192" name="Equation" r:id="rId17" imgW="203200" imgH="203200" progId="Equation.DSMT4">
                  <p:embed/>
                </p:oleObj>
              </mc:Choice>
              <mc:Fallback>
                <p:oleObj name="Equation" r:id="rId17" imgW="203200" imgH="203200" progId="Equation.DSMT4">
                  <p:embed/>
                  <p:pic>
                    <p:nvPicPr>
                      <p:cNvPr id="279" name="Object 2"/>
                      <p:cNvPicPr>
                        <a:picLocks noChangeAspect="1" noChangeArrowheads="1"/>
                      </p:cNvPicPr>
                      <p:nvPr/>
                    </p:nvPicPr>
                    <p:blipFill>
                      <a:blip r:embed="rId7"/>
                      <a:srcRect/>
                      <a:stretch>
                        <a:fillRect/>
                      </a:stretch>
                    </p:blipFill>
                    <p:spPr bwMode="auto">
                      <a:xfrm>
                        <a:off x="7550249" y="1266900"/>
                        <a:ext cx="269016" cy="270244"/>
                      </a:xfrm>
                      <a:prstGeom prst="rect">
                        <a:avLst/>
                      </a:prstGeom>
                      <a:noFill/>
                      <a:ln>
                        <a:noFill/>
                      </a:ln>
                      <a:effectLst/>
                    </p:spPr>
                  </p:pic>
                </p:oleObj>
              </mc:Fallback>
            </mc:AlternateContent>
          </a:graphicData>
        </a:graphic>
      </p:graphicFrame>
      <p:graphicFrame>
        <p:nvGraphicFramePr>
          <p:cNvPr id="280" name="Object 2"/>
          <p:cNvGraphicFramePr>
            <a:graphicFrameLocks noChangeAspect="1"/>
          </p:cNvGraphicFramePr>
          <p:nvPr/>
        </p:nvGraphicFramePr>
        <p:xfrm>
          <a:off x="7643929" y="2796220"/>
          <a:ext cx="252412" cy="269875"/>
        </p:xfrm>
        <a:graphic>
          <a:graphicData uri="http://schemas.openxmlformats.org/presentationml/2006/ole">
            <mc:AlternateContent xmlns:mc="http://schemas.openxmlformats.org/markup-compatibility/2006">
              <mc:Choice xmlns:v="urn:schemas-microsoft-com:vml" Requires="v">
                <p:oleObj spid="_x0000_s89193" name="Equation" r:id="rId18" imgW="190500" imgH="203200" progId="Equation.DSMT4">
                  <p:embed/>
                </p:oleObj>
              </mc:Choice>
              <mc:Fallback>
                <p:oleObj name="Equation" r:id="rId18" imgW="190500" imgH="203200" progId="Equation.DSMT4">
                  <p:embed/>
                  <p:pic>
                    <p:nvPicPr>
                      <p:cNvPr id="280" name="Object 2"/>
                      <p:cNvPicPr>
                        <a:picLocks noChangeAspect="1" noChangeArrowheads="1"/>
                      </p:cNvPicPr>
                      <p:nvPr/>
                    </p:nvPicPr>
                    <p:blipFill>
                      <a:blip r:embed="rId9"/>
                      <a:srcRect/>
                      <a:stretch>
                        <a:fillRect/>
                      </a:stretch>
                    </p:blipFill>
                    <p:spPr bwMode="auto">
                      <a:xfrm>
                        <a:off x="7643929" y="2796220"/>
                        <a:ext cx="252412" cy="269875"/>
                      </a:xfrm>
                      <a:prstGeom prst="rect">
                        <a:avLst/>
                      </a:prstGeom>
                      <a:noFill/>
                      <a:ln>
                        <a:noFill/>
                      </a:ln>
                      <a:effectLst/>
                    </p:spPr>
                  </p:pic>
                </p:oleObj>
              </mc:Fallback>
            </mc:AlternateContent>
          </a:graphicData>
        </a:graphic>
      </p:graphicFrame>
      <p:graphicFrame>
        <p:nvGraphicFramePr>
          <p:cNvPr id="281" name="Object 2"/>
          <p:cNvGraphicFramePr>
            <a:graphicFrameLocks noChangeAspect="1"/>
          </p:cNvGraphicFramePr>
          <p:nvPr/>
        </p:nvGraphicFramePr>
        <p:xfrm>
          <a:off x="9240838" y="1276351"/>
          <a:ext cx="285750" cy="269875"/>
        </p:xfrm>
        <a:graphic>
          <a:graphicData uri="http://schemas.openxmlformats.org/presentationml/2006/ole">
            <mc:AlternateContent xmlns:mc="http://schemas.openxmlformats.org/markup-compatibility/2006">
              <mc:Choice xmlns:v="urn:schemas-microsoft-com:vml" Requires="v">
                <p:oleObj spid="_x0000_s89194" name="Equation" r:id="rId19" imgW="215900" imgH="203200" progId="Equation.DSMT4">
                  <p:embed/>
                </p:oleObj>
              </mc:Choice>
              <mc:Fallback>
                <p:oleObj name="Equation" r:id="rId19" imgW="215900" imgH="203200" progId="Equation.DSMT4">
                  <p:embed/>
                  <p:pic>
                    <p:nvPicPr>
                      <p:cNvPr id="281" name="Object 2"/>
                      <p:cNvPicPr>
                        <a:picLocks noChangeAspect="1" noChangeArrowheads="1"/>
                      </p:cNvPicPr>
                      <p:nvPr/>
                    </p:nvPicPr>
                    <p:blipFill>
                      <a:blip r:embed="rId11"/>
                      <a:srcRect/>
                      <a:stretch>
                        <a:fillRect/>
                      </a:stretch>
                    </p:blipFill>
                    <p:spPr bwMode="auto">
                      <a:xfrm>
                        <a:off x="9240838" y="1276351"/>
                        <a:ext cx="285750" cy="269875"/>
                      </a:xfrm>
                      <a:prstGeom prst="rect">
                        <a:avLst/>
                      </a:prstGeom>
                      <a:noFill/>
                      <a:ln>
                        <a:noFill/>
                      </a:ln>
                      <a:effectLst/>
                    </p:spPr>
                  </p:pic>
                </p:oleObj>
              </mc:Fallback>
            </mc:AlternateContent>
          </a:graphicData>
        </a:graphic>
      </p:graphicFrame>
      <p:graphicFrame>
        <p:nvGraphicFramePr>
          <p:cNvPr id="282" name="Object 2"/>
          <p:cNvGraphicFramePr>
            <a:graphicFrameLocks noChangeAspect="1"/>
          </p:cNvGraphicFramePr>
          <p:nvPr/>
        </p:nvGraphicFramePr>
        <p:xfrm>
          <a:off x="9275764" y="2795589"/>
          <a:ext cx="268287" cy="269875"/>
        </p:xfrm>
        <a:graphic>
          <a:graphicData uri="http://schemas.openxmlformats.org/presentationml/2006/ole">
            <mc:AlternateContent xmlns:mc="http://schemas.openxmlformats.org/markup-compatibility/2006">
              <mc:Choice xmlns:v="urn:schemas-microsoft-com:vml" Requires="v">
                <p:oleObj spid="_x0000_s89195" name="Equation" r:id="rId20" imgW="203200" imgH="203200" progId="Equation.DSMT4">
                  <p:embed/>
                </p:oleObj>
              </mc:Choice>
              <mc:Fallback>
                <p:oleObj name="Equation" r:id="rId20" imgW="203200" imgH="203200" progId="Equation.DSMT4">
                  <p:embed/>
                  <p:pic>
                    <p:nvPicPr>
                      <p:cNvPr id="282" name="Object 2"/>
                      <p:cNvPicPr>
                        <a:picLocks noChangeAspect="1" noChangeArrowheads="1"/>
                      </p:cNvPicPr>
                      <p:nvPr/>
                    </p:nvPicPr>
                    <p:blipFill>
                      <a:blip r:embed="rId13"/>
                      <a:srcRect/>
                      <a:stretch>
                        <a:fillRect/>
                      </a:stretch>
                    </p:blipFill>
                    <p:spPr bwMode="auto">
                      <a:xfrm>
                        <a:off x="9275764" y="2795589"/>
                        <a:ext cx="268287" cy="269875"/>
                      </a:xfrm>
                      <a:prstGeom prst="rect">
                        <a:avLst/>
                      </a:prstGeom>
                      <a:noFill/>
                      <a:ln>
                        <a:noFill/>
                      </a:ln>
                      <a:effectLst/>
                    </p:spPr>
                  </p:pic>
                </p:oleObj>
              </mc:Fallback>
            </mc:AlternateContent>
          </a:graphicData>
        </a:graphic>
      </p:graphicFrame>
      <p:graphicFrame>
        <p:nvGraphicFramePr>
          <p:cNvPr id="283" name="Object 2"/>
          <p:cNvGraphicFramePr>
            <a:graphicFrameLocks noChangeAspect="1"/>
          </p:cNvGraphicFramePr>
          <p:nvPr/>
        </p:nvGraphicFramePr>
        <p:xfrm>
          <a:off x="8632826" y="3836989"/>
          <a:ext cx="150813" cy="185737"/>
        </p:xfrm>
        <a:graphic>
          <a:graphicData uri="http://schemas.openxmlformats.org/presentationml/2006/ole">
            <mc:AlternateContent xmlns:mc="http://schemas.openxmlformats.org/markup-compatibility/2006">
              <mc:Choice xmlns:v="urn:schemas-microsoft-com:vml" Requires="v">
                <p:oleObj spid="_x0000_s89196" name="Equation" r:id="rId21" imgW="114300" imgH="139700" progId="Equation.DSMT4">
                  <p:embed/>
                </p:oleObj>
              </mc:Choice>
              <mc:Fallback>
                <p:oleObj name="Equation" r:id="rId21" imgW="114300" imgH="139700" progId="Equation.DSMT4">
                  <p:embed/>
                  <p:pic>
                    <p:nvPicPr>
                      <p:cNvPr id="283" name="Object 2"/>
                      <p:cNvPicPr>
                        <a:picLocks noChangeAspect="1" noChangeArrowheads="1"/>
                      </p:cNvPicPr>
                      <p:nvPr/>
                    </p:nvPicPr>
                    <p:blipFill>
                      <a:blip r:embed="rId15"/>
                      <a:srcRect/>
                      <a:stretch>
                        <a:fillRect/>
                      </a:stretch>
                    </p:blipFill>
                    <p:spPr bwMode="auto">
                      <a:xfrm>
                        <a:off x="8632826" y="3836989"/>
                        <a:ext cx="150813" cy="185737"/>
                      </a:xfrm>
                      <a:prstGeom prst="rect">
                        <a:avLst/>
                      </a:prstGeom>
                      <a:noFill/>
                      <a:ln>
                        <a:noFill/>
                      </a:ln>
                      <a:effectLst/>
                    </p:spPr>
                  </p:pic>
                </p:oleObj>
              </mc:Fallback>
            </mc:AlternateContent>
          </a:graphicData>
        </a:graphic>
      </p:graphicFrame>
      <p:graphicFrame>
        <p:nvGraphicFramePr>
          <p:cNvPr id="179" name="Object 2"/>
          <p:cNvGraphicFramePr>
            <a:graphicFrameLocks noChangeAspect="1"/>
          </p:cNvGraphicFramePr>
          <p:nvPr/>
        </p:nvGraphicFramePr>
        <p:xfrm>
          <a:off x="8482828" y="980092"/>
          <a:ext cx="152400" cy="196850"/>
        </p:xfrm>
        <a:graphic>
          <a:graphicData uri="http://schemas.openxmlformats.org/presentationml/2006/ole">
            <mc:AlternateContent xmlns:mc="http://schemas.openxmlformats.org/markup-compatibility/2006">
              <mc:Choice xmlns:v="urn:schemas-microsoft-com:vml" Requires="v">
                <p:oleObj spid="_x0000_s89197" name="Equation" r:id="rId22" imgW="88900" imgH="114300" progId="Equation.DSMT4">
                  <p:embed/>
                </p:oleObj>
              </mc:Choice>
              <mc:Fallback>
                <p:oleObj name="Equation" r:id="rId22" imgW="88900" imgH="114300" progId="Equation.DSMT4">
                  <p:embed/>
                  <p:pic>
                    <p:nvPicPr>
                      <p:cNvPr id="179" name="Object 2"/>
                      <p:cNvPicPr>
                        <a:picLocks noChangeAspect="1" noChangeArrowheads="1"/>
                      </p:cNvPicPr>
                      <p:nvPr/>
                    </p:nvPicPr>
                    <p:blipFill>
                      <a:blip r:embed="rId23"/>
                      <a:srcRect/>
                      <a:stretch>
                        <a:fillRect/>
                      </a:stretch>
                    </p:blipFill>
                    <p:spPr bwMode="auto">
                      <a:xfrm>
                        <a:off x="8482828" y="980092"/>
                        <a:ext cx="152400" cy="196850"/>
                      </a:xfrm>
                      <a:prstGeom prst="rect">
                        <a:avLst/>
                      </a:prstGeom>
                      <a:noFill/>
                      <a:ln>
                        <a:noFill/>
                      </a:ln>
                      <a:effectLst/>
                    </p:spPr>
                  </p:pic>
                </p:oleObj>
              </mc:Fallback>
            </mc:AlternateContent>
          </a:graphicData>
        </a:graphic>
      </p:graphicFrame>
      <p:graphicFrame>
        <p:nvGraphicFramePr>
          <p:cNvPr id="284" name="Object 2"/>
          <p:cNvGraphicFramePr>
            <a:graphicFrameLocks noChangeAspect="1"/>
          </p:cNvGraphicFramePr>
          <p:nvPr/>
        </p:nvGraphicFramePr>
        <p:xfrm>
          <a:off x="9703036" y="2084232"/>
          <a:ext cx="152400" cy="196850"/>
        </p:xfrm>
        <a:graphic>
          <a:graphicData uri="http://schemas.openxmlformats.org/presentationml/2006/ole">
            <mc:AlternateContent xmlns:mc="http://schemas.openxmlformats.org/markup-compatibility/2006">
              <mc:Choice xmlns:v="urn:schemas-microsoft-com:vml" Requires="v">
                <p:oleObj spid="_x0000_s89198" name="Equation" r:id="rId24" imgW="88900" imgH="114300" progId="Equation.DSMT4">
                  <p:embed/>
                </p:oleObj>
              </mc:Choice>
              <mc:Fallback>
                <p:oleObj name="Equation" r:id="rId24" imgW="88900" imgH="114300" progId="Equation.DSMT4">
                  <p:embed/>
                  <p:pic>
                    <p:nvPicPr>
                      <p:cNvPr id="284" name="Object 2"/>
                      <p:cNvPicPr>
                        <a:picLocks noChangeAspect="1" noChangeArrowheads="1"/>
                      </p:cNvPicPr>
                      <p:nvPr/>
                    </p:nvPicPr>
                    <p:blipFill>
                      <a:blip r:embed="rId23"/>
                      <a:srcRect/>
                      <a:stretch>
                        <a:fillRect/>
                      </a:stretch>
                    </p:blipFill>
                    <p:spPr bwMode="auto">
                      <a:xfrm>
                        <a:off x="9703036" y="2084232"/>
                        <a:ext cx="152400" cy="196850"/>
                      </a:xfrm>
                      <a:prstGeom prst="rect">
                        <a:avLst/>
                      </a:prstGeom>
                      <a:noFill/>
                      <a:ln>
                        <a:noFill/>
                      </a:ln>
                      <a:effectLst/>
                    </p:spPr>
                  </p:pic>
                </p:oleObj>
              </mc:Fallback>
            </mc:AlternateContent>
          </a:graphicData>
        </a:graphic>
      </p:graphicFrame>
      <p:graphicFrame>
        <p:nvGraphicFramePr>
          <p:cNvPr id="285" name="Object 2"/>
          <p:cNvGraphicFramePr>
            <a:graphicFrameLocks noChangeAspect="1"/>
          </p:cNvGraphicFramePr>
          <p:nvPr/>
        </p:nvGraphicFramePr>
        <p:xfrm>
          <a:off x="7264986" y="2077870"/>
          <a:ext cx="152400" cy="196850"/>
        </p:xfrm>
        <a:graphic>
          <a:graphicData uri="http://schemas.openxmlformats.org/presentationml/2006/ole">
            <mc:AlternateContent xmlns:mc="http://schemas.openxmlformats.org/markup-compatibility/2006">
              <mc:Choice xmlns:v="urn:schemas-microsoft-com:vml" Requires="v">
                <p:oleObj spid="_x0000_s89199" name="Equation" r:id="rId25" imgW="88900" imgH="114300" progId="Equation.DSMT4">
                  <p:embed/>
                </p:oleObj>
              </mc:Choice>
              <mc:Fallback>
                <p:oleObj name="Equation" r:id="rId25" imgW="88900" imgH="114300" progId="Equation.DSMT4">
                  <p:embed/>
                  <p:pic>
                    <p:nvPicPr>
                      <p:cNvPr id="285" name="Object 2"/>
                      <p:cNvPicPr>
                        <a:picLocks noChangeAspect="1" noChangeArrowheads="1"/>
                      </p:cNvPicPr>
                      <p:nvPr/>
                    </p:nvPicPr>
                    <p:blipFill>
                      <a:blip r:embed="rId23"/>
                      <a:srcRect/>
                      <a:stretch>
                        <a:fillRect/>
                      </a:stretch>
                    </p:blipFill>
                    <p:spPr bwMode="auto">
                      <a:xfrm>
                        <a:off x="7264986" y="2077870"/>
                        <a:ext cx="152400" cy="196850"/>
                      </a:xfrm>
                      <a:prstGeom prst="rect">
                        <a:avLst/>
                      </a:prstGeom>
                      <a:noFill/>
                      <a:ln>
                        <a:noFill/>
                      </a:ln>
                      <a:effectLst/>
                    </p:spPr>
                  </p:pic>
                </p:oleObj>
              </mc:Fallback>
            </mc:AlternateContent>
          </a:graphicData>
        </a:graphic>
      </p:graphicFrame>
      <p:graphicFrame>
        <p:nvGraphicFramePr>
          <p:cNvPr id="286" name="Object 2"/>
          <p:cNvGraphicFramePr>
            <a:graphicFrameLocks noChangeAspect="1"/>
          </p:cNvGraphicFramePr>
          <p:nvPr/>
        </p:nvGraphicFramePr>
        <p:xfrm>
          <a:off x="8496270" y="3171571"/>
          <a:ext cx="152400" cy="196850"/>
        </p:xfrm>
        <a:graphic>
          <a:graphicData uri="http://schemas.openxmlformats.org/presentationml/2006/ole">
            <mc:AlternateContent xmlns:mc="http://schemas.openxmlformats.org/markup-compatibility/2006">
              <mc:Choice xmlns:v="urn:schemas-microsoft-com:vml" Requires="v">
                <p:oleObj spid="_x0000_s89200" name="Equation" r:id="rId26" imgW="88900" imgH="114300" progId="Equation.DSMT4">
                  <p:embed/>
                </p:oleObj>
              </mc:Choice>
              <mc:Fallback>
                <p:oleObj name="Equation" r:id="rId26" imgW="88900" imgH="114300" progId="Equation.DSMT4">
                  <p:embed/>
                  <p:pic>
                    <p:nvPicPr>
                      <p:cNvPr id="286" name="Object 2"/>
                      <p:cNvPicPr>
                        <a:picLocks noChangeAspect="1" noChangeArrowheads="1"/>
                      </p:cNvPicPr>
                      <p:nvPr/>
                    </p:nvPicPr>
                    <p:blipFill>
                      <a:blip r:embed="rId23"/>
                      <a:srcRect/>
                      <a:stretch>
                        <a:fillRect/>
                      </a:stretch>
                    </p:blipFill>
                    <p:spPr bwMode="auto">
                      <a:xfrm>
                        <a:off x="8496270" y="3171571"/>
                        <a:ext cx="152400" cy="196850"/>
                      </a:xfrm>
                      <a:prstGeom prst="rect">
                        <a:avLst/>
                      </a:prstGeom>
                      <a:noFill/>
                      <a:ln>
                        <a:noFill/>
                      </a:ln>
                      <a:effectLst/>
                    </p:spPr>
                  </p:pic>
                </p:oleObj>
              </mc:Fallback>
            </mc:AlternateContent>
          </a:graphicData>
        </a:graphic>
      </p:graphicFrame>
      <p:sp>
        <p:nvSpPr>
          <p:cNvPr id="17" name="Freeform 16"/>
          <p:cNvSpPr/>
          <p:nvPr/>
        </p:nvSpPr>
        <p:spPr>
          <a:xfrm>
            <a:off x="7861289" y="1847586"/>
            <a:ext cx="366233" cy="583973"/>
          </a:xfrm>
          <a:custGeom>
            <a:avLst/>
            <a:gdLst>
              <a:gd name="connsiteX0" fmla="*/ 330212 w 366233"/>
              <a:gd name="connsiteY0" fmla="*/ 6615 h 583973"/>
              <a:gd name="connsiteX1" fmla="*/ 12 w 366233"/>
              <a:gd name="connsiteY1" fmla="*/ 286015 h 583973"/>
              <a:gd name="connsiteX2" fmla="*/ 317512 w 366233"/>
              <a:gd name="connsiteY2" fmla="*/ 578115 h 583973"/>
              <a:gd name="connsiteX3" fmla="*/ 330212 w 366233"/>
              <a:gd name="connsiteY3" fmla="*/ 6615 h 583973"/>
            </a:gdLst>
            <a:ahLst/>
            <a:cxnLst>
              <a:cxn ang="0">
                <a:pos x="connsiteX0" y="connsiteY0"/>
              </a:cxn>
              <a:cxn ang="0">
                <a:pos x="connsiteX1" y="connsiteY1"/>
              </a:cxn>
              <a:cxn ang="0">
                <a:pos x="connsiteX2" y="connsiteY2"/>
              </a:cxn>
              <a:cxn ang="0">
                <a:pos x="connsiteX3" y="connsiteY3"/>
              </a:cxn>
            </a:cxnLst>
            <a:rect l="l" t="t" r="r" b="b"/>
            <a:pathLst>
              <a:path w="366233" h="583973">
                <a:moveTo>
                  <a:pt x="330212" y="6615"/>
                </a:moveTo>
                <a:cubicBezTo>
                  <a:pt x="277295" y="-42068"/>
                  <a:pt x="2129" y="190765"/>
                  <a:pt x="12" y="286015"/>
                </a:cubicBezTo>
                <a:cubicBezTo>
                  <a:pt x="-2105" y="381265"/>
                  <a:pt x="258245" y="624682"/>
                  <a:pt x="317512" y="578115"/>
                </a:cubicBezTo>
                <a:cubicBezTo>
                  <a:pt x="376779" y="531548"/>
                  <a:pt x="383129" y="55298"/>
                  <a:pt x="330212" y="6615"/>
                </a:cubicBezTo>
                <a:close/>
              </a:path>
            </a:pathLst>
          </a:custGeom>
          <a:noFill/>
          <a:ln w="190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Freeform 286"/>
          <p:cNvSpPr/>
          <p:nvPr/>
        </p:nvSpPr>
        <p:spPr>
          <a:xfrm flipH="1">
            <a:off x="8953767" y="1847586"/>
            <a:ext cx="366233" cy="583973"/>
          </a:xfrm>
          <a:custGeom>
            <a:avLst/>
            <a:gdLst>
              <a:gd name="connsiteX0" fmla="*/ 330212 w 366233"/>
              <a:gd name="connsiteY0" fmla="*/ 6615 h 583973"/>
              <a:gd name="connsiteX1" fmla="*/ 12 w 366233"/>
              <a:gd name="connsiteY1" fmla="*/ 286015 h 583973"/>
              <a:gd name="connsiteX2" fmla="*/ 317512 w 366233"/>
              <a:gd name="connsiteY2" fmla="*/ 578115 h 583973"/>
              <a:gd name="connsiteX3" fmla="*/ 330212 w 366233"/>
              <a:gd name="connsiteY3" fmla="*/ 6615 h 583973"/>
            </a:gdLst>
            <a:ahLst/>
            <a:cxnLst>
              <a:cxn ang="0">
                <a:pos x="connsiteX0" y="connsiteY0"/>
              </a:cxn>
              <a:cxn ang="0">
                <a:pos x="connsiteX1" y="connsiteY1"/>
              </a:cxn>
              <a:cxn ang="0">
                <a:pos x="connsiteX2" y="connsiteY2"/>
              </a:cxn>
              <a:cxn ang="0">
                <a:pos x="connsiteX3" y="connsiteY3"/>
              </a:cxn>
            </a:cxnLst>
            <a:rect l="l" t="t" r="r" b="b"/>
            <a:pathLst>
              <a:path w="366233" h="583973">
                <a:moveTo>
                  <a:pt x="330212" y="6615"/>
                </a:moveTo>
                <a:cubicBezTo>
                  <a:pt x="277295" y="-42068"/>
                  <a:pt x="2129" y="190765"/>
                  <a:pt x="12" y="286015"/>
                </a:cubicBezTo>
                <a:cubicBezTo>
                  <a:pt x="-2105" y="381265"/>
                  <a:pt x="258245" y="624682"/>
                  <a:pt x="317512" y="578115"/>
                </a:cubicBezTo>
                <a:cubicBezTo>
                  <a:pt x="376779" y="531548"/>
                  <a:pt x="383129" y="55298"/>
                  <a:pt x="330212" y="6615"/>
                </a:cubicBezTo>
                <a:close/>
              </a:path>
            </a:pathLst>
          </a:custGeom>
          <a:noFill/>
          <a:ln w="190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17"/>
          <p:cNvSpPr/>
          <p:nvPr/>
        </p:nvSpPr>
        <p:spPr>
          <a:xfrm>
            <a:off x="7188950" y="927986"/>
            <a:ext cx="2750677" cy="2692310"/>
          </a:xfrm>
          <a:custGeom>
            <a:avLst/>
            <a:gdLst>
              <a:gd name="connsiteX0" fmla="*/ 1281951 w 2750677"/>
              <a:gd name="connsiteY0" fmla="*/ 2678814 h 2692310"/>
              <a:gd name="connsiteX1" fmla="*/ 189751 w 2750677"/>
              <a:gd name="connsiteY1" fmla="*/ 2666114 h 2692310"/>
              <a:gd name="connsiteX2" fmla="*/ 24651 w 2750677"/>
              <a:gd name="connsiteY2" fmla="*/ 2488314 h 2692310"/>
              <a:gd name="connsiteX3" fmla="*/ 37351 w 2750677"/>
              <a:gd name="connsiteY3" fmla="*/ 1358014 h 2692310"/>
              <a:gd name="connsiteX4" fmla="*/ 367551 w 2750677"/>
              <a:gd name="connsiteY4" fmla="*/ 913514 h 2692310"/>
              <a:gd name="connsiteX5" fmla="*/ 1167651 w 2750677"/>
              <a:gd name="connsiteY5" fmla="*/ 151514 h 2692310"/>
              <a:gd name="connsiteX6" fmla="*/ 1396251 w 2750677"/>
              <a:gd name="connsiteY6" fmla="*/ 37214 h 2692310"/>
              <a:gd name="connsiteX7" fmla="*/ 1548651 w 2750677"/>
              <a:gd name="connsiteY7" fmla="*/ 100714 h 2692310"/>
              <a:gd name="connsiteX8" fmla="*/ 2577351 w 2750677"/>
              <a:gd name="connsiteY8" fmla="*/ 1078614 h 2692310"/>
              <a:gd name="connsiteX9" fmla="*/ 2717051 w 2750677"/>
              <a:gd name="connsiteY9" fmla="*/ 1675514 h 2692310"/>
              <a:gd name="connsiteX10" fmla="*/ 2717051 w 2750677"/>
              <a:gd name="connsiteY10" fmla="*/ 2589914 h 2692310"/>
              <a:gd name="connsiteX11" fmla="*/ 2615451 w 2750677"/>
              <a:gd name="connsiteY11" fmla="*/ 2678814 h 2692310"/>
              <a:gd name="connsiteX12" fmla="*/ 1281951 w 2750677"/>
              <a:gd name="connsiteY12" fmla="*/ 2678814 h 2692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0677" h="2692310">
                <a:moveTo>
                  <a:pt x="1281951" y="2678814"/>
                </a:moveTo>
                <a:lnTo>
                  <a:pt x="189751" y="2666114"/>
                </a:lnTo>
                <a:cubicBezTo>
                  <a:pt x="-19799" y="2634364"/>
                  <a:pt x="50051" y="2706331"/>
                  <a:pt x="24651" y="2488314"/>
                </a:cubicBezTo>
                <a:cubicBezTo>
                  <a:pt x="-749" y="2270297"/>
                  <a:pt x="-19799" y="1620481"/>
                  <a:pt x="37351" y="1358014"/>
                </a:cubicBezTo>
                <a:cubicBezTo>
                  <a:pt x="94501" y="1095547"/>
                  <a:pt x="179168" y="1114597"/>
                  <a:pt x="367551" y="913514"/>
                </a:cubicBezTo>
                <a:cubicBezTo>
                  <a:pt x="555934" y="712431"/>
                  <a:pt x="996201" y="297564"/>
                  <a:pt x="1167651" y="151514"/>
                </a:cubicBezTo>
                <a:cubicBezTo>
                  <a:pt x="1339101" y="5464"/>
                  <a:pt x="1332751" y="45681"/>
                  <a:pt x="1396251" y="37214"/>
                </a:cubicBezTo>
                <a:cubicBezTo>
                  <a:pt x="1459751" y="28747"/>
                  <a:pt x="1351801" y="-72853"/>
                  <a:pt x="1548651" y="100714"/>
                </a:cubicBezTo>
                <a:cubicBezTo>
                  <a:pt x="1745501" y="274281"/>
                  <a:pt x="2382618" y="816147"/>
                  <a:pt x="2577351" y="1078614"/>
                </a:cubicBezTo>
                <a:cubicBezTo>
                  <a:pt x="2772084" y="1341081"/>
                  <a:pt x="2693768" y="1423631"/>
                  <a:pt x="2717051" y="1675514"/>
                </a:cubicBezTo>
                <a:cubicBezTo>
                  <a:pt x="2740334" y="1927397"/>
                  <a:pt x="2733984" y="2422697"/>
                  <a:pt x="2717051" y="2589914"/>
                </a:cubicBezTo>
                <a:cubicBezTo>
                  <a:pt x="2700118" y="2757131"/>
                  <a:pt x="2854634" y="2666114"/>
                  <a:pt x="2615451" y="2678814"/>
                </a:cubicBezTo>
                <a:cubicBezTo>
                  <a:pt x="2376268" y="2691514"/>
                  <a:pt x="1686234" y="2680931"/>
                  <a:pt x="1281951" y="2678814"/>
                </a:cubicBezTo>
                <a:close/>
              </a:path>
            </a:pathLst>
          </a:custGeom>
          <a:noFill/>
          <a:ln w="190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Freeform 18"/>
          <p:cNvSpPr/>
          <p:nvPr/>
        </p:nvSpPr>
        <p:spPr>
          <a:xfrm>
            <a:off x="7292616" y="2401958"/>
            <a:ext cx="2560356" cy="1160778"/>
          </a:xfrm>
          <a:custGeom>
            <a:avLst/>
            <a:gdLst>
              <a:gd name="connsiteX0" fmla="*/ 1152884 w 2560356"/>
              <a:gd name="connsiteY0" fmla="*/ 1128642 h 1160778"/>
              <a:gd name="connsiteX1" fmla="*/ 124184 w 2560356"/>
              <a:gd name="connsiteY1" fmla="*/ 1115942 h 1160778"/>
              <a:gd name="connsiteX2" fmla="*/ 9884 w 2560356"/>
              <a:gd name="connsiteY2" fmla="*/ 557142 h 1160778"/>
              <a:gd name="connsiteX3" fmla="*/ 47984 w 2560356"/>
              <a:gd name="connsiteY3" fmla="*/ 49142 h 1160778"/>
              <a:gd name="connsiteX4" fmla="*/ 238484 w 2560356"/>
              <a:gd name="connsiteY4" fmla="*/ 125342 h 1160778"/>
              <a:gd name="connsiteX5" fmla="*/ 936984 w 2560356"/>
              <a:gd name="connsiteY5" fmla="*/ 811142 h 1160778"/>
              <a:gd name="connsiteX6" fmla="*/ 1305284 w 2560356"/>
              <a:gd name="connsiteY6" fmla="*/ 963542 h 1160778"/>
              <a:gd name="connsiteX7" fmla="*/ 1876784 w 2560356"/>
              <a:gd name="connsiteY7" fmla="*/ 493642 h 1160778"/>
              <a:gd name="connsiteX8" fmla="*/ 2397484 w 2560356"/>
              <a:gd name="connsiteY8" fmla="*/ 49142 h 1160778"/>
              <a:gd name="connsiteX9" fmla="*/ 2524484 w 2560356"/>
              <a:gd name="connsiteY9" fmla="*/ 112642 h 1160778"/>
              <a:gd name="connsiteX10" fmla="*/ 2537184 w 2560356"/>
              <a:gd name="connsiteY10" fmla="*/ 950842 h 1160778"/>
              <a:gd name="connsiteX11" fmla="*/ 2422884 w 2560356"/>
              <a:gd name="connsiteY11" fmla="*/ 1141342 h 1160778"/>
              <a:gd name="connsiteX12" fmla="*/ 1152884 w 2560356"/>
              <a:gd name="connsiteY12" fmla="*/ 1128642 h 116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0356" h="1160778">
                <a:moveTo>
                  <a:pt x="1152884" y="1128642"/>
                </a:moveTo>
                <a:cubicBezTo>
                  <a:pt x="769767" y="1124409"/>
                  <a:pt x="314684" y="1211192"/>
                  <a:pt x="124184" y="1115942"/>
                </a:cubicBezTo>
                <a:cubicBezTo>
                  <a:pt x="-66316" y="1020692"/>
                  <a:pt x="22584" y="734942"/>
                  <a:pt x="9884" y="557142"/>
                </a:cubicBezTo>
                <a:cubicBezTo>
                  <a:pt x="-2816" y="379342"/>
                  <a:pt x="9884" y="121109"/>
                  <a:pt x="47984" y="49142"/>
                </a:cubicBezTo>
                <a:cubicBezTo>
                  <a:pt x="86084" y="-22825"/>
                  <a:pt x="90317" y="-1658"/>
                  <a:pt x="238484" y="125342"/>
                </a:cubicBezTo>
                <a:cubicBezTo>
                  <a:pt x="386651" y="252342"/>
                  <a:pt x="759184" y="671442"/>
                  <a:pt x="936984" y="811142"/>
                </a:cubicBezTo>
                <a:cubicBezTo>
                  <a:pt x="1114784" y="950842"/>
                  <a:pt x="1148651" y="1016459"/>
                  <a:pt x="1305284" y="963542"/>
                </a:cubicBezTo>
                <a:cubicBezTo>
                  <a:pt x="1461917" y="910625"/>
                  <a:pt x="1694751" y="646042"/>
                  <a:pt x="1876784" y="493642"/>
                </a:cubicBezTo>
                <a:cubicBezTo>
                  <a:pt x="2058817" y="341242"/>
                  <a:pt x="2289534" y="112642"/>
                  <a:pt x="2397484" y="49142"/>
                </a:cubicBezTo>
                <a:cubicBezTo>
                  <a:pt x="2505434" y="-14358"/>
                  <a:pt x="2501201" y="-37641"/>
                  <a:pt x="2524484" y="112642"/>
                </a:cubicBezTo>
                <a:cubicBezTo>
                  <a:pt x="2547767" y="262925"/>
                  <a:pt x="2554117" y="779392"/>
                  <a:pt x="2537184" y="950842"/>
                </a:cubicBezTo>
                <a:cubicBezTo>
                  <a:pt x="2520251" y="1122292"/>
                  <a:pt x="2653601" y="1113825"/>
                  <a:pt x="2422884" y="1141342"/>
                </a:cubicBezTo>
                <a:cubicBezTo>
                  <a:pt x="2192167" y="1168859"/>
                  <a:pt x="1536001" y="1132875"/>
                  <a:pt x="1152884" y="1128642"/>
                </a:cubicBezTo>
                <a:close/>
              </a:path>
            </a:pathLst>
          </a:custGeom>
          <a:noFill/>
          <a:ln w="190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Freeform 19"/>
          <p:cNvSpPr/>
          <p:nvPr/>
        </p:nvSpPr>
        <p:spPr>
          <a:xfrm>
            <a:off x="7315809" y="1106655"/>
            <a:ext cx="2467598" cy="2412399"/>
          </a:xfrm>
          <a:custGeom>
            <a:avLst/>
            <a:gdLst>
              <a:gd name="connsiteX0" fmla="*/ 1078891 w 2467598"/>
              <a:gd name="connsiteY0" fmla="*/ 2373146 h 2412399"/>
              <a:gd name="connsiteX1" fmla="*/ 126391 w 2467598"/>
              <a:gd name="connsiteY1" fmla="*/ 2309646 h 2412399"/>
              <a:gd name="connsiteX2" fmla="*/ 37491 w 2467598"/>
              <a:gd name="connsiteY2" fmla="*/ 1242846 h 2412399"/>
              <a:gd name="connsiteX3" fmla="*/ 380391 w 2467598"/>
              <a:gd name="connsiteY3" fmla="*/ 1255546 h 2412399"/>
              <a:gd name="connsiteX4" fmla="*/ 1015391 w 2467598"/>
              <a:gd name="connsiteY4" fmla="*/ 1915946 h 2412399"/>
              <a:gd name="connsiteX5" fmla="*/ 1180491 w 2467598"/>
              <a:gd name="connsiteY5" fmla="*/ 1611146 h 2412399"/>
              <a:gd name="connsiteX6" fmla="*/ 1142391 w 2467598"/>
              <a:gd name="connsiteY6" fmla="*/ 557046 h 2412399"/>
              <a:gd name="connsiteX7" fmla="*/ 1205891 w 2467598"/>
              <a:gd name="connsiteY7" fmla="*/ 112546 h 2412399"/>
              <a:gd name="connsiteX8" fmla="*/ 1447191 w 2467598"/>
              <a:gd name="connsiteY8" fmla="*/ 61746 h 2412399"/>
              <a:gd name="connsiteX9" fmla="*/ 2348891 w 2467598"/>
              <a:gd name="connsiteY9" fmla="*/ 874546 h 2412399"/>
              <a:gd name="connsiteX10" fmla="*/ 2450491 w 2467598"/>
              <a:gd name="connsiteY10" fmla="*/ 2106446 h 2412399"/>
              <a:gd name="connsiteX11" fmla="*/ 2285391 w 2467598"/>
              <a:gd name="connsiteY11" fmla="*/ 2335046 h 2412399"/>
              <a:gd name="connsiteX12" fmla="*/ 1078891 w 2467598"/>
              <a:gd name="connsiteY12" fmla="*/ 2373146 h 241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7598" h="2412399">
                <a:moveTo>
                  <a:pt x="1078891" y="2373146"/>
                </a:moveTo>
                <a:cubicBezTo>
                  <a:pt x="719058" y="2368913"/>
                  <a:pt x="299958" y="2498029"/>
                  <a:pt x="126391" y="2309646"/>
                </a:cubicBezTo>
                <a:cubicBezTo>
                  <a:pt x="-47176" y="2121263"/>
                  <a:pt x="-4842" y="1418529"/>
                  <a:pt x="37491" y="1242846"/>
                </a:cubicBezTo>
                <a:cubicBezTo>
                  <a:pt x="79824" y="1067163"/>
                  <a:pt x="217408" y="1143363"/>
                  <a:pt x="380391" y="1255546"/>
                </a:cubicBezTo>
                <a:cubicBezTo>
                  <a:pt x="543374" y="1367729"/>
                  <a:pt x="882041" y="1856679"/>
                  <a:pt x="1015391" y="1915946"/>
                </a:cubicBezTo>
                <a:cubicBezTo>
                  <a:pt x="1148741" y="1975213"/>
                  <a:pt x="1159324" y="1837629"/>
                  <a:pt x="1180491" y="1611146"/>
                </a:cubicBezTo>
                <a:cubicBezTo>
                  <a:pt x="1201658" y="1384663"/>
                  <a:pt x="1138158" y="806813"/>
                  <a:pt x="1142391" y="557046"/>
                </a:cubicBezTo>
                <a:cubicBezTo>
                  <a:pt x="1146624" y="307279"/>
                  <a:pt x="1155091" y="195096"/>
                  <a:pt x="1205891" y="112546"/>
                </a:cubicBezTo>
                <a:cubicBezTo>
                  <a:pt x="1256691" y="29996"/>
                  <a:pt x="1256691" y="-65254"/>
                  <a:pt x="1447191" y="61746"/>
                </a:cubicBezTo>
                <a:cubicBezTo>
                  <a:pt x="1637691" y="188746"/>
                  <a:pt x="2181674" y="533763"/>
                  <a:pt x="2348891" y="874546"/>
                </a:cubicBezTo>
                <a:cubicBezTo>
                  <a:pt x="2516108" y="1215329"/>
                  <a:pt x="2461074" y="1863029"/>
                  <a:pt x="2450491" y="2106446"/>
                </a:cubicBezTo>
                <a:cubicBezTo>
                  <a:pt x="2439908" y="2349863"/>
                  <a:pt x="2516108" y="2292713"/>
                  <a:pt x="2285391" y="2335046"/>
                </a:cubicBezTo>
                <a:cubicBezTo>
                  <a:pt x="2054674" y="2377379"/>
                  <a:pt x="1438724" y="2377379"/>
                  <a:pt x="1078891" y="2373146"/>
                </a:cubicBezTo>
                <a:close/>
              </a:path>
            </a:pathLst>
          </a:custGeom>
          <a:noFill/>
          <a:ln w="28575"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Freeform 287"/>
          <p:cNvSpPr/>
          <p:nvPr/>
        </p:nvSpPr>
        <p:spPr>
          <a:xfrm flipH="1">
            <a:off x="7328509" y="1220955"/>
            <a:ext cx="2467598" cy="2412399"/>
          </a:xfrm>
          <a:custGeom>
            <a:avLst/>
            <a:gdLst>
              <a:gd name="connsiteX0" fmla="*/ 1078891 w 2467598"/>
              <a:gd name="connsiteY0" fmla="*/ 2373146 h 2412399"/>
              <a:gd name="connsiteX1" fmla="*/ 126391 w 2467598"/>
              <a:gd name="connsiteY1" fmla="*/ 2309646 h 2412399"/>
              <a:gd name="connsiteX2" fmla="*/ 37491 w 2467598"/>
              <a:gd name="connsiteY2" fmla="*/ 1242846 h 2412399"/>
              <a:gd name="connsiteX3" fmla="*/ 380391 w 2467598"/>
              <a:gd name="connsiteY3" fmla="*/ 1255546 h 2412399"/>
              <a:gd name="connsiteX4" fmla="*/ 1015391 w 2467598"/>
              <a:gd name="connsiteY4" fmla="*/ 1915946 h 2412399"/>
              <a:gd name="connsiteX5" fmla="*/ 1180491 w 2467598"/>
              <a:gd name="connsiteY5" fmla="*/ 1611146 h 2412399"/>
              <a:gd name="connsiteX6" fmla="*/ 1142391 w 2467598"/>
              <a:gd name="connsiteY6" fmla="*/ 557046 h 2412399"/>
              <a:gd name="connsiteX7" fmla="*/ 1205891 w 2467598"/>
              <a:gd name="connsiteY7" fmla="*/ 112546 h 2412399"/>
              <a:gd name="connsiteX8" fmla="*/ 1447191 w 2467598"/>
              <a:gd name="connsiteY8" fmla="*/ 61746 h 2412399"/>
              <a:gd name="connsiteX9" fmla="*/ 2348891 w 2467598"/>
              <a:gd name="connsiteY9" fmla="*/ 874546 h 2412399"/>
              <a:gd name="connsiteX10" fmla="*/ 2450491 w 2467598"/>
              <a:gd name="connsiteY10" fmla="*/ 2106446 h 2412399"/>
              <a:gd name="connsiteX11" fmla="*/ 2285391 w 2467598"/>
              <a:gd name="connsiteY11" fmla="*/ 2335046 h 2412399"/>
              <a:gd name="connsiteX12" fmla="*/ 1078891 w 2467598"/>
              <a:gd name="connsiteY12" fmla="*/ 2373146 h 241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7598" h="2412399">
                <a:moveTo>
                  <a:pt x="1078891" y="2373146"/>
                </a:moveTo>
                <a:cubicBezTo>
                  <a:pt x="719058" y="2368913"/>
                  <a:pt x="299958" y="2498029"/>
                  <a:pt x="126391" y="2309646"/>
                </a:cubicBezTo>
                <a:cubicBezTo>
                  <a:pt x="-47176" y="2121263"/>
                  <a:pt x="-4842" y="1418529"/>
                  <a:pt x="37491" y="1242846"/>
                </a:cubicBezTo>
                <a:cubicBezTo>
                  <a:pt x="79824" y="1067163"/>
                  <a:pt x="217408" y="1143363"/>
                  <a:pt x="380391" y="1255546"/>
                </a:cubicBezTo>
                <a:cubicBezTo>
                  <a:pt x="543374" y="1367729"/>
                  <a:pt x="882041" y="1856679"/>
                  <a:pt x="1015391" y="1915946"/>
                </a:cubicBezTo>
                <a:cubicBezTo>
                  <a:pt x="1148741" y="1975213"/>
                  <a:pt x="1159324" y="1837629"/>
                  <a:pt x="1180491" y="1611146"/>
                </a:cubicBezTo>
                <a:cubicBezTo>
                  <a:pt x="1201658" y="1384663"/>
                  <a:pt x="1138158" y="806813"/>
                  <a:pt x="1142391" y="557046"/>
                </a:cubicBezTo>
                <a:cubicBezTo>
                  <a:pt x="1146624" y="307279"/>
                  <a:pt x="1155091" y="195096"/>
                  <a:pt x="1205891" y="112546"/>
                </a:cubicBezTo>
                <a:cubicBezTo>
                  <a:pt x="1256691" y="29996"/>
                  <a:pt x="1256691" y="-65254"/>
                  <a:pt x="1447191" y="61746"/>
                </a:cubicBezTo>
                <a:cubicBezTo>
                  <a:pt x="1637691" y="188746"/>
                  <a:pt x="2181674" y="533763"/>
                  <a:pt x="2348891" y="874546"/>
                </a:cubicBezTo>
                <a:cubicBezTo>
                  <a:pt x="2516108" y="1215329"/>
                  <a:pt x="2461074" y="1863029"/>
                  <a:pt x="2450491" y="2106446"/>
                </a:cubicBezTo>
                <a:cubicBezTo>
                  <a:pt x="2439908" y="2349863"/>
                  <a:pt x="2516108" y="2292713"/>
                  <a:pt x="2285391" y="2335046"/>
                </a:cubicBezTo>
                <a:cubicBezTo>
                  <a:pt x="2054674" y="2377379"/>
                  <a:pt x="1438724" y="2377379"/>
                  <a:pt x="1078891" y="2373146"/>
                </a:cubicBezTo>
                <a:close/>
              </a:path>
            </a:pathLst>
          </a:custGeom>
          <a:noFill/>
          <a:ln w="28575"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TextBox 144"/>
          <p:cNvSpPr txBox="1"/>
          <p:nvPr/>
        </p:nvSpPr>
        <p:spPr>
          <a:xfrm>
            <a:off x="1787788" y="4726710"/>
            <a:ext cx="8637325" cy="707886"/>
          </a:xfrm>
          <a:prstGeom prst="rect">
            <a:avLst/>
          </a:prstGeom>
          <a:noFill/>
        </p:spPr>
        <p:txBody>
          <a:bodyPr wrap="square" rtlCol="0">
            <a:spAutoFit/>
          </a:bodyPr>
          <a:lstStyle/>
          <a:p>
            <a:r>
              <a:rPr lang="en-US" sz="2000" dirty="0">
                <a:solidFill>
                  <a:srgbClr val="FF0000"/>
                </a:solidFill>
                <a:latin typeface="Apple Chancery"/>
                <a:cs typeface="Apple Chancery"/>
              </a:rPr>
              <a:t>And that last </a:t>
            </a:r>
            <a:r>
              <a:rPr lang="en-US" sz="2000" dirty="0">
                <a:latin typeface="Times New Roman"/>
                <a:cs typeface="Times New Roman"/>
              </a:rPr>
              <a:t>little nubbin is supposed to be a tooth, cause this looks like a face to me!</a:t>
            </a:r>
            <a:endParaRPr lang="en-US" sz="2800" dirty="0">
              <a:solidFill>
                <a:srgbClr val="FF0000"/>
              </a:solidFill>
              <a:latin typeface="Apple Chancery"/>
              <a:cs typeface="Apple Chancery"/>
            </a:endParaRPr>
          </a:p>
        </p:txBody>
      </p:sp>
      <p:sp>
        <p:nvSpPr>
          <p:cNvPr id="6" name="Round Same Side Corner Rectangle 5"/>
          <p:cNvSpPr/>
          <p:nvPr/>
        </p:nvSpPr>
        <p:spPr>
          <a:xfrm rot="8141626">
            <a:off x="8987469" y="3015139"/>
            <a:ext cx="177800" cy="151446"/>
          </a:xfrm>
          <a:prstGeom prst="round2Same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530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3"/>
                                        </p:tgtEl>
                                        <p:attrNameLst>
                                          <p:attrName>style.visibility</p:attrName>
                                        </p:attrNameLst>
                                      </p:cBhvr>
                                      <p:to>
                                        <p:strVal val="visible"/>
                                      </p:to>
                                    </p:set>
                                    <p:animEffect transition="in" filter="dissolve">
                                      <p:cBhvr>
                                        <p:cTn id="7" dur="500"/>
                                        <p:tgtEl>
                                          <p:spTgt spid="23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42"/>
                                        </p:tgtEl>
                                        <p:attrNameLst>
                                          <p:attrName>style.visibility</p:attrName>
                                        </p:attrNameLst>
                                      </p:cBhvr>
                                      <p:to>
                                        <p:strVal val="visible"/>
                                      </p:to>
                                    </p:set>
                                    <p:animEffect transition="in" filter="dissolve">
                                      <p:cBhvr>
                                        <p:cTn id="12" dur="500"/>
                                        <p:tgtEl>
                                          <p:spTgt spid="24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23"/>
                                        </p:tgtEl>
                                        <p:attrNameLst>
                                          <p:attrName>style.visibility</p:attrName>
                                        </p:attrNameLst>
                                      </p:cBhvr>
                                      <p:to>
                                        <p:strVal val="visible"/>
                                      </p:to>
                                    </p:set>
                                    <p:animEffect transition="in" filter="dissolve">
                                      <p:cBhvr>
                                        <p:cTn id="17" dur="500"/>
                                        <p:tgtEl>
                                          <p:spTgt spid="22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52"/>
                                        </p:tgtEl>
                                        <p:attrNameLst>
                                          <p:attrName>style.visibility</p:attrName>
                                        </p:attrNameLst>
                                      </p:cBhvr>
                                      <p:to>
                                        <p:strVal val="visible"/>
                                      </p:to>
                                    </p:set>
                                    <p:animEffect transition="in" filter="dissolve">
                                      <p:cBhvr>
                                        <p:cTn id="22" dur="500"/>
                                        <p:tgtEl>
                                          <p:spTgt spid="25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61"/>
                                        </p:tgtEl>
                                        <p:attrNameLst>
                                          <p:attrName>style.visibility</p:attrName>
                                        </p:attrNameLst>
                                      </p:cBhvr>
                                      <p:to>
                                        <p:strVal val="visible"/>
                                      </p:to>
                                    </p:set>
                                    <p:animEffect transition="in" filter="dissolve">
                                      <p:cBhvr>
                                        <p:cTn id="27" dur="500"/>
                                        <p:tgtEl>
                                          <p:spTgt spid="26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70"/>
                                        </p:tgtEl>
                                        <p:attrNameLst>
                                          <p:attrName>style.visibility</p:attrName>
                                        </p:attrNameLst>
                                      </p:cBhvr>
                                      <p:to>
                                        <p:strVal val="visible"/>
                                      </p:to>
                                    </p:set>
                                    <p:animEffect transition="in" filter="dissolve">
                                      <p:cBhvr>
                                        <p:cTn id="32" dur="500"/>
                                        <p:tgtEl>
                                          <p:spTgt spid="27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dissolve">
                                      <p:cBhvr>
                                        <p:cTn id="37" dur="500"/>
                                        <p:tgtEl>
                                          <p:spTgt spid="7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19"/>
                                        </p:tgtEl>
                                        <p:attrNameLst>
                                          <p:attrName>style.visibility</p:attrName>
                                        </p:attrNameLst>
                                      </p:cBhvr>
                                      <p:to>
                                        <p:strVal val="visible"/>
                                      </p:to>
                                    </p:set>
                                    <p:animEffect transition="in" filter="dissolve">
                                      <p:cBhvr>
                                        <p:cTn id="42" dur="500"/>
                                        <p:tgtEl>
                                          <p:spTgt spid="219"/>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86"/>
                                        </p:tgtEl>
                                        <p:attrNameLst>
                                          <p:attrName>style.visibility</p:attrName>
                                        </p:attrNameLst>
                                      </p:cBhvr>
                                      <p:to>
                                        <p:strVal val="visible"/>
                                      </p:to>
                                    </p:set>
                                    <p:animEffect transition="in" filter="dissolve">
                                      <p:cBhvr>
                                        <p:cTn id="47" dur="500"/>
                                        <p:tgtEl>
                                          <p:spTgt spid="286"/>
                                        </p:tgtEl>
                                      </p:cBhvr>
                                    </p:animEffect>
                                  </p:childTnLst>
                                </p:cTn>
                              </p:par>
                              <p:par>
                                <p:cTn id="48" presetID="9" presetClass="entr" presetSubtype="0" fill="hold" nodeType="withEffect">
                                  <p:stCondLst>
                                    <p:cond delay="0"/>
                                  </p:stCondLst>
                                  <p:childTnLst>
                                    <p:set>
                                      <p:cBhvr>
                                        <p:cTn id="49" dur="1" fill="hold">
                                          <p:stCondLst>
                                            <p:cond delay="0"/>
                                          </p:stCondLst>
                                        </p:cTn>
                                        <p:tgtEl>
                                          <p:spTgt spid="284"/>
                                        </p:tgtEl>
                                        <p:attrNameLst>
                                          <p:attrName>style.visibility</p:attrName>
                                        </p:attrNameLst>
                                      </p:cBhvr>
                                      <p:to>
                                        <p:strVal val="visible"/>
                                      </p:to>
                                    </p:set>
                                    <p:animEffect transition="in" filter="dissolve">
                                      <p:cBhvr>
                                        <p:cTn id="50" dur="500"/>
                                        <p:tgtEl>
                                          <p:spTgt spid="284"/>
                                        </p:tgtEl>
                                      </p:cBhvr>
                                    </p:animEffect>
                                  </p:childTnLst>
                                </p:cTn>
                              </p:par>
                              <p:par>
                                <p:cTn id="51" presetID="9" presetClass="entr" presetSubtype="0" fill="hold" nodeType="withEffect">
                                  <p:stCondLst>
                                    <p:cond delay="0"/>
                                  </p:stCondLst>
                                  <p:childTnLst>
                                    <p:set>
                                      <p:cBhvr>
                                        <p:cTn id="52" dur="1" fill="hold">
                                          <p:stCondLst>
                                            <p:cond delay="0"/>
                                          </p:stCondLst>
                                        </p:cTn>
                                        <p:tgtEl>
                                          <p:spTgt spid="285"/>
                                        </p:tgtEl>
                                        <p:attrNameLst>
                                          <p:attrName>style.visibility</p:attrName>
                                        </p:attrNameLst>
                                      </p:cBhvr>
                                      <p:to>
                                        <p:strVal val="visible"/>
                                      </p:to>
                                    </p:set>
                                    <p:animEffect transition="in" filter="dissolve">
                                      <p:cBhvr>
                                        <p:cTn id="53" dur="500"/>
                                        <p:tgtEl>
                                          <p:spTgt spid="285"/>
                                        </p:tgtEl>
                                      </p:cBhvr>
                                    </p:animEffect>
                                  </p:childTnLst>
                                </p:cTn>
                              </p:par>
                              <p:par>
                                <p:cTn id="54" presetID="9" presetClass="entr" presetSubtype="0" fill="hold" nodeType="withEffect">
                                  <p:stCondLst>
                                    <p:cond delay="0"/>
                                  </p:stCondLst>
                                  <p:childTnLst>
                                    <p:set>
                                      <p:cBhvr>
                                        <p:cTn id="55" dur="1" fill="hold">
                                          <p:stCondLst>
                                            <p:cond delay="0"/>
                                          </p:stCondLst>
                                        </p:cTn>
                                        <p:tgtEl>
                                          <p:spTgt spid="179"/>
                                        </p:tgtEl>
                                        <p:attrNameLst>
                                          <p:attrName>style.visibility</p:attrName>
                                        </p:attrNameLst>
                                      </p:cBhvr>
                                      <p:to>
                                        <p:strVal val="visible"/>
                                      </p:to>
                                    </p:set>
                                    <p:animEffect transition="in" filter="dissolve">
                                      <p:cBhvr>
                                        <p:cTn id="56" dur="500"/>
                                        <p:tgtEl>
                                          <p:spTgt spid="179"/>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220"/>
                                        </p:tgtEl>
                                        <p:attrNameLst>
                                          <p:attrName>style.visibility</p:attrName>
                                        </p:attrNameLst>
                                      </p:cBhvr>
                                      <p:to>
                                        <p:strVal val="visible"/>
                                      </p:to>
                                    </p:set>
                                    <p:animEffect transition="in" filter="dissolve">
                                      <p:cBhvr>
                                        <p:cTn id="61" dur="500"/>
                                        <p:tgtEl>
                                          <p:spTgt spid="220"/>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221"/>
                                        </p:tgtEl>
                                        <p:attrNameLst>
                                          <p:attrName>style.visibility</p:attrName>
                                        </p:attrNameLst>
                                      </p:cBhvr>
                                      <p:to>
                                        <p:strVal val="visible"/>
                                      </p:to>
                                    </p:set>
                                    <p:animEffect transition="in" filter="dissolve">
                                      <p:cBhvr>
                                        <p:cTn id="66" dur="500"/>
                                        <p:tgtEl>
                                          <p:spTgt spid="221"/>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dissolve">
                                      <p:cBhvr>
                                        <p:cTn id="71" dur="500"/>
                                        <p:tgtEl>
                                          <p:spTgt spid="17"/>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287"/>
                                        </p:tgtEl>
                                        <p:attrNameLst>
                                          <p:attrName>style.visibility</p:attrName>
                                        </p:attrNameLst>
                                      </p:cBhvr>
                                      <p:to>
                                        <p:strVal val="visible"/>
                                      </p:to>
                                    </p:set>
                                    <p:animEffect transition="in" filter="dissolve">
                                      <p:cBhvr>
                                        <p:cTn id="76" dur="500"/>
                                        <p:tgtEl>
                                          <p:spTgt spid="287"/>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169"/>
                                        </p:tgtEl>
                                        <p:attrNameLst>
                                          <p:attrName>style.visibility</p:attrName>
                                        </p:attrNameLst>
                                      </p:cBhvr>
                                      <p:to>
                                        <p:strVal val="visible"/>
                                      </p:to>
                                    </p:set>
                                    <p:animEffect transition="in" filter="dissolve">
                                      <p:cBhvr>
                                        <p:cTn id="81" dur="500"/>
                                        <p:tgtEl>
                                          <p:spTgt spid="169"/>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dissolve">
                                      <p:cBhvr>
                                        <p:cTn id="86" dur="500"/>
                                        <p:tgtEl>
                                          <p:spTgt spid="19"/>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dissolve">
                                      <p:cBhvr>
                                        <p:cTn id="91" dur="500"/>
                                        <p:tgtEl>
                                          <p:spTgt spid="18"/>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grpId="0" nodeType="click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dissolve">
                                      <p:cBhvr>
                                        <p:cTn id="96" dur="500"/>
                                        <p:tgtEl>
                                          <p:spTgt spid="20"/>
                                        </p:tgtEl>
                                      </p:cBhvr>
                                    </p:animEffect>
                                  </p:childTnLst>
                                </p:cTn>
                              </p:par>
                            </p:childTnLst>
                          </p:cTn>
                        </p:par>
                      </p:childTnLst>
                    </p:cTn>
                  </p:par>
                  <p:par>
                    <p:cTn id="97" fill="hold">
                      <p:stCondLst>
                        <p:cond delay="indefinite"/>
                      </p:stCondLst>
                      <p:childTnLst>
                        <p:par>
                          <p:cTn id="98" fill="hold">
                            <p:stCondLst>
                              <p:cond delay="0"/>
                            </p:stCondLst>
                            <p:childTnLst>
                              <p:par>
                                <p:cTn id="99" presetID="9" presetClass="entr" presetSubtype="0" fill="hold" grpId="0" nodeType="clickEffect">
                                  <p:stCondLst>
                                    <p:cond delay="0"/>
                                  </p:stCondLst>
                                  <p:childTnLst>
                                    <p:set>
                                      <p:cBhvr>
                                        <p:cTn id="100" dur="1" fill="hold">
                                          <p:stCondLst>
                                            <p:cond delay="0"/>
                                          </p:stCondLst>
                                        </p:cTn>
                                        <p:tgtEl>
                                          <p:spTgt spid="288"/>
                                        </p:tgtEl>
                                        <p:attrNameLst>
                                          <p:attrName>style.visibility</p:attrName>
                                        </p:attrNameLst>
                                      </p:cBhvr>
                                      <p:to>
                                        <p:strVal val="visible"/>
                                      </p:to>
                                    </p:set>
                                    <p:animEffect transition="in" filter="dissolve">
                                      <p:cBhvr>
                                        <p:cTn id="101" dur="500"/>
                                        <p:tgtEl>
                                          <p:spTgt spid="288"/>
                                        </p:tgtEl>
                                      </p:cBhvr>
                                    </p:animEffect>
                                  </p:childTnLst>
                                </p:cTn>
                              </p:par>
                            </p:childTnLst>
                          </p:cTn>
                        </p:par>
                      </p:childTnLst>
                    </p:cTn>
                  </p:par>
                  <p:par>
                    <p:cTn id="102" fill="hold">
                      <p:stCondLst>
                        <p:cond delay="indefinite"/>
                      </p:stCondLst>
                      <p:childTnLst>
                        <p:par>
                          <p:cTn id="103" fill="hold">
                            <p:stCondLst>
                              <p:cond delay="0"/>
                            </p:stCondLst>
                            <p:childTnLst>
                              <p:par>
                                <p:cTn id="104" presetID="9" presetClass="entr" presetSubtype="0" fill="hold" grpId="0" nodeType="clickEffect">
                                  <p:stCondLst>
                                    <p:cond delay="0"/>
                                  </p:stCondLst>
                                  <p:childTnLst>
                                    <p:set>
                                      <p:cBhvr>
                                        <p:cTn id="105" dur="1" fill="hold">
                                          <p:stCondLst>
                                            <p:cond delay="0"/>
                                          </p:stCondLst>
                                        </p:cTn>
                                        <p:tgtEl>
                                          <p:spTgt spid="222"/>
                                        </p:tgtEl>
                                        <p:attrNameLst>
                                          <p:attrName>style.visibility</p:attrName>
                                        </p:attrNameLst>
                                      </p:cBhvr>
                                      <p:to>
                                        <p:strVal val="visible"/>
                                      </p:to>
                                    </p:set>
                                    <p:animEffect transition="in" filter="dissolve">
                                      <p:cBhvr>
                                        <p:cTn id="106" dur="500"/>
                                        <p:tgtEl>
                                          <p:spTgt spid="222"/>
                                        </p:tgtEl>
                                      </p:cBhvr>
                                    </p:animEffect>
                                  </p:childTnLst>
                                </p:cTn>
                              </p:par>
                            </p:childTnLst>
                          </p:cTn>
                        </p:par>
                      </p:childTnLst>
                    </p:cTn>
                  </p:par>
                  <p:par>
                    <p:cTn id="107" fill="hold">
                      <p:stCondLst>
                        <p:cond delay="indefinite"/>
                      </p:stCondLst>
                      <p:childTnLst>
                        <p:par>
                          <p:cTn id="108" fill="hold">
                            <p:stCondLst>
                              <p:cond delay="0"/>
                            </p:stCondLst>
                            <p:childTnLst>
                              <p:par>
                                <p:cTn id="109" presetID="9" presetClass="entr" presetSubtype="0" fill="hold" grpId="0" nodeType="clickEffect">
                                  <p:stCondLst>
                                    <p:cond delay="0"/>
                                  </p:stCondLst>
                                  <p:childTnLst>
                                    <p:set>
                                      <p:cBhvr>
                                        <p:cTn id="110" dur="1" fill="hold">
                                          <p:stCondLst>
                                            <p:cond delay="0"/>
                                          </p:stCondLst>
                                        </p:cTn>
                                        <p:tgtEl>
                                          <p:spTgt spid="6"/>
                                        </p:tgtEl>
                                        <p:attrNameLst>
                                          <p:attrName>style.visibility</p:attrName>
                                        </p:attrNameLst>
                                      </p:cBhvr>
                                      <p:to>
                                        <p:strVal val="visible"/>
                                      </p:to>
                                    </p:set>
                                    <p:animEffect transition="in" filter="dissolve">
                                      <p:cBhvr>
                                        <p:cTn id="111" dur="500"/>
                                        <p:tgtEl>
                                          <p:spTgt spid="6"/>
                                        </p:tgtEl>
                                      </p:cBhvr>
                                    </p:animEffect>
                                  </p:childTnLst>
                                </p:cTn>
                              </p:par>
                            </p:childTnLst>
                          </p:cTn>
                        </p:par>
                      </p:childTnLst>
                    </p:cTn>
                  </p:par>
                  <p:par>
                    <p:cTn id="112" fill="hold">
                      <p:stCondLst>
                        <p:cond delay="indefinite"/>
                      </p:stCondLst>
                      <p:childTnLst>
                        <p:par>
                          <p:cTn id="113" fill="hold">
                            <p:stCondLst>
                              <p:cond delay="0"/>
                            </p:stCondLst>
                            <p:childTnLst>
                              <p:par>
                                <p:cTn id="114" presetID="9" presetClass="entr" presetSubtype="0" fill="hold" grpId="0" nodeType="clickEffect">
                                  <p:stCondLst>
                                    <p:cond delay="0"/>
                                  </p:stCondLst>
                                  <p:childTnLst>
                                    <p:set>
                                      <p:cBhvr>
                                        <p:cTn id="115" dur="1" fill="hold">
                                          <p:stCondLst>
                                            <p:cond delay="0"/>
                                          </p:stCondLst>
                                        </p:cTn>
                                        <p:tgtEl>
                                          <p:spTgt spid="145"/>
                                        </p:tgtEl>
                                        <p:attrNameLst>
                                          <p:attrName>style.visibility</p:attrName>
                                        </p:attrNameLst>
                                      </p:cBhvr>
                                      <p:to>
                                        <p:strVal val="visible"/>
                                      </p:to>
                                    </p:set>
                                    <p:animEffect transition="in" filter="dissolve">
                                      <p:cBhvr>
                                        <p:cTn id="116"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169" grpId="0" animBg="1"/>
      <p:bldP spid="219" grpId="0"/>
      <p:bldP spid="220" grpId="0"/>
      <p:bldP spid="221" grpId="0"/>
      <p:bldP spid="222" grpId="0"/>
      <p:bldP spid="17" grpId="0" animBg="1"/>
      <p:bldP spid="287" grpId="0" animBg="1"/>
      <p:bldP spid="18" grpId="0" animBg="1"/>
      <p:bldP spid="19" grpId="0" animBg="1"/>
      <p:bldP spid="20" grpId="0" animBg="1"/>
      <p:bldP spid="288" grpId="0" animBg="1"/>
      <p:bldP spid="145"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 name="TextBox 81"/>
          <p:cNvSpPr txBox="1"/>
          <p:nvPr/>
        </p:nvSpPr>
        <p:spPr>
          <a:xfrm>
            <a:off x="1737302" y="5911170"/>
            <a:ext cx="8930698" cy="707886"/>
          </a:xfrm>
          <a:prstGeom prst="rect">
            <a:avLst/>
          </a:prstGeom>
          <a:noFill/>
        </p:spPr>
        <p:txBody>
          <a:bodyPr wrap="square" rtlCol="0">
            <a:spAutoFit/>
          </a:bodyPr>
          <a:lstStyle/>
          <a:p>
            <a:r>
              <a:rPr lang="en-US" sz="2000" i="1" dirty="0">
                <a:solidFill>
                  <a:srgbClr val="FF0000"/>
                </a:solidFill>
                <a:latin typeface="Apple Chancery"/>
                <a:cs typeface="Apple Chancery"/>
              </a:rPr>
              <a:t>Note:  </a:t>
            </a:r>
            <a:r>
              <a:rPr lang="en-US" sz="2000" dirty="0">
                <a:solidFill>
                  <a:srgbClr val="0000FF"/>
                </a:solidFill>
                <a:latin typeface="Times New Roman"/>
                <a:cs typeface="Times New Roman"/>
              </a:rPr>
              <a:t>Current moves </a:t>
            </a:r>
            <a:r>
              <a:rPr lang="en-US" sz="2000" dirty="0">
                <a:latin typeface="Times New Roman"/>
                <a:cs typeface="Times New Roman"/>
              </a:rPr>
              <a:t>from </a:t>
            </a:r>
            <a:r>
              <a:rPr lang="en-US" sz="2000" dirty="0">
                <a:solidFill>
                  <a:srgbClr val="0000FF"/>
                </a:solidFill>
                <a:latin typeface="Times New Roman"/>
                <a:cs typeface="Times New Roman"/>
              </a:rPr>
              <a:t>hi to lo voltage</a:t>
            </a:r>
            <a:r>
              <a:rPr lang="en-US" sz="2000" dirty="0">
                <a:latin typeface="Times New Roman"/>
                <a:cs typeface="Times New Roman"/>
              </a:rPr>
              <a:t>, so </a:t>
            </a:r>
            <a:r>
              <a:rPr lang="en-US" sz="2000" dirty="0">
                <a:solidFill>
                  <a:srgbClr val="FF0000"/>
                </a:solidFill>
                <a:latin typeface="Times New Roman"/>
                <a:cs typeface="Times New Roman"/>
              </a:rPr>
              <a:t>traversing </a:t>
            </a:r>
            <a:r>
              <a:rPr lang="en-US" sz="2000" dirty="0">
                <a:solidFill>
                  <a:srgbClr val="008000"/>
                </a:solidFill>
                <a:latin typeface="Times New Roman"/>
                <a:cs typeface="Times New Roman"/>
              </a:rPr>
              <a:t>against the current </a:t>
            </a:r>
            <a:r>
              <a:rPr lang="en-US" sz="2000" dirty="0">
                <a:latin typeface="Times New Roman"/>
                <a:cs typeface="Times New Roman"/>
              </a:rPr>
              <a:t>through a resistor </a:t>
            </a:r>
            <a:r>
              <a:rPr lang="en-US" sz="2000" dirty="0">
                <a:solidFill>
                  <a:srgbClr val="0000FF"/>
                </a:solidFill>
                <a:latin typeface="Times New Roman"/>
                <a:cs typeface="Times New Roman"/>
              </a:rPr>
              <a:t>produces</a:t>
            </a:r>
            <a:r>
              <a:rPr lang="en-US" sz="2000" dirty="0">
                <a:latin typeface="Times New Roman"/>
                <a:cs typeface="Times New Roman"/>
              </a:rPr>
              <a:t> a       that is </a:t>
            </a:r>
            <a:r>
              <a:rPr lang="en-US" sz="2000" dirty="0">
                <a:solidFill>
                  <a:srgbClr val="FF0000"/>
                </a:solidFill>
                <a:latin typeface="Times New Roman"/>
                <a:cs typeface="Times New Roman"/>
              </a:rPr>
              <a:t>positive</a:t>
            </a:r>
            <a:r>
              <a:rPr lang="en-US" sz="2000" dirty="0">
                <a:latin typeface="Times New Roman"/>
                <a:cs typeface="Times New Roman"/>
              </a:rPr>
              <a:t>; traversing </a:t>
            </a:r>
            <a:r>
              <a:rPr lang="en-US" sz="2000" i="1" dirty="0">
                <a:solidFill>
                  <a:srgbClr val="008000"/>
                </a:solidFill>
                <a:latin typeface="Times New Roman"/>
                <a:cs typeface="Times New Roman"/>
              </a:rPr>
              <a:t>with</a:t>
            </a:r>
            <a:r>
              <a:rPr lang="en-US" sz="2000" dirty="0">
                <a:solidFill>
                  <a:srgbClr val="008000"/>
                </a:solidFill>
                <a:latin typeface="Times New Roman"/>
                <a:cs typeface="Times New Roman"/>
              </a:rPr>
              <a:t> current</a:t>
            </a:r>
            <a:r>
              <a:rPr lang="en-US" sz="2000" dirty="0">
                <a:latin typeface="Times New Roman"/>
                <a:cs typeface="Times New Roman"/>
              </a:rPr>
              <a:t> makes it </a:t>
            </a:r>
            <a:r>
              <a:rPr lang="en-US" sz="2000" dirty="0">
                <a:solidFill>
                  <a:srgbClr val="FF0000"/>
                </a:solidFill>
                <a:latin typeface="Times New Roman"/>
                <a:cs typeface="Times New Roman"/>
              </a:rPr>
              <a:t>negative</a:t>
            </a:r>
            <a:r>
              <a:rPr lang="en-US" sz="2000" dirty="0">
                <a:latin typeface="Times New Roman"/>
                <a:cs typeface="Times New Roman"/>
              </a:rPr>
              <a:t>.  </a:t>
            </a:r>
          </a:p>
        </p:txBody>
      </p:sp>
      <p:sp>
        <p:nvSpPr>
          <p:cNvPr id="40" name="TextBox 39"/>
          <p:cNvSpPr txBox="1"/>
          <p:nvPr/>
        </p:nvSpPr>
        <p:spPr>
          <a:xfrm>
            <a:off x="1787786" y="100719"/>
            <a:ext cx="8637326" cy="646331"/>
          </a:xfrm>
          <a:prstGeom prst="rect">
            <a:avLst/>
          </a:prstGeom>
          <a:noFill/>
        </p:spPr>
        <p:txBody>
          <a:bodyPr wrap="square" rtlCol="0">
            <a:spAutoFit/>
          </a:bodyPr>
          <a:lstStyle/>
          <a:p>
            <a:pPr algn="ctr"/>
            <a:r>
              <a:rPr lang="en-US" sz="3600" dirty="0" err="1">
                <a:solidFill>
                  <a:srgbClr val="FF0000"/>
                </a:solidFill>
                <a:latin typeface="Apple Chancery"/>
                <a:cs typeface="Apple Chancery"/>
              </a:rPr>
              <a:t>Kirchoff’s</a:t>
            </a:r>
            <a:r>
              <a:rPr lang="en-US" sz="3600" dirty="0">
                <a:solidFill>
                  <a:srgbClr val="FF0000"/>
                </a:solidFill>
                <a:latin typeface="Apple Chancery"/>
                <a:cs typeface="Apple Chancery"/>
              </a:rPr>
              <a:t> Laws—the Formal Approach</a:t>
            </a:r>
            <a:endParaRPr lang="en-US" sz="2000" dirty="0">
              <a:latin typeface="Times New Roman"/>
              <a:cs typeface="Times New Roman"/>
            </a:endParaRPr>
          </a:p>
        </p:txBody>
      </p:sp>
      <p:sp>
        <p:nvSpPr>
          <p:cNvPr id="175" name="TextBox 174"/>
          <p:cNvSpPr txBox="1"/>
          <p:nvPr/>
        </p:nvSpPr>
        <p:spPr>
          <a:xfrm>
            <a:off x="1737303" y="2531081"/>
            <a:ext cx="5278471" cy="1015663"/>
          </a:xfrm>
          <a:prstGeom prst="rect">
            <a:avLst/>
          </a:prstGeom>
          <a:noFill/>
        </p:spPr>
        <p:txBody>
          <a:bodyPr wrap="square" rtlCol="0">
            <a:spAutoFit/>
          </a:bodyPr>
          <a:lstStyle/>
          <a:p>
            <a:r>
              <a:rPr lang="en-US" sz="2000" dirty="0" err="1">
                <a:solidFill>
                  <a:srgbClr val="FF0000"/>
                </a:solidFill>
                <a:latin typeface="Apple Chancery"/>
                <a:cs typeface="Apple Chancery"/>
              </a:rPr>
              <a:t>Kirchoff’s</a:t>
            </a:r>
            <a:r>
              <a:rPr lang="en-US" sz="2000" dirty="0">
                <a:solidFill>
                  <a:srgbClr val="FF0000"/>
                </a:solidFill>
                <a:latin typeface="Apple Chancery"/>
                <a:cs typeface="Apple Chancery"/>
              </a:rPr>
              <a:t> First Law: </a:t>
            </a:r>
            <a:r>
              <a:rPr lang="en-US" sz="2000" dirty="0">
                <a:latin typeface="Times New Roman"/>
                <a:cs typeface="Times New Roman"/>
              </a:rPr>
              <a:t>The </a:t>
            </a:r>
            <a:r>
              <a:rPr lang="en-US" sz="2000" dirty="0">
                <a:solidFill>
                  <a:srgbClr val="0000FF"/>
                </a:solidFill>
                <a:latin typeface="Times New Roman"/>
                <a:cs typeface="Times New Roman"/>
              </a:rPr>
              <a:t>sum of the currents into a node </a:t>
            </a:r>
            <a:r>
              <a:rPr lang="en-US" sz="2000" dirty="0">
                <a:solidFill>
                  <a:srgbClr val="FF0000"/>
                </a:solidFill>
                <a:latin typeface="Times New Roman"/>
                <a:cs typeface="Times New Roman"/>
              </a:rPr>
              <a:t>equals</a:t>
            </a:r>
            <a:r>
              <a:rPr lang="en-US" sz="2000" dirty="0">
                <a:latin typeface="Times New Roman"/>
                <a:cs typeface="Times New Roman"/>
              </a:rPr>
              <a:t> the </a:t>
            </a:r>
            <a:r>
              <a:rPr lang="en-US" sz="2000" dirty="0">
                <a:solidFill>
                  <a:srgbClr val="0000FF"/>
                </a:solidFill>
                <a:latin typeface="Times New Roman"/>
                <a:cs typeface="Times New Roman"/>
              </a:rPr>
              <a:t>sum of the currents out of a node</a:t>
            </a:r>
            <a:r>
              <a:rPr lang="en-US" sz="2000" dirty="0">
                <a:latin typeface="Times New Roman"/>
                <a:cs typeface="Times New Roman"/>
              </a:rPr>
              <a:t>.  Mathematically, this is written as:</a:t>
            </a:r>
          </a:p>
        </p:txBody>
      </p:sp>
      <p:sp>
        <p:nvSpPr>
          <p:cNvPr id="137250" name="Rectangle 42"/>
          <p:cNvSpPr>
            <a:spLocks noChangeArrowheads="1"/>
          </p:cNvSpPr>
          <p:nvPr/>
        </p:nvSpPr>
        <p:spPr bwMode="auto">
          <a:xfrm>
            <a:off x="152400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10243663" y="6472239"/>
            <a:ext cx="31848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a:t>
            </a:r>
          </a:p>
        </p:txBody>
      </p:sp>
      <p:graphicFrame>
        <p:nvGraphicFramePr>
          <p:cNvPr id="138" name="Object 2"/>
          <p:cNvGraphicFramePr>
            <a:graphicFrameLocks noChangeAspect="1"/>
          </p:cNvGraphicFramePr>
          <p:nvPr/>
        </p:nvGraphicFramePr>
        <p:xfrm>
          <a:off x="6818923" y="2084388"/>
          <a:ext cx="196850" cy="241300"/>
        </p:xfrm>
        <a:graphic>
          <a:graphicData uri="http://schemas.openxmlformats.org/presentationml/2006/ole">
            <mc:AlternateContent xmlns:mc="http://schemas.openxmlformats.org/markup-compatibility/2006">
              <mc:Choice xmlns:v="urn:schemas-microsoft-com:vml" Requires="v">
                <p:oleObj spid="_x0000_s4223" name="Equation" r:id="rId4" imgW="114300" imgH="139700" progId="Equation.DSMT4">
                  <p:embed/>
                </p:oleObj>
              </mc:Choice>
              <mc:Fallback>
                <p:oleObj name="Equation" r:id="rId4" imgW="114300" imgH="139700" progId="Equation.DSMT4">
                  <p:embed/>
                  <p:pic>
                    <p:nvPicPr>
                      <p:cNvPr id="138" name="Object 2"/>
                      <p:cNvPicPr>
                        <a:picLocks noChangeAspect="1" noChangeArrowheads="1"/>
                      </p:cNvPicPr>
                      <p:nvPr/>
                    </p:nvPicPr>
                    <p:blipFill>
                      <a:blip r:embed="rId5"/>
                      <a:srcRect/>
                      <a:stretch>
                        <a:fillRect/>
                      </a:stretch>
                    </p:blipFill>
                    <p:spPr bwMode="auto">
                      <a:xfrm>
                        <a:off x="6818923" y="2084388"/>
                        <a:ext cx="196850" cy="241300"/>
                      </a:xfrm>
                      <a:prstGeom prst="rect">
                        <a:avLst/>
                      </a:prstGeom>
                      <a:noFill/>
                      <a:ln>
                        <a:noFill/>
                      </a:ln>
                      <a:effectLst/>
                    </p:spPr>
                  </p:pic>
                </p:oleObj>
              </mc:Fallback>
            </mc:AlternateContent>
          </a:graphicData>
        </a:graphic>
      </p:graphicFrame>
      <p:sp>
        <p:nvSpPr>
          <p:cNvPr id="4" name="TextBox 3"/>
          <p:cNvSpPr txBox="1"/>
          <p:nvPr/>
        </p:nvSpPr>
        <p:spPr>
          <a:xfrm>
            <a:off x="1838587" y="952500"/>
            <a:ext cx="4828913" cy="1446550"/>
          </a:xfrm>
          <a:prstGeom prst="rect">
            <a:avLst/>
          </a:prstGeom>
          <a:noFill/>
        </p:spPr>
        <p:txBody>
          <a:bodyPr wrap="square" rtlCol="0">
            <a:spAutoFit/>
          </a:bodyPr>
          <a:lstStyle/>
          <a:p>
            <a:r>
              <a:rPr lang="en-US" sz="2800" dirty="0">
                <a:solidFill>
                  <a:srgbClr val="FF0000"/>
                </a:solidFill>
                <a:latin typeface="Apple Chancery"/>
                <a:cs typeface="Apple Chancery"/>
              </a:rPr>
              <a:t>With the definitions </a:t>
            </a:r>
            <a:r>
              <a:rPr lang="en-US" sz="2000" dirty="0">
                <a:latin typeface="Times New Roman"/>
                <a:cs typeface="Times New Roman"/>
              </a:rPr>
              <a:t>under your belt, </a:t>
            </a:r>
            <a:r>
              <a:rPr lang="en-US" sz="2000" dirty="0" err="1">
                <a:latin typeface="Times New Roman"/>
                <a:cs typeface="Times New Roman"/>
              </a:rPr>
              <a:t>Kirchoff’s</a:t>
            </a:r>
            <a:r>
              <a:rPr lang="en-US" sz="2000" dirty="0">
                <a:latin typeface="Times New Roman"/>
                <a:cs typeface="Times New Roman"/>
              </a:rPr>
              <a:t> Laws are simple (and you’ve been inadvertently using them in the seat-of-the-pants evaluations).  They are:</a:t>
            </a:r>
            <a:endParaRPr lang="en-US" sz="2800" dirty="0">
              <a:solidFill>
                <a:srgbClr val="FF0000"/>
              </a:solidFill>
              <a:latin typeface="Apple Chancery"/>
              <a:cs typeface="Apple Chancery"/>
            </a:endParaRPr>
          </a:p>
        </p:txBody>
      </p:sp>
      <p:graphicFrame>
        <p:nvGraphicFramePr>
          <p:cNvPr id="77" name="Object 2"/>
          <p:cNvGraphicFramePr>
            <a:graphicFrameLocks noChangeAspect="1"/>
          </p:cNvGraphicFramePr>
          <p:nvPr/>
        </p:nvGraphicFramePr>
        <p:xfrm>
          <a:off x="7694462" y="768722"/>
          <a:ext cx="327025" cy="349250"/>
        </p:xfrm>
        <a:graphic>
          <a:graphicData uri="http://schemas.openxmlformats.org/presentationml/2006/ole">
            <mc:AlternateContent xmlns:mc="http://schemas.openxmlformats.org/markup-compatibility/2006">
              <mc:Choice xmlns:v="urn:schemas-microsoft-com:vml" Requires="v">
                <p:oleObj spid="_x0000_s4224" name="Equation" r:id="rId6" imgW="190500" imgH="203200" progId="Equation.DSMT4">
                  <p:embed/>
                </p:oleObj>
              </mc:Choice>
              <mc:Fallback>
                <p:oleObj name="Equation" r:id="rId6" imgW="190500" imgH="203200" progId="Equation.DSMT4">
                  <p:embed/>
                  <p:pic>
                    <p:nvPicPr>
                      <p:cNvPr id="77" name="Object 2"/>
                      <p:cNvPicPr>
                        <a:picLocks noChangeAspect="1" noChangeArrowheads="1"/>
                      </p:cNvPicPr>
                      <p:nvPr/>
                    </p:nvPicPr>
                    <p:blipFill>
                      <a:blip r:embed="rId7"/>
                      <a:srcRect/>
                      <a:stretch>
                        <a:fillRect/>
                      </a:stretch>
                    </p:blipFill>
                    <p:spPr bwMode="auto">
                      <a:xfrm>
                        <a:off x="7694462" y="768722"/>
                        <a:ext cx="327025" cy="349250"/>
                      </a:xfrm>
                      <a:prstGeom prst="rect">
                        <a:avLst/>
                      </a:prstGeom>
                      <a:noFill/>
                      <a:ln>
                        <a:noFill/>
                      </a:ln>
                      <a:effectLst/>
                    </p:spPr>
                  </p:pic>
                </p:oleObj>
              </mc:Fallback>
            </mc:AlternateContent>
          </a:graphicData>
        </a:graphic>
      </p:graphicFrame>
      <p:grpSp>
        <p:nvGrpSpPr>
          <p:cNvPr id="88" name="Group 40"/>
          <p:cNvGrpSpPr>
            <a:grpSpLocks/>
          </p:cNvGrpSpPr>
          <p:nvPr/>
        </p:nvGrpSpPr>
        <p:grpSpPr bwMode="auto">
          <a:xfrm>
            <a:off x="7642854" y="1117972"/>
            <a:ext cx="478466" cy="299762"/>
            <a:chOff x="4320" y="1536"/>
            <a:chExt cx="384" cy="240"/>
          </a:xfrm>
        </p:grpSpPr>
        <p:sp>
          <p:nvSpPr>
            <p:cNvPr id="126"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7"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8"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9"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0"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89" name="Line 41"/>
          <p:cNvSpPr>
            <a:spLocks noChangeShapeType="1"/>
          </p:cNvSpPr>
          <p:nvPr/>
        </p:nvSpPr>
        <p:spPr bwMode="auto">
          <a:xfrm>
            <a:off x="7164388" y="1297637"/>
            <a:ext cx="47846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0" name="Line 42"/>
          <p:cNvSpPr>
            <a:spLocks noChangeShapeType="1"/>
          </p:cNvSpPr>
          <p:nvPr/>
        </p:nvSpPr>
        <p:spPr bwMode="auto">
          <a:xfrm>
            <a:off x="8121320" y="1238069"/>
            <a:ext cx="112794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1" name="Line 43"/>
          <p:cNvSpPr>
            <a:spLocks noChangeShapeType="1"/>
          </p:cNvSpPr>
          <p:nvPr/>
        </p:nvSpPr>
        <p:spPr bwMode="auto">
          <a:xfrm>
            <a:off x="8718921" y="1238069"/>
            <a:ext cx="0" cy="53803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2" name="Line 44"/>
          <p:cNvSpPr>
            <a:spLocks noChangeShapeType="1"/>
          </p:cNvSpPr>
          <p:nvPr/>
        </p:nvSpPr>
        <p:spPr bwMode="auto">
          <a:xfrm>
            <a:off x="8778489" y="2253608"/>
            <a:ext cx="0" cy="65813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3" name="Line 48"/>
          <p:cNvSpPr>
            <a:spLocks noChangeShapeType="1"/>
          </p:cNvSpPr>
          <p:nvPr/>
        </p:nvSpPr>
        <p:spPr bwMode="auto">
          <a:xfrm>
            <a:off x="10171611" y="1191953"/>
            <a:ext cx="0" cy="59952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94" name="Group 49"/>
          <p:cNvGrpSpPr>
            <a:grpSpLocks/>
          </p:cNvGrpSpPr>
          <p:nvPr/>
        </p:nvGrpSpPr>
        <p:grpSpPr bwMode="auto">
          <a:xfrm rot="5457964">
            <a:off x="8509953" y="1865935"/>
            <a:ext cx="477504" cy="297840"/>
            <a:chOff x="4320" y="1536"/>
            <a:chExt cx="384" cy="240"/>
          </a:xfrm>
        </p:grpSpPr>
        <p:sp>
          <p:nvSpPr>
            <p:cNvPr id="121" name="Line 50"/>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2" name="Line 51"/>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3" name="Line 52"/>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4" name="Line 53"/>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5" name="Line 54"/>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95" name="Line 74"/>
          <p:cNvSpPr>
            <a:spLocks noChangeShapeType="1"/>
          </p:cNvSpPr>
          <p:nvPr/>
        </p:nvSpPr>
        <p:spPr bwMode="auto">
          <a:xfrm>
            <a:off x="10211964" y="2252647"/>
            <a:ext cx="0" cy="65909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96" name="Group 87"/>
          <p:cNvGrpSpPr>
            <a:grpSpLocks/>
          </p:cNvGrpSpPr>
          <p:nvPr/>
        </p:nvGrpSpPr>
        <p:grpSpPr bwMode="auto">
          <a:xfrm rot="5457964">
            <a:off x="9943428" y="1864014"/>
            <a:ext cx="478466" cy="298801"/>
            <a:chOff x="4320" y="1536"/>
            <a:chExt cx="384" cy="240"/>
          </a:xfrm>
        </p:grpSpPr>
        <p:sp>
          <p:nvSpPr>
            <p:cNvPr id="116" name="Line 88"/>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7" name="Line 89"/>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8" name="Line 90"/>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9" name="Line 91"/>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0" name="Line 92"/>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97" name="Line 93"/>
          <p:cNvSpPr>
            <a:spLocks noChangeShapeType="1"/>
          </p:cNvSpPr>
          <p:nvPr/>
        </p:nvSpPr>
        <p:spPr bwMode="auto">
          <a:xfrm flipH="1">
            <a:off x="7164388" y="2911737"/>
            <a:ext cx="304757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8" name="Line 101"/>
          <p:cNvSpPr>
            <a:spLocks noChangeShapeType="1"/>
          </p:cNvSpPr>
          <p:nvPr/>
        </p:nvSpPr>
        <p:spPr bwMode="auto">
          <a:xfrm>
            <a:off x="7164388" y="1297637"/>
            <a:ext cx="0" cy="717698"/>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9" name="Line 102"/>
          <p:cNvSpPr>
            <a:spLocks noChangeShapeType="1"/>
          </p:cNvSpPr>
          <p:nvPr/>
        </p:nvSpPr>
        <p:spPr bwMode="auto">
          <a:xfrm>
            <a:off x="6866548" y="2015335"/>
            <a:ext cx="59760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0" name="Line 103"/>
          <p:cNvSpPr>
            <a:spLocks noChangeShapeType="1"/>
          </p:cNvSpPr>
          <p:nvPr/>
        </p:nvSpPr>
        <p:spPr bwMode="auto">
          <a:xfrm>
            <a:off x="7104820" y="2134471"/>
            <a:ext cx="11913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1" name="Line 104"/>
          <p:cNvSpPr>
            <a:spLocks noChangeShapeType="1"/>
          </p:cNvSpPr>
          <p:nvPr/>
        </p:nvSpPr>
        <p:spPr bwMode="auto">
          <a:xfrm>
            <a:off x="7164388" y="2134472"/>
            <a:ext cx="0" cy="777267"/>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02" name="Group 108"/>
          <p:cNvGrpSpPr>
            <a:grpSpLocks/>
          </p:cNvGrpSpPr>
          <p:nvPr/>
        </p:nvGrpSpPr>
        <p:grpSpPr bwMode="auto">
          <a:xfrm>
            <a:off x="9249268" y="1053600"/>
            <a:ext cx="478466" cy="299762"/>
            <a:chOff x="4320" y="1536"/>
            <a:chExt cx="384" cy="240"/>
          </a:xfrm>
        </p:grpSpPr>
        <p:sp>
          <p:nvSpPr>
            <p:cNvPr id="111"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2"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3"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4"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5"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03" name="Line 114"/>
          <p:cNvSpPr>
            <a:spLocks noChangeShapeType="1"/>
          </p:cNvSpPr>
          <p:nvPr/>
        </p:nvSpPr>
        <p:spPr bwMode="auto">
          <a:xfrm>
            <a:off x="9710440" y="1191952"/>
            <a:ext cx="46117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131" name="Object 2"/>
          <p:cNvGraphicFramePr>
            <a:graphicFrameLocks noChangeAspect="1"/>
          </p:cNvGraphicFramePr>
          <p:nvPr/>
        </p:nvGraphicFramePr>
        <p:xfrm>
          <a:off x="8912239" y="1831495"/>
          <a:ext cx="349250" cy="349250"/>
        </p:xfrm>
        <a:graphic>
          <a:graphicData uri="http://schemas.openxmlformats.org/presentationml/2006/ole">
            <mc:AlternateContent xmlns:mc="http://schemas.openxmlformats.org/markup-compatibility/2006">
              <mc:Choice xmlns:v="urn:schemas-microsoft-com:vml" Requires="v">
                <p:oleObj spid="_x0000_s4225" name="Equation" r:id="rId8" imgW="203200" imgH="203200" progId="Equation.DSMT4">
                  <p:embed/>
                </p:oleObj>
              </mc:Choice>
              <mc:Fallback>
                <p:oleObj name="Equation" r:id="rId8" imgW="203200" imgH="203200" progId="Equation.DSMT4">
                  <p:embed/>
                  <p:pic>
                    <p:nvPicPr>
                      <p:cNvPr id="131" name="Object 2"/>
                      <p:cNvPicPr>
                        <a:picLocks noChangeAspect="1" noChangeArrowheads="1"/>
                      </p:cNvPicPr>
                      <p:nvPr/>
                    </p:nvPicPr>
                    <p:blipFill>
                      <a:blip r:embed="rId9"/>
                      <a:srcRect/>
                      <a:stretch>
                        <a:fillRect/>
                      </a:stretch>
                    </p:blipFill>
                    <p:spPr bwMode="auto">
                      <a:xfrm>
                        <a:off x="8912239" y="1831495"/>
                        <a:ext cx="349250" cy="349250"/>
                      </a:xfrm>
                      <a:prstGeom prst="rect">
                        <a:avLst/>
                      </a:prstGeom>
                      <a:noFill/>
                      <a:ln>
                        <a:noFill/>
                      </a:ln>
                      <a:effectLst/>
                    </p:spPr>
                  </p:pic>
                </p:oleObj>
              </mc:Fallback>
            </mc:AlternateContent>
          </a:graphicData>
        </a:graphic>
      </p:graphicFrame>
      <p:graphicFrame>
        <p:nvGraphicFramePr>
          <p:cNvPr id="132" name="Object 2"/>
          <p:cNvGraphicFramePr>
            <a:graphicFrameLocks noChangeAspect="1"/>
          </p:cNvGraphicFramePr>
          <p:nvPr/>
        </p:nvGraphicFramePr>
        <p:xfrm>
          <a:off x="9361190" y="768722"/>
          <a:ext cx="349250" cy="349250"/>
        </p:xfrm>
        <a:graphic>
          <a:graphicData uri="http://schemas.openxmlformats.org/presentationml/2006/ole">
            <mc:AlternateContent xmlns:mc="http://schemas.openxmlformats.org/markup-compatibility/2006">
              <mc:Choice xmlns:v="urn:schemas-microsoft-com:vml" Requires="v">
                <p:oleObj spid="_x0000_s4226" name="Equation" r:id="rId10" imgW="203200" imgH="203200" progId="Equation.DSMT4">
                  <p:embed/>
                </p:oleObj>
              </mc:Choice>
              <mc:Fallback>
                <p:oleObj name="Equation" r:id="rId10" imgW="203200" imgH="203200" progId="Equation.DSMT4">
                  <p:embed/>
                  <p:pic>
                    <p:nvPicPr>
                      <p:cNvPr id="132" name="Object 2"/>
                      <p:cNvPicPr>
                        <a:picLocks noChangeAspect="1" noChangeArrowheads="1"/>
                      </p:cNvPicPr>
                      <p:nvPr/>
                    </p:nvPicPr>
                    <p:blipFill>
                      <a:blip r:embed="rId11"/>
                      <a:srcRect/>
                      <a:stretch>
                        <a:fillRect/>
                      </a:stretch>
                    </p:blipFill>
                    <p:spPr bwMode="auto">
                      <a:xfrm>
                        <a:off x="9361190" y="768722"/>
                        <a:ext cx="349250" cy="349250"/>
                      </a:xfrm>
                      <a:prstGeom prst="rect">
                        <a:avLst/>
                      </a:prstGeom>
                      <a:noFill/>
                      <a:ln>
                        <a:noFill/>
                      </a:ln>
                      <a:effectLst/>
                    </p:spPr>
                  </p:pic>
                </p:oleObj>
              </mc:Fallback>
            </mc:AlternateContent>
          </a:graphicData>
        </a:graphic>
      </p:graphicFrame>
      <p:graphicFrame>
        <p:nvGraphicFramePr>
          <p:cNvPr id="133" name="Object 2"/>
          <p:cNvGraphicFramePr>
            <a:graphicFrameLocks noChangeAspect="1"/>
          </p:cNvGraphicFramePr>
          <p:nvPr/>
        </p:nvGraphicFramePr>
        <p:xfrm>
          <a:off x="10299701" y="1855788"/>
          <a:ext cx="371475" cy="349250"/>
        </p:xfrm>
        <a:graphic>
          <a:graphicData uri="http://schemas.openxmlformats.org/presentationml/2006/ole">
            <mc:AlternateContent xmlns:mc="http://schemas.openxmlformats.org/markup-compatibility/2006">
              <mc:Choice xmlns:v="urn:schemas-microsoft-com:vml" Requires="v">
                <p:oleObj spid="_x0000_s4227" name="Equation" r:id="rId12" imgW="215900" imgH="203200" progId="Equation.DSMT4">
                  <p:embed/>
                </p:oleObj>
              </mc:Choice>
              <mc:Fallback>
                <p:oleObj name="Equation" r:id="rId12" imgW="215900" imgH="203200" progId="Equation.DSMT4">
                  <p:embed/>
                  <p:pic>
                    <p:nvPicPr>
                      <p:cNvPr id="133" name="Object 2"/>
                      <p:cNvPicPr>
                        <a:picLocks noChangeAspect="1" noChangeArrowheads="1"/>
                      </p:cNvPicPr>
                      <p:nvPr/>
                    </p:nvPicPr>
                    <p:blipFill>
                      <a:blip r:embed="rId13"/>
                      <a:srcRect/>
                      <a:stretch>
                        <a:fillRect/>
                      </a:stretch>
                    </p:blipFill>
                    <p:spPr bwMode="auto">
                      <a:xfrm>
                        <a:off x="10299701" y="1855788"/>
                        <a:ext cx="371475" cy="349250"/>
                      </a:xfrm>
                      <a:prstGeom prst="rect">
                        <a:avLst/>
                      </a:prstGeom>
                      <a:noFill/>
                      <a:ln>
                        <a:noFill/>
                      </a:ln>
                      <a:effectLst/>
                    </p:spPr>
                  </p:pic>
                </p:oleObj>
              </mc:Fallback>
            </mc:AlternateContent>
          </a:graphicData>
        </a:graphic>
      </p:graphicFrame>
      <p:graphicFrame>
        <p:nvGraphicFramePr>
          <p:cNvPr id="54" name="Object 2"/>
          <p:cNvGraphicFramePr>
            <a:graphicFrameLocks noChangeAspect="1"/>
          </p:cNvGraphicFramePr>
          <p:nvPr/>
        </p:nvGraphicFramePr>
        <p:xfrm>
          <a:off x="6098626" y="3118445"/>
          <a:ext cx="2593975" cy="458788"/>
        </p:xfrm>
        <a:graphic>
          <a:graphicData uri="http://schemas.openxmlformats.org/presentationml/2006/ole">
            <mc:AlternateContent xmlns:mc="http://schemas.openxmlformats.org/markup-compatibility/2006">
              <mc:Choice xmlns:v="urn:schemas-microsoft-com:vml" Requires="v">
                <p:oleObj spid="_x0000_s4228" name="Equation" r:id="rId14" imgW="1511300" imgH="266700" progId="Equation.DSMT4">
                  <p:embed/>
                </p:oleObj>
              </mc:Choice>
              <mc:Fallback>
                <p:oleObj name="Equation" r:id="rId14" imgW="1511300" imgH="266700" progId="Equation.DSMT4">
                  <p:embed/>
                  <p:pic>
                    <p:nvPicPr>
                      <p:cNvPr id="54" name="Object 2"/>
                      <p:cNvPicPr>
                        <a:picLocks noChangeAspect="1" noChangeArrowheads="1"/>
                      </p:cNvPicPr>
                      <p:nvPr/>
                    </p:nvPicPr>
                    <p:blipFill>
                      <a:blip r:embed="rId15"/>
                      <a:srcRect/>
                      <a:stretch>
                        <a:fillRect/>
                      </a:stretch>
                    </p:blipFill>
                    <p:spPr bwMode="auto">
                      <a:xfrm>
                        <a:off x="6098626" y="3118445"/>
                        <a:ext cx="2593975" cy="458788"/>
                      </a:xfrm>
                      <a:prstGeom prst="rect">
                        <a:avLst/>
                      </a:prstGeom>
                      <a:noFill/>
                      <a:ln>
                        <a:noFill/>
                      </a:ln>
                      <a:effectLst/>
                    </p:spPr>
                  </p:pic>
                </p:oleObj>
              </mc:Fallback>
            </mc:AlternateContent>
          </a:graphicData>
        </a:graphic>
      </p:graphicFrame>
      <p:sp>
        <p:nvSpPr>
          <p:cNvPr id="56" name="TextBox 55"/>
          <p:cNvSpPr txBox="1"/>
          <p:nvPr/>
        </p:nvSpPr>
        <p:spPr>
          <a:xfrm>
            <a:off x="1793340" y="4049130"/>
            <a:ext cx="8769295" cy="707886"/>
          </a:xfrm>
          <a:prstGeom prst="rect">
            <a:avLst/>
          </a:prstGeom>
          <a:noFill/>
        </p:spPr>
        <p:txBody>
          <a:bodyPr wrap="square" rtlCol="0">
            <a:spAutoFit/>
          </a:bodyPr>
          <a:lstStyle/>
          <a:p>
            <a:r>
              <a:rPr lang="en-US" sz="2000" dirty="0" err="1">
                <a:solidFill>
                  <a:srgbClr val="FF0000"/>
                </a:solidFill>
                <a:latin typeface="Apple Chancery"/>
                <a:cs typeface="Apple Chancery"/>
              </a:rPr>
              <a:t>Kirchoff’s</a:t>
            </a:r>
            <a:r>
              <a:rPr lang="en-US" sz="2000" dirty="0">
                <a:solidFill>
                  <a:srgbClr val="FF0000"/>
                </a:solidFill>
                <a:latin typeface="Apple Chancery"/>
                <a:cs typeface="Apple Chancery"/>
              </a:rPr>
              <a:t> Second Law:  </a:t>
            </a:r>
            <a:r>
              <a:rPr lang="en-US" sz="2000" dirty="0">
                <a:solidFill>
                  <a:srgbClr val="000000"/>
                </a:solidFill>
                <a:latin typeface="Times New Roman"/>
                <a:cs typeface="Times New Roman"/>
              </a:rPr>
              <a:t>The </a:t>
            </a:r>
            <a:r>
              <a:rPr lang="en-US" sz="2000" dirty="0">
                <a:solidFill>
                  <a:srgbClr val="0000FF"/>
                </a:solidFill>
                <a:latin typeface="Times New Roman"/>
                <a:cs typeface="Times New Roman"/>
              </a:rPr>
              <a:t>sum </a:t>
            </a:r>
            <a:r>
              <a:rPr lang="en-US" sz="2000" dirty="0">
                <a:latin typeface="Times New Roman"/>
                <a:cs typeface="Times New Roman"/>
              </a:rPr>
              <a:t>of the </a:t>
            </a:r>
            <a:r>
              <a:rPr lang="en-US" sz="2000" i="1" dirty="0">
                <a:solidFill>
                  <a:srgbClr val="FF0000"/>
                </a:solidFill>
                <a:latin typeface="Times New Roman"/>
                <a:cs typeface="Times New Roman"/>
              </a:rPr>
              <a:t>voltage</a:t>
            </a:r>
            <a:r>
              <a:rPr lang="en-US" sz="2000" i="1" dirty="0">
                <a:solidFill>
                  <a:srgbClr val="0000FF"/>
                </a:solidFill>
                <a:latin typeface="Times New Roman"/>
                <a:cs typeface="Times New Roman"/>
              </a:rPr>
              <a:t> </a:t>
            </a:r>
            <a:r>
              <a:rPr lang="en-US" sz="2000" i="1" dirty="0">
                <a:solidFill>
                  <a:srgbClr val="FF0000"/>
                </a:solidFill>
                <a:latin typeface="Times New Roman"/>
                <a:cs typeface="Times New Roman"/>
              </a:rPr>
              <a:t>changes</a:t>
            </a:r>
            <a:r>
              <a:rPr lang="en-US" sz="2000" dirty="0">
                <a:solidFill>
                  <a:srgbClr val="000000"/>
                </a:solidFill>
                <a:latin typeface="Times New Roman"/>
                <a:cs typeface="Times New Roman"/>
              </a:rPr>
              <a:t> </a:t>
            </a:r>
            <a:r>
              <a:rPr lang="en-US" sz="2000" dirty="0">
                <a:solidFill>
                  <a:srgbClr val="008000"/>
                </a:solidFill>
                <a:latin typeface="Times New Roman"/>
                <a:cs typeface="Times New Roman"/>
              </a:rPr>
              <a:t>around a closed path </a:t>
            </a:r>
            <a:r>
              <a:rPr lang="en-US" sz="2000" dirty="0">
                <a:solidFill>
                  <a:srgbClr val="000000"/>
                </a:solidFill>
                <a:latin typeface="Times New Roman"/>
                <a:cs typeface="Times New Roman"/>
              </a:rPr>
              <a:t>(a loop) </a:t>
            </a:r>
            <a:r>
              <a:rPr lang="en-US" sz="2000" dirty="0">
                <a:solidFill>
                  <a:srgbClr val="0000FF"/>
                </a:solidFill>
                <a:latin typeface="Times New Roman"/>
                <a:cs typeface="Times New Roman"/>
              </a:rPr>
              <a:t>equals </a:t>
            </a:r>
            <a:r>
              <a:rPr lang="en-US" sz="2000" dirty="0">
                <a:solidFill>
                  <a:srgbClr val="FF0000"/>
                </a:solidFill>
                <a:latin typeface="Times New Roman"/>
                <a:cs typeface="Times New Roman"/>
              </a:rPr>
              <a:t>ZERO</a:t>
            </a:r>
            <a:r>
              <a:rPr lang="en-US" sz="2000" dirty="0">
                <a:solidFill>
                  <a:srgbClr val="000000"/>
                </a:solidFill>
                <a:latin typeface="Times New Roman"/>
                <a:cs typeface="Times New Roman"/>
              </a:rPr>
              <a:t>.  Mathematically, this is written as: </a:t>
            </a:r>
            <a:endParaRPr lang="en-US" sz="2000" dirty="0">
              <a:latin typeface="Times New Roman"/>
              <a:cs typeface="Times New Roman"/>
            </a:endParaRPr>
          </a:p>
        </p:txBody>
      </p:sp>
      <p:grpSp>
        <p:nvGrpSpPr>
          <p:cNvPr id="3" name="Group 2"/>
          <p:cNvGrpSpPr/>
          <p:nvPr/>
        </p:nvGrpSpPr>
        <p:grpSpPr>
          <a:xfrm>
            <a:off x="7521576" y="4367586"/>
            <a:ext cx="1285875" cy="460375"/>
            <a:chOff x="5654675" y="4589463"/>
            <a:chExt cx="1285875" cy="460375"/>
          </a:xfrm>
        </p:grpSpPr>
        <p:graphicFrame>
          <p:nvGraphicFramePr>
            <p:cNvPr id="57" name="Object 2"/>
            <p:cNvGraphicFramePr>
              <a:graphicFrameLocks noChangeAspect="1"/>
            </p:cNvGraphicFramePr>
            <p:nvPr/>
          </p:nvGraphicFramePr>
          <p:xfrm>
            <a:off x="5654675" y="4589463"/>
            <a:ext cx="1285875" cy="460375"/>
          </p:xfrm>
          <a:graphic>
            <a:graphicData uri="http://schemas.openxmlformats.org/presentationml/2006/ole">
              <mc:AlternateContent xmlns:mc="http://schemas.openxmlformats.org/markup-compatibility/2006">
                <mc:Choice xmlns:v="urn:schemas-microsoft-com:vml" Requires="v">
                  <p:oleObj spid="_x0000_s4229" name="Equation" r:id="rId16" imgW="749300" imgH="266700" progId="Equation.DSMT4">
                    <p:embed/>
                  </p:oleObj>
                </mc:Choice>
                <mc:Fallback>
                  <p:oleObj name="Equation" r:id="rId16" imgW="749300" imgH="266700" progId="Equation.DSMT4">
                    <p:embed/>
                    <p:pic>
                      <p:nvPicPr>
                        <p:cNvPr id="57" name="Object 2"/>
                        <p:cNvPicPr>
                          <a:picLocks noChangeAspect="1" noChangeArrowheads="1"/>
                        </p:cNvPicPr>
                        <p:nvPr/>
                      </p:nvPicPr>
                      <p:blipFill>
                        <a:blip r:embed="rId17"/>
                        <a:srcRect/>
                        <a:stretch>
                          <a:fillRect/>
                        </a:stretch>
                      </p:blipFill>
                      <p:spPr bwMode="auto">
                        <a:xfrm>
                          <a:off x="5654675" y="4589463"/>
                          <a:ext cx="1285875" cy="460375"/>
                        </a:xfrm>
                        <a:prstGeom prst="rect">
                          <a:avLst/>
                        </a:prstGeom>
                        <a:noFill/>
                        <a:ln>
                          <a:noFill/>
                        </a:ln>
                        <a:effectLst/>
                      </p:spPr>
                    </p:pic>
                  </p:oleObj>
                </mc:Fallback>
              </mc:AlternateContent>
            </a:graphicData>
          </a:graphic>
        </p:graphicFrame>
        <p:sp>
          <p:nvSpPr>
            <p:cNvPr id="2" name="Oval 1"/>
            <p:cNvSpPr/>
            <p:nvPr/>
          </p:nvSpPr>
          <p:spPr>
            <a:xfrm>
              <a:off x="5727700" y="4727575"/>
              <a:ext cx="174625" cy="174625"/>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0" name="TextBox 59"/>
          <p:cNvSpPr txBox="1"/>
          <p:nvPr/>
        </p:nvSpPr>
        <p:spPr>
          <a:xfrm>
            <a:off x="2032092" y="3508643"/>
            <a:ext cx="3851235" cy="400110"/>
          </a:xfrm>
          <a:prstGeom prst="rect">
            <a:avLst/>
          </a:prstGeom>
          <a:noFill/>
        </p:spPr>
        <p:txBody>
          <a:bodyPr wrap="square" rtlCol="0">
            <a:spAutoFit/>
          </a:bodyPr>
          <a:lstStyle/>
          <a:p>
            <a:r>
              <a:rPr lang="en-US" sz="2000" i="1" dirty="0">
                <a:solidFill>
                  <a:srgbClr val="FF0000"/>
                </a:solidFill>
                <a:latin typeface="Apple Chancery"/>
                <a:cs typeface="Apple Chancery"/>
              </a:rPr>
              <a:t>Example </a:t>
            </a:r>
            <a:r>
              <a:rPr lang="en-US" sz="2000" dirty="0">
                <a:latin typeface="Times New Roman"/>
                <a:cs typeface="Times New Roman"/>
              </a:rPr>
              <a:t>from the circuit’s </a:t>
            </a:r>
            <a:r>
              <a:rPr lang="en-US" sz="2000" dirty="0">
                <a:solidFill>
                  <a:srgbClr val="0000FF"/>
                </a:solidFill>
                <a:latin typeface="Times New Roman"/>
                <a:cs typeface="Times New Roman"/>
              </a:rPr>
              <a:t>Node A</a:t>
            </a:r>
            <a:r>
              <a:rPr lang="en-US" sz="2000" dirty="0">
                <a:latin typeface="Times New Roman"/>
                <a:cs typeface="Times New Roman"/>
              </a:rPr>
              <a:t>:</a:t>
            </a:r>
          </a:p>
        </p:txBody>
      </p:sp>
      <p:graphicFrame>
        <p:nvGraphicFramePr>
          <p:cNvPr id="61" name="Object 2"/>
          <p:cNvGraphicFramePr>
            <a:graphicFrameLocks noChangeAspect="1"/>
          </p:cNvGraphicFramePr>
          <p:nvPr/>
        </p:nvGraphicFramePr>
        <p:xfrm>
          <a:off x="5883327" y="3559503"/>
          <a:ext cx="1089025" cy="349250"/>
        </p:xfrm>
        <a:graphic>
          <a:graphicData uri="http://schemas.openxmlformats.org/presentationml/2006/ole">
            <mc:AlternateContent xmlns:mc="http://schemas.openxmlformats.org/markup-compatibility/2006">
              <mc:Choice xmlns:v="urn:schemas-microsoft-com:vml" Requires="v">
                <p:oleObj spid="_x0000_s4230" name="Equation" r:id="rId18" imgW="635000" imgH="203200" progId="Equation.DSMT4">
                  <p:embed/>
                </p:oleObj>
              </mc:Choice>
              <mc:Fallback>
                <p:oleObj name="Equation" r:id="rId18" imgW="635000" imgH="203200" progId="Equation.DSMT4">
                  <p:embed/>
                  <p:pic>
                    <p:nvPicPr>
                      <p:cNvPr id="61" name="Object 2"/>
                      <p:cNvPicPr>
                        <a:picLocks noChangeAspect="1" noChangeArrowheads="1"/>
                      </p:cNvPicPr>
                      <p:nvPr/>
                    </p:nvPicPr>
                    <p:blipFill>
                      <a:blip r:embed="rId19"/>
                      <a:srcRect/>
                      <a:stretch>
                        <a:fillRect/>
                      </a:stretch>
                    </p:blipFill>
                    <p:spPr bwMode="auto">
                      <a:xfrm>
                        <a:off x="5883327" y="3559503"/>
                        <a:ext cx="1089025" cy="349250"/>
                      </a:xfrm>
                      <a:prstGeom prst="rect">
                        <a:avLst/>
                      </a:prstGeom>
                      <a:noFill/>
                      <a:ln>
                        <a:noFill/>
                      </a:ln>
                      <a:effectLst/>
                    </p:spPr>
                  </p:pic>
                </p:oleObj>
              </mc:Fallback>
            </mc:AlternateContent>
          </a:graphicData>
        </a:graphic>
      </p:graphicFrame>
      <p:cxnSp>
        <p:nvCxnSpPr>
          <p:cNvPr id="62" name="Straight Arrow Connector 61"/>
          <p:cNvCxnSpPr/>
          <p:nvPr/>
        </p:nvCxnSpPr>
        <p:spPr>
          <a:xfrm>
            <a:off x="8525393" y="1611551"/>
            <a:ext cx="0" cy="580606"/>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V="1">
            <a:off x="7657067" y="1445008"/>
            <a:ext cx="868327" cy="14344"/>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64" name="Object 2"/>
          <p:cNvGraphicFramePr>
            <a:graphicFrameLocks noChangeAspect="1"/>
          </p:cNvGraphicFramePr>
          <p:nvPr/>
        </p:nvGraphicFramePr>
        <p:xfrm>
          <a:off x="7721553" y="1429147"/>
          <a:ext cx="239713" cy="350837"/>
        </p:xfrm>
        <a:graphic>
          <a:graphicData uri="http://schemas.openxmlformats.org/presentationml/2006/ole">
            <mc:AlternateContent xmlns:mc="http://schemas.openxmlformats.org/markup-compatibility/2006">
              <mc:Choice xmlns:v="urn:schemas-microsoft-com:vml" Requires="v">
                <p:oleObj spid="_x0000_s4231" name="Equation" r:id="rId20" imgW="139700" imgH="203200" progId="Equation.DSMT4">
                  <p:embed/>
                </p:oleObj>
              </mc:Choice>
              <mc:Fallback>
                <p:oleObj name="Equation" r:id="rId20" imgW="139700" imgH="203200" progId="Equation.DSMT4">
                  <p:embed/>
                  <p:pic>
                    <p:nvPicPr>
                      <p:cNvPr id="64" name="Object 2"/>
                      <p:cNvPicPr>
                        <a:picLocks noChangeAspect="1" noChangeArrowheads="1"/>
                      </p:cNvPicPr>
                      <p:nvPr/>
                    </p:nvPicPr>
                    <p:blipFill>
                      <a:blip r:embed="rId21"/>
                      <a:srcRect/>
                      <a:stretch>
                        <a:fillRect/>
                      </a:stretch>
                    </p:blipFill>
                    <p:spPr bwMode="auto">
                      <a:xfrm>
                        <a:off x="7721553" y="1429147"/>
                        <a:ext cx="239713" cy="350837"/>
                      </a:xfrm>
                      <a:prstGeom prst="rect">
                        <a:avLst/>
                      </a:prstGeom>
                      <a:noFill/>
                      <a:ln>
                        <a:noFill/>
                      </a:ln>
                      <a:effectLst/>
                    </p:spPr>
                  </p:pic>
                </p:oleObj>
              </mc:Fallback>
            </mc:AlternateContent>
          </a:graphicData>
        </a:graphic>
      </p:graphicFrame>
      <p:cxnSp>
        <p:nvCxnSpPr>
          <p:cNvPr id="65" name="Straight Arrow Connector 64"/>
          <p:cNvCxnSpPr/>
          <p:nvPr/>
        </p:nvCxnSpPr>
        <p:spPr>
          <a:xfrm>
            <a:off x="8807450" y="1364774"/>
            <a:ext cx="471460" cy="0"/>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66" name="Object 2"/>
          <p:cNvGraphicFramePr>
            <a:graphicFrameLocks noChangeAspect="1"/>
          </p:cNvGraphicFramePr>
          <p:nvPr/>
        </p:nvGraphicFramePr>
        <p:xfrm>
          <a:off x="8285681" y="1634946"/>
          <a:ext cx="239712" cy="350837"/>
        </p:xfrm>
        <a:graphic>
          <a:graphicData uri="http://schemas.openxmlformats.org/presentationml/2006/ole">
            <mc:AlternateContent xmlns:mc="http://schemas.openxmlformats.org/markup-compatibility/2006">
              <mc:Choice xmlns:v="urn:schemas-microsoft-com:vml" Requires="v">
                <p:oleObj spid="_x0000_s4232" name="Equation" r:id="rId22" imgW="139700" imgH="203200" progId="Equation.DSMT4">
                  <p:embed/>
                </p:oleObj>
              </mc:Choice>
              <mc:Fallback>
                <p:oleObj name="Equation" r:id="rId22" imgW="139700" imgH="203200" progId="Equation.DSMT4">
                  <p:embed/>
                  <p:pic>
                    <p:nvPicPr>
                      <p:cNvPr id="66" name="Object 2"/>
                      <p:cNvPicPr>
                        <a:picLocks noChangeAspect="1" noChangeArrowheads="1"/>
                      </p:cNvPicPr>
                      <p:nvPr/>
                    </p:nvPicPr>
                    <p:blipFill>
                      <a:blip r:embed="rId23"/>
                      <a:srcRect/>
                      <a:stretch>
                        <a:fillRect/>
                      </a:stretch>
                    </p:blipFill>
                    <p:spPr bwMode="auto">
                      <a:xfrm>
                        <a:off x="8285681" y="1634946"/>
                        <a:ext cx="239712" cy="350837"/>
                      </a:xfrm>
                      <a:prstGeom prst="rect">
                        <a:avLst/>
                      </a:prstGeom>
                      <a:noFill/>
                      <a:ln>
                        <a:noFill/>
                      </a:ln>
                      <a:effectLst/>
                    </p:spPr>
                  </p:pic>
                </p:oleObj>
              </mc:Fallback>
            </mc:AlternateContent>
          </a:graphicData>
        </a:graphic>
      </p:graphicFrame>
      <p:graphicFrame>
        <p:nvGraphicFramePr>
          <p:cNvPr id="67" name="Object 2"/>
          <p:cNvGraphicFramePr>
            <a:graphicFrameLocks noChangeAspect="1"/>
          </p:cNvGraphicFramePr>
          <p:nvPr/>
        </p:nvGraphicFramePr>
        <p:xfrm>
          <a:off x="8930516" y="1335389"/>
          <a:ext cx="239713" cy="350837"/>
        </p:xfrm>
        <a:graphic>
          <a:graphicData uri="http://schemas.openxmlformats.org/presentationml/2006/ole">
            <mc:AlternateContent xmlns:mc="http://schemas.openxmlformats.org/markup-compatibility/2006">
              <mc:Choice xmlns:v="urn:schemas-microsoft-com:vml" Requires="v">
                <p:oleObj spid="_x0000_s4233" name="Equation" r:id="rId24" imgW="139700" imgH="203200" progId="Equation.DSMT4">
                  <p:embed/>
                </p:oleObj>
              </mc:Choice>
              <mc:Fallback>
                <p:oleObj name="Equation" r:id="rId24" imgW="139700" imgH="203200" progId="Equation.DSMT4">
                  <p:embed/>
                  <p:pic>
                    <p:nvPicPr>
                      <p:cNvPr id="67" name="Object 2"/>
                      <p:cNvPicPr>
                        <a:picLocks noChangeAspect="1" noChangeArrowheads="1"/>
                      </p:cNvPicPr>
                      <p:nvPr/>
                    </p:nvPicPr>
                    <p:blipFill>
                      <a:blip r:embed="rId25"/>
                      <a:srcRect/>
                      <a:stretch>
                        <a:fillRect/>
                      </a:stretch>
                    </p:blipFill>
                    <p:spPr bwMode="auto">
                      <a:xfrm>
                        <a:off x="8930516" y="1335389"/>
                        <a:ext cx="239713" cy="350837"/>
                      </a:xfrm>
                      <a:prstGeom prst="rect">
                        <a:avLst/>
                      </a:prstGeom>
                      <a:noFill/>
                      <a:ln>
                        <a:noFill/>
                      </a:ln>
                      <a:effectLst/>
                    </p:spPr>
                  </p:pic>
                </p:oleObj>
              </mc:Fallback>
            </mc:AlternateContent>
          </a:graphicData>
        </a:graphic>
      </p:graphicFrame>
      <p:sp>
        <p:nvSpPr>
          <p:cNvPr id="5" name="TextBox 4"/>
          <p:cNvSpPr txBox="1"/>
          <p:nvPr/>
        </p:nvSpPr>
        <p:spPr>
          <a:xfrm>
            <a:off x="8395718" y="979473"/>
            <a:ext cx="646406" cy="276999"/>
          </a:xfrm>
          <a:prstGeom prst="rect">
            <a:avLst/>
          </a:prstGeom>
          <a:noFill/>
        </p:spPr>
        <p:txBody>
          <a:bodyPr wrap="none" rtlCol="0">
            <a:spAutoFit/>
          </a:bodyPr>
          <a:lstStyle/>
          <a:p>
            <a:r>
              <a:rPr lang="en-US" sz="1200" dirty="0">
                <a:solidFill>
                  <a:srgbClr val="0000FF"/>
                </a:solidFill>
              </a:rPr>
              <a:t>Node A</a:t>
            </a:r>
          </a:p>
        </p:txBody>
      </p:sp>
      <p:sp>
        <p:nvSpPr>
          <p:cNvPr id="69" name="TextBox 68"/>
          <p:cNvSpPr txBox="1"/>
          <p:nvPr/>
        </p:nvSpPr>
        <p:spPr>
          <a:xfrm>
            <a:off x="2029069" y="4792897"/>
            <a:ext cx="6689853" cy="400110"/>
          </a:xfrm>
          <a:prstGeom prst="rect">
            <a:avLst/>
          </a:prstGeom>
          <a:noFill/>
        </p:spPr>
        <p:txBody>
          <a:bodyPr wrap="square" rtlCol="0">
            <a:spAutoFit/>
          </a:bodyPr>
          <a:lstStyle/>
          <a:p>
            <a:r>
              <a:rPr lang="en-US" sz="2000" i="1" dirty="0">
                <a:solidFill>
                  <a:srgbClr val="FF0000"/>
                </a:solidFill>
                <a:latin typeface="Apple Chancery"/>
                <a:cs typeface="Apple Chancery"/>
              </a:rPr>
              <a:t>Examples: </a:t>
            </a:r>
            <a:r>
              <a:rPr lang="en-US" sz="2000" dirty="0">
                <a:latin typeface="Times New Roman"/>
                <a:cs typeface="Times New Roman"/>
              </a:rPr>
              <a:t>starting at </a:t>
            </a:r>
            <a:r>
              <a:rPr lang="en-US" sz="2000" dirty="0">
                <a:solidFill>
                  <a:srgbClr val="0000FF"/>
                </a:solidFill>
                <a:latin typeface="Times New Roman"/>
                <a:cs typeface="Times New Roman"/>
              </a:rPr>
              <a:t>Node A:</a:t>
            </a:r>
            <a:endParaRPr lang="en-US" sz="2000" dirty="0">
              <a:latin typeface="Times New Roman"/>
              <a:cs typeface="Times New Roman"/>
            </a:endParaRPr>
          </a:p>
        </p:txBody>
      </p:sp>
      <p:grpSp>
        <p:nvGrpSpPr>
          <p:cNvPr id="11" name="Group 10"/>
          <p:cNvGrpSpPr/>
          <p:nvPr/>
        </p:nvGrpSpPr>
        <p:grpSpPr>
          <a:xfrm>
            <a:off x="9173739" y="1791475"/>
            <a:ext cx="770504" cy="880800"/>
            <a:chOff x="7649739" y="1791475"/>
            <a:chExt cx="770504" cy="880800"/>
          </a:xfrm>
        </p:grpSpPr>
        <p:sp>
          <p:nvSpPr>
            <p:cNvPr id="70" name="Rounded Rectangle 69"/>
            <p:cNvSpPr/>
            <p:nvPr/>
          </p:nvSpPr>
          <p:spPr>
            <a:xfrm>
              <a:off x="7738931" y="1791475"/>
              <a:ext cx="681312" cy="860192"/>
            </a:xfrm>
            <a:prstGeom prst="round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extBox 70"/>
            <p:cNvSpPr txBox="1"/>
            <p:nvPr/>
          </p:nvSpPr>
          <p:spPr>
            <a:xfrm>
              <a:off x="7762621" y="2395276"/>
              <a:ext cx="607859" cy="276999"/>
            </a:xfrm>
            <a:prstGeom prst="rect">
              <a:avLst/>
            </a:prstGeom>
            <a:noFill/>
          </p:spPr>
          <p:txBody>
            <a:bodyPr wrap="none" rtlCol="0">
              <a:spAutoFit/>
            </a:bodyPr>
            <a:lstStyle/>
            <a:p>
              <a:r>
                <a:rPr lang="en-US" sz="1200" dirty="0">
                  <a:solidFill>
                    <a:srgbClr val="0000FF"/>
                  </a:solidFill>
                </a:rPr>
                <a:t>Loop 2</a:t>
              </a:r>
            </a:p>
          </p:txBody>
        </p:sp>
        <p:cxnSp>
          <p:nvCxnSpPr>
            <p:cNvPr id="7" name="Straight Connector 6"/>
            <p:cNvCxnSpPr>
              <a:stCxn id="70" idx="1"/>
            </p:cNvCxnSpPr>
            <p:nvPr/>
          </p:nvCxnSpPr>
          <p:spPr>
            <a:xfrm flipH="1">
              <a:off x="7649739" y="2221571"/>
              <a:ext cx="89192" cy="173705"/>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7733975" y="2221571"/>
              <a:ext cx="89192" cy="173705"/>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grpSp>
      <p:graphicFrame>
        <p:nvGraphicFramePr>
          <p:cNvPr id="78" name="Object 2"/>
          <p:cNvGraphicFramePr>
            <a:graphicFrameLocks noChangeAspect="1"/>
          </p:cNvGraphicFramePr>
          <p:nvPr/>
        </p:nvGraphicFramePr>
        <p:xfrm>
          <a:off x="3200401" y="5582323"/>
          <a:ext cx="1958975" cy="349250"/>
        </p:xfrm>
        <a:graphic>
          <a:graphicData uri="http://schemas.openxmlformats.org/presentationml/2006/ole">
            <mc:AlternateContent xmlns:mc="http://schemas.openxmlformats.org/markup-compatibility/2006">
              <mc:Choice xmlns:v="urn:schemas-microsoft-com:vml" Requires="v">
                <p:oleObj spid="_x0000_s4234" name="Equation" r:id="rId26" imgW="1143000" imgH="203200" progId="Equation.DSMT4">
                  <p:embed/>
                </p:oleObj>
              </mc:Choice>
              <mc:Fallback>
                <p:oleObj name="Equation" r:id="rId26" imgW="1143000" imgH="203200" progId="Equation.DSMT4">
                  <p:embed/>
                  <p:pic>
                    <p:nvPicPr>
                      <p:cNvPr id="78" name="Object 2"/>
                      <p:cNvPicPr>
                        <a:picLocks noChangeAspect="1" noChangeArrowheads="1"/>
                      </p:cNvPicPr>
                      <p:nvPr/>
                    </p:nvPicPr>
                    <p:blipFill>
                      <a:blip r:embed="rId27"/>
                      <a:srcRect/>
                      <a:stretch>
                        <a:fillRect/>
                      </a:stretch>
                    </p:blipFill>
                    <p:spPr bwMode="auto">
                      <a:xfrm>
                        <a:off x="3200401" y="5582323"/>
                        <a:ext cx="1958975" cy="349250"/>
                      </a:xfrm>
                      <a:prstGeom prst="rect">
                        <a:avLst/>
                      </a:prstGeom>
                      <a:noFill/>
                      <a:ln>
                        <a:noFill/>
                      </a:ln>
                      <a:effectLst/>
                    </p:spPr>
                  </p:pic>
                </p:oleObj>
              </mc:Fallback>
            </mc:AlternateContent>
          </a:graphicData>
        </a:graphic>
      </p:graphicFrame>
      <p:sp>
        <p:nvSpPr>
          <p:cNvPr id="79" name="TextBox 78"/>
          <p:cNvSpPr txBox="1"/>
          <p:nvPr/>
        </p:nvSpPr>
        <p:spPr>
          <a:xfrm>
            <a:off x="2378776" y="5132339"/>
            <a:ext cx="3920425" cy="400110"/>
          </a:xfrm>
          <a:prstGeom prst="rect">
            <a:avLst/>
          </a:prstGeom>
          <a:noFill/>
        </p:spPr>
        <p:txBody>
          <a:bodyPr wrap="square" rtlCol="0">
            <a:spAutoFit/>
          </a:bodyPr>
          <a:lstStyle/>
          <a:p>
            <a:r>
              <a:rPr lang="en-US" sz="2000" dirty="0">
                <a:solidFill>
                  <a:srgbClr val="0000FF"/>
                </a:solidFill>
                <a:latin typeface="Times New Roman"/>
                <a:cs typeface="Times New Roman"/>
              </a:rPr>
              <a:t>Loop 1 </a:t>
            </a:r>
            <a:r>
              <a:rPr lang="en-US" sz="2000" dirty="0">
                <a:solidFill>
                  <a:srgbClr val="008000"/>
                </a:solidFill>
                <a:latin typeface="Times New Roman"/>
                <a:cs typeface="Times New Roman"/>
              </a:rPr>
              <a:t>traversing counterclockwise</a:t>
            </a:r>
            <a:r>
              <a:rPr lang="en-US" sz="2000" dirty="0">
                <a:latin typeface="Times New Roman"/>
                <a:cs typeface="Times New Roman"/>
              </a:rPr>
              <a:t>:</a:t>
            </a:r>
          </a:p>
        </p:txBody>
      </p:sp>
      <p:graphicFrame>
        <p:nvGraphicFramePr>
          <p:cNvPr id="80" name="Object 2"/>
          <p:cNvGraphicFramePr>
            <a:graphicFrameLocks noChangeAspect="1"/>
          </p:cNvGraphicFramePr>
          <p:nvPr/>
        </p:nvGraphicFramePr>
        <p:xfrm>
          <a:off x="7223957" y="5582323"/>
          <a:ext cx="2460625" cy="349250"/>
        </p:xfrm>
        <a:graphic>
          <a:graphicData uri="http://schemas.openxmlformats.org/presentationml/2006/ole">
            <mc:AlternateContent xmlns:mc="http://schemas.openxmlformats.org/markup-compatibility/2006">
              <mc:Choice xmlns:v="urn:schemas-microsoft-com:vml" Requires="v">
                <p:oleObj spid="_x0000_s4235" name="Equation" r:id="rId28" imgW="1435100" imgH="203200" progId="Equation.DSMT4">
                  <p:embed/>
                </p:oleObj>
              </mc:Choice>
              <mc:Fallback>
                <p:oleObj name="Equation" r:id="rId28" imgW="1435100" imgH="203200" progId="Equation.DSMT4">
                  <p:embed/>
                  <p:pic>
                    <p:nvPicPr>
                      <p:cNvPr id="80" name="Object 2"/>
                      <p:cNvPicPr>
                        <a:picLocks noChangeAspect="1" noChangeArrowheads="1"/>
                      </p:cNvPicPr>
                      <p:nvPr/>
                    </p:nvPicPr>
                    <p:blipFill>
                      <a:blip r:embed="rId29"/>
                      <a:srcRect/>
                      <a:stretch>
                        <a:fillRect/>
                      </a:stretch>
                    </p:blipFill>
                    <p:spPr bwMode="auto">
                      <a:xfrm>
                        <a:off x="7223957" y="5582323"/>
                        <a:ext cx="2460625" cy="349250"/>
                      </a:xfrm>
                      <a:prstGeom prst="rect">
                        <a:avLst/>
                      </a:prstGeom>
                      <a:noFill/>
                      <a:ln>
                        <a:noFill/>
                      </a:ln>
                      <a:effectLst/>
                    </p:spPr>
                  </p:pic>
                </p:oleObj>
              </mc:Fallback>
            </mc:AlternateContent>
          </a:graphicData>
        </a:graphic>
      </p:graphicFrame>
      <p:sp>
        <p:nvSpPr>
          <p:cNvPr id="81" name="TextBox 80"/>
          <p:cNvSpPr txBox="1"/>
          <p:nvPr/>
        </p:nvSpPr>
        <p:spPr>
          <a:xfrm>
            <a:off x="6696020" y="5131413"/>
            <a:ext cx="3487095" cy="400110"/>
          </a:xfrm>
          <a:prstGeom prst="rect">
            <a:avLst/>
          </a:prstGeom>
          <a:noFill/>
        </p:spPr>
        <p:txBody>
          <a:bodyPr wrap="square" rtlCol="0">
            <a:spAutoFit/>
          </a:bodyPr>
          <a:lstStyle/>
          <a:p>
            <a:r>
              <a:rPr lang="en-US" sz="2000" dirty="0">
                <a:solidFill>
                  <a:srgbClr val="0000FF"/>
                </a:solidFill>
                <a:latin typeface="Times New Roman"/>
                <a:cs typeface="Times New Roman"/>
              </a:rPr>
              <a:t>Loop 2 </a:t>
            </a:r>
            <a:r>
              <a:rPr lang="en-US" sz="2000" dirty="0">
                <a:solidFill>
                  <a:srgbClr val="008000"/>
                </a:solidFill>
                <a:latin typeface="Times New Roman"/>
                <a:cs typeface="Times New Roman"/>
              </a:rPr>
              <a:t>traversing clockwise</a:t>
            </a:r>
            <a:r>
              <a:rPr lang="en-US" sz="2000" dirty="0">
                <a:latin typeface="Times New Roman"/>
                <a:cs typeface="Times New Roman"/>
              </a:rPr>
              <a:t>:</a:t>
            </a:r>
          </a:p>
        </p:txBody>
      </p:sp>
      <p:grpSp>
        <p:nvGrpSpPr>
          <p:cNvPr id="13" name="Group 12"/>
          <p:cNvGrpSpPr/>
          <p:nvPr/>
        </p:nvGrpSpPr>
        <p:grpSpPr>
          <a:xfrm>
            <a:off x="7499102" y="1885288"/>
            <a:ext cx="770504" cy="880800"/>
            <a:chOff x="5975102" y="1885288"/>
            <a:chExt cx="770504" cy="880800"/>
          </a:xfrm>
        </p:grpSpPr>
        <p:sp>
          <p:nvSpPr>
            <p:cNvPr id="85" name="Rounded Rectangle 84"/>
            <p:cNvSpPr/>
            <p:nvPr/>
          </p:nvSpPr>
          <p:spPr>
            <a:xfrm>
              <a:off x="6064294" y="1885288"/>
              <a:ext cx="681312" cy="860192"/>
            </a:xfrm>
            <a:prstGeom prst="round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TextBox 85"/>
            <p:cNvSpPr txBox="1"/>
            <p:nvPr/>
          </p:nvSpPr>
          <p:spPr>
            <a:xfrm>
              <a:off x="6087984" y="2489089"/>
              <a:ext cx="607859" cy="276999"/>
            </a:xfrm>
            <a:prstGeom prst="rect">
              <a:avLst/>
            </a:prstGeom>
            <a:noFill/>
          </p:spPr>
          <p:txBody>
            <a:bodyPr wrap="none" rtlCol="0">
              <a:spAutoFit/>
            </a:bodyPr>
            <a:lstStyle/>
            <a:p>
              <a:r>
                <a:rPr lang="en-US" sz="1200" dirty="0">
                  <a:solidFill>
                    <a:srgbClr val="0000FF"/>
                  </a:solidFill>
                </a:rPr>
                <a:t>Loop 1</a:t>
              </a:r>
            </a:p>
          </p:txBody>
        </p:sp>
        <p:grpSp>
          <p:nvGrpSpPr>
            <p:cNvPr id="12" name="Group 11"/>
            <p:cNvGrpSpPr/>
            <p:nvPr/>
          </p:nvGrpSpPr>
          <p:grpSpPr>
            <a:xfrm flipV="1">
              <a:off x="5975102" y="2315384"/>
              <a:ext cx="173428" cy="173705"/>
              <a:chOff x="5975102" y="2315384"/>
              <a:chExt cx="173428" cy="173705"/>
            </a:xfrm>
          </p:grpSpPr>
          <p:cxnSp>
            <p:nvCxnSpPr>
              <p:cNvPr id="87" name="Straight Connector 86"/>
              <p:cNvCxnSpPr>
                <a:stCxn id="85" idx="1"/>
              </p:cNvCxnSpPr>
              <p:nvPr/>
            </p:nvCxnSpPr>
            <p:spPr>
              <a:xfrm flipH="1">
                <a:off x="5975102" y="2315384"/>
                <a:ext cx="89192" cy="173705"/>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a:off x="6059338" y="2315384"/>
                <a:ext cx="89192" cy="173705"/>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grpSp>
      </p:grpSp>
      <p:graphicFrame>
        <p:nvGraphicFramePr>
          <p:cNvPr id="134" name="Object 2"/>
          <p:cNvGraphicFramePr>
            <a:graphicFrameLocks noChangeAspect="1"/>
          </p:cNvGraphicFramePr>
          <p:nvPr/>
        </p:nvGraphicFramePr>
        <p:xfrm>
          <a:off x="3922714" y="6282532"/>
          <a:ext cx="434975" cy="284162"/>
        </p:xfrm>
        <a:graphic>
          <a:graphicData uri="http://schemas.openxmlformats.org/presentationml/2006/ole">
            <mc:AlternateContent xmlns:mc="http://schemas.openxmlformats.org/markup-compatibility/2006">
              <mc:Choice xmlns:v="urn:schemas-microsoft-com:vml" Requires="v">
                <p:oleObj spid="_x0000_s4236" name="Equation" r:id="rId30" imgW="254000" imgH="165100" progId="Equation.DSMT4">
                  <p:embed/>
                </p:oleObj>
              </mc:Choice>
              <mc:Fallback>
                <p:oleObj name="Equation" r:id="rId30" imgW="254000" imgH="165100" progId="Equation.DSMT4">
                  <p:embed/>
                  <p:pic>
                    <p:nvPicPr>
                      <p:cNvPr id="134" name="Object 2"/>
                      <p:cNvPicPr>
                        <a:picLocks noChangeAspect="1" noChangeArrowheads="1"/>
                      </p:cNvPicPr>
                      <p:nvPr/>
                    </p:nvPicPr>
                    <p:blipFill>
                      <a:blip r:embed="rId31"/>
                      <a:srcRect/>
                      <a:stretch>
                        <a:fillRect/>
                      </a:stretch>
                    </p:blipFill>
                    <p:spPr bwMode="auto">
                      <a:xfrm>
                        <a:off x="3922714" y="6282532"/>
                        <a:ext cx="434975" cy="28416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56977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dissolve">
                                      <p:cBhvr>
                                        <p:cTn id="7" dur="500"/>
                                        <p:tgtEl>
                                          <p:spTgt spid="17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dissolve">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dissolve">
                                      <p:cBhvr>
                                        <p:cTn id="17" dur="500"/>
                                        <p:tgtEl>
                                          <p:spTgt spid="60"/>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par>
                                <p:cTn id="21" presetID="9" presetClass="entr" presetSubtype="0" fill="hold" nodeType="with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dissolve">
                                      <p:cBhvr>
                                        <p:cTn id="23" dur="500"/>
                                        <p:tgtEl>
                                          <p:spTgt spid="63"/>
                                        </p:tgtEl>
                                      </p:cBhvr>
                                    </p:animEffect>
                                  </p:childTnLst>
                                </p:cTn>
                              </p:par>
                              <p:par>
                                <p:cTn id="24" presetID="9" presetClass="entr" presetSubtype="0" fill="hold" nodeType="with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dissolve">
                                      <p:cBhvr>
                                        <p:cTn id="26" dur="500"/>
                                        <p:tgtEl>
                                          <p:spTgt spid="65"/>
                                        </p:tgtEl>
                                      </p:cBhvr>
                                    </p:animEffect>
                                  </p:childTnLst>
                                </p:cTn>
                              </p:par>
                              <p:par>
                                <p:cTn id="27" presetID="9" presetClass="entr" presetSubtype="0" fill="hold" nodeType="with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dissolve">
                                      <p:cBhvr>
                                        <p:cTn id="29" dur="500"/>
                                        <p:tgtEl>
                                          <p:spTgt spid="62"/>
                                        </p:tgtEl>
                                      </p:cBhvr>
                                    </p:animEffect>
                                  </p:childTnLst>
                                </p:cTn>
                              </p:par>
                              <p:par>
                                <p:cTn id="30" presetID="9" presetClass="entr" presetSubtype="0" fill="hold" nodeType="with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dissolve">
                                      <p:cBhvr>
                                        <p:cTn id="32" dur="500"/>
                                        <p:tgtEl>
                                          <p:spTgt spid="66"/>
                                        </p:tgtEl>
                                      </p:cBhvr>
                                    </p:animEffect>
                                  </p:childTnLst>
                                </p:cTn>
                              </p:par>
                              <p:par>
                                <p:cTn id="33" presetID="9" presetClass="entr" presetSubtype="0" fill="hold" nodeType="with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dissolve">
                                      <p:cBhvr>
                                        <p:cTn id="35" dur="500"/>
                                        <p:tgtEl>
                                          <p:spTgt spid="64"/>
                                        </p:tgtEl>
                                      </p:cBhvr>
                                    </p:animEffect>
                                  </p:childTnLst>
                                </p:cTn>
                              </p:par>
                              <p:par>
                                <p:cTn id="36" presetID="9" presetClass="entr" presetSubtype="0" fill="hold" nodeType="with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dissolve">
                                      <p:cBhvr>
                                        <p:cTn id="38" dur="500"/>
                                        <p:tgtEl>
                                          <p:spTgt spid="67"/>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dissolve">
                                      <p:cBhvr>
                                        <p:cTn id="43" dur="500"/>
                                        <p:tgtEl>
                                          <p:spTgt spid="61"/>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dissolve">
                                      <p:cBhvr>
                                        <p:cTn id="48" dur="500"/>
                                        <p:tgtEl>
                                          <p:spTgt spid="56"/>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dissolve">
                                      <p:cBhvr>
                                        <p:cTn id="53" dur="500"/>
                                        <p:tgtEl>
                                          <p:spTgt spid="3"/>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dissolve">
                                      <p:cBhvr>
                                        <p:cTn id="58" dur="500"/>
                                        <p:tgtEl>
                                          <p:spTgt spid="13"/>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dissolve">
                                      <p:cBhvr>
                                        <p:cTn id="61" dur="500"/>
                                        <p:tgtEl>
                                          <p:spTgt spid="69"/>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134"/>
                                        </p:tgtEl>
                                        <p:attrNameLst>
                                          <p:attrName>style.visibility</p:attrName>
                                        </p:attrNameLst>
                                      </p:cBhvr>
                                      <p:to>
                                        <p:strVal val="visible"/>
                                      </p:to>
                                    </p:set>
                                    <p:animEffect transition="in" filter="dissolve">
                                      <p:cBhvr>
                                        <p:cTn id="66" dur="500"/>
                                        <p:tgtEl>
                                          <p:spTgt spid="134"/>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82"/>
                                        </p:tgtEl>
                                        <p:attrNameLst>
                                          <p:attrName>style.visibility</p:attrName>
                                        </p:attrNameLst>
                                      </p:cBhvr>
                                      <p:to>
                                        <p:strVal val="visible"/>
                                      </p:to>
                                    </p:set>
                                    <p:animEffect transition="in" filter="dissolve">
                                      <p:cBhvr>
                                        <p:cTn id="69" dur="500"/>
                                        <p:tgtEl>
                                          <p:spTgt spid="82"/>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79"/>
                                        </p:tgtEl>
                                        <p:attrNameLst>
                                          <p:attrName>style.visibility</p:attrName>
                                        </p:attrNameLst>
                                      </p:cBhvr>
                                      <p:to>
                                        <p:strVal val="visible"/>
                                      </p:to>
                                    </p:set>
                                    <p:animEffect transition="in" filter="dissolve">
                                      <p:cBhvr>
                                        <p:cTn id="72" dur="500"/>
                                        <p:tgtEl>
                                          <p:spTgt spid="79"/>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78"/>
                                        </p:tgtEl>
                                        <p:attrNameLst>
                                          <p:attrName>style.visibility</p:attrName>
                                        </p:attrNameLst>
                                      </p:cBhvr>
                                      <p:to>
                                        <p:strVal val="visible"/>
                                      </p:to>
                                    </p:set>
                                    <p:animEffect transition="in" filter="dissolve">
                                      <p:cBhvr>
                                        <p:cTn id="77" dur="500"/>
                                        <p:tgtEl>
                                          <p:spTgt spid="78"/>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81"/>
                                        </p:tgtEl>
                                        <p:attrNameLst>
                                          <p:attrName>style.visibility</p:attrName>
                                        </p:attrNameLst>
                                      </p:cBhvr>
                                      <p:to>
                                        <p:strVal val="visible"/>
                                      </p:to>
                                    </p:set>
                                    <p:animEffect transition="in" filter="dissolve">
                                      <p:cBhvr>
                                        <p:cTn id="82" dur="500"/>
                                        <p:tgtEl>
                                          <p:spTgt spid="81"/>
                                        </p:tgtEl>
                                      </p:cBhvr>
                                    </p:animEffect>
                                  </p:childTnLst>
                                </p:cTn>
                              </p:par>
                              <p:par>
                                <p:cTn id="83" presetID="9" presetClass="entr" presetSubtype="0" fill="hold" nodeType="with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dissolve">
                                      <p:cBhvr>
                                        <p:cTn id="85" dur="500"/>
                                        <p:tgtEl>
                                          <p:spTgt spid="11"/>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nodeType="clickEffect">
                                  <p:stCondLst>
                                    <p:cond delay="0"/>
                                  </p:stCondLst>
                                  <p:childTnLst>
                                    <p:set>
                                      <p:cBhvr>
                                        <p:cTn id="89" dur="1" fill="hold">
                                          <p:stCondLst>
                                            <p:cond delay="0"/>
                                          </p:stCondLst>
                                        </p:cTn>
                                        <p:tgtEl>
                                          <p:spTgt spid="80"/>
                                        </p:tgtEl>
                                        <p:attrNameLst>
                                          <p:attrName>style.visibility</p:attrName>
                                        </p:attrNameLst>
                                      </p:cBhvr>
                                      <p:to>
                                        <p:strVal val="visible"/>
                                      </p:to>
                                    </p:set>
                                    <p:animEffect transition="in" filter="dissolve">
                                      <p:cBhvr>
                                        <p:cTn id="90"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175" grpId="0"/>
      <p:bldP spid="56" grpId="0"/>
      <p:bldP spid="60" grpId="0"/>
      <p:bldP spid="5" grpId="0"/>
      <p:bldP spid="69" grpId="0"/>
      <p:bldP spid="79"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 name="TextBox 39"/>
          <p:cNvSpPr txBox="1"/>
          <p:nvPr/>
        </p:nvSpPr>
        <p:spPr>
          <a:xfrm>
            <a:off x="1787786" y="37219"/>
            <a:ext cx="8637326" cy="646331"/>
          </a:xfrm>
          <a:prstGeom prst="rect">
            <a:avLst/>
          </a:prstGeom>
          <a:noFill/>
        </p:spPr>
        <p:txBody>
          <a:bodyPr wrap="square" rtlCol="0">
            <a:spAutoFit/>
          </a:bodyPr>
          <a:lstStyle/>
          <a:p>
            <a:pPr algn="ctr"/>
            <a:r>
              <a:rPr lang="en-US" sz="3600" dirty="0" err="1">
                <a:solidFill>
                  <a:srgbClr val="FF0000"/>
                </a:solidFill>
                <a:latin typeface="Apple Chancery"/>
                <a:cs typeface="Apple Chancery"/>
              </a:rPr>
              <a:t>Kirchoff’s</a:t>
            </a:r>
            <a:r>
              <a:rPr lang="en-US" sz="3600" dirty="0">
                <a:solidFill>
                  <a:srgbClr val="FF0000"/>
                </a:solidFill>
                <a:latin typeface="Apple Chancery"/>
                <a:cs typeface="Apple Chancery"/>
              </a:rPr>
              <a:t> Laws—Using the Approach</a:t>
            </a:r>
            <a:endParaRPr lang="en-US" sz="2000" dirty="0">
              <a:latin typeface="Times New Roman"/>
              <a:cs typeface="Times New Roman"/>
            </a:endParaRPr>
          </a:p>
        </p:txBody>
      </p:sp>
      <p:sp>
        <p:nvSpPr>
          <p:cNvPr id="137250" name="Rectangle 42"/>
          <p:cNvSpPr>
            <a:spLocks noChangeArrowheads="1"/>
          </p:cNvSpPr>
          <p:nvPr/>
        </p:nvSpPr>
        <p:spPr bwMode="auto">
          <a:xfrm>
            <a:off x="152400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10243663" y="6472239"/>
            <a:ext cx="31848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5.)</a:t>
            </a:r>
          </a:p>
        </p:txBody>
      </p:sp>
      <p:graphicFrame>
        <p:nvGraphicFramePr>
          <p:cNvPr id="138" name="Object 2"/>
          <p:cNvGraphicFramePr>
            <a:graphicFrameLocks noChangeAspect="1"/>
          </p:cNvGraphicFramePr>
          <p:nvPr/>
        </p:nvGraphicFramePr>
        <p:xfrm>
          <a:off x="6755239" y="2685482"/>
          <a:ext cx="196850" cy="241300"/>
        </p:xfrm>
        <a:graphic>
          <a:graphicData uri="http://schemas.openxmlformats.org/presentationml/2006/ole">
            <mc:AlternateContent xmlns:mc="http://schemas.openxmlformats.org/markup-compatibility/2006">
              <mc:Choice xmlns:v="urn:schemas-microsoft-com:vml" Requires="v">
                <p:oleObj spid="_x0000_s5229" name="Equation" r:id="rId4" imgW="114300" imgH="139700" progId="Equation.DSMT4">
                  <p:embed/>
                </p:oleObj>
              </mc:Choice>
              <mc:Fallback>
                <p:oleObj name="Equation" r:id="rId4" imgW="114300" imgH="139700" progId="Equation.DSMT4">
                  <p:embed/>
                  <p:pic>
                    <p:nvPicPr>
                      <p:cNvPr id="138" name="Object 2"/>
                      <p:cNvPicPr>
                        <a:picLocks noChangeAspect="1" noChangeArrowheads="1"/>
                      </p:cNvPicPr>
                      <p:nvPr/>
                    </p:nvPicPr>
                    <p:blipFill>
                      <a:blip r:embed="rId5"/>
                      <a:srcRect/>
                      <a:stretch>
                        <a:fillRect/>
                      </a:stretch>
                    </p:blipFill>
                    <p:spPr bwMode="auto">
                      <a:xfrm>
                        <a:off x="6755239" y="2685482"/>
                        <a:ext cx="196850" cy="241300"/>
                      </a:xfrm>
                      <a:prstGeom prst="rect">
                        <a:avLst/>
                      </a:prstGeom>
                      <a:noFill/>
                      <a:ln>
                        <a:noFill/>
                      </a:ln>
                      <a:effectLst/>
                    </p:spPr>
                  </p:pic>
                </p:oleObj>
              </mc:Fallback>
            </mc:AlternateContent>
          </a:graphicData>
        </a:graphic>
      </p:graphicFrame>
      <p:sp>
        <p:nvSpPr>
          <p:cNvPr id="4" name="TextBox 3"/>
          <p:cNvSpPr txBox="1"/>
          <p:nvPr/>
        </p:nvSpPr>
        <p:spPr>
          <a:xfrm>
            <a:off x="1838587" y="850901"/>
            <a:ext cx="4828913" cy="2062103"/>
          </a:xfrm>
          <a:prstGeom prst="rect">
            <a:avLst/>
          </a:prstGeom>
          <a:noFill/>
        </p:spPr>
        <p:txBody>
          <a:bodyPr wrap="square" rtlCol="0">
            <a:spAutoFit/>
          </a:bodyPr>
          <a:lstStyle/>
          <a:p>
            <a:r>
              <a:rPr lang="en-US" sz="2800" dirty="0">
                <a:solidFill>
                  <a:srgbClr val="FF0000"/>
                </a:solidFill>
                <a:latin typeface="Apple Chancery"/>
                <a:cs typeface="Apple Chancery"/>
              </a:rPr>
              <a:t>Example 8: Determine </a:t>
            </a:r>
            <a:r>
              <a:rPr lang="en-US" sz="2000" dirty="0">
                <a:latin typeface="Times New Roman"/>
                <a:cs typeface="Times New Roman"/>
              </a:rPr>
              <a:t>the </a:t>
            </a:r>
            <a:r>
              <a:rPr lang="en-US" sz="2000" i="1" dirty="0">
                <a:solidFill>
                  <a:srgbClr val="FF0000"/>
                </a:solidFill>
                <a:latin typeface="Times New Roman"/>
                <a:cs typeface="Times New Roman"/>
              </a:rPr>
              <a:t>meter reading </a:t>
            </a:r>
            <a:r>
              <a:rPr lang="en-US" sz="2000" dirty="0">
                <a:latin typeface="Times New Roman"/>
                <a:cs typeface="Times New Roman"/>
              </a:rPr>
              <a:t>in the circuit to the right using </a:t>
            </a:r>
            <a:r>
              <a:rPr lang="en-US" sz="2000" dirty="0" err="1">
                <a:solidFill>
                  <a:srgbClr val="0000FF"/>
                </a:solidFill>
                <a:latin typeface="Times New Roman"/>
                <a:cs typeface="Times New Roman"/>
              </a:rPr>
              <a:t>Kirchoff’s</a:t>
            </a:r>
            <a:r>
              <a:rPr lang="en-US" sz="2000" dirty="0">
                <a:solidFill>
                  <a:srgbClr val="0000FF"/>
                </a:solidFill>
                <a:latin typeface="Times New Roman"/>
                <a:cs typeface="Times New Roman"/>
              </a:rPr>
              <a:t> Laws</a:t>
            </a:r>
            <a:r>
              <a:rPr lang="en-US" sz="2000" dirty="0">
                <a:latin typeface="Times New Roman"/>
                <a:cs typeface="Times New Roman"/>
              </a:rPr>
              <a:t>.  Assume the power supply is ideal with an </a:t>
            </a:r>
            <a:r>
              <a:rPr lang="en-US" sz="2000" dirty="0">
                <a:solidFill>
                  <a:srgbClr val="0000FF"/>
                </a:solidFill>
                <a:latin typeface="Times New Roman"/>
                <a:cs typeface="Times New Roman"/>
              </a:rPr>
              <a:t>EMF </a:t>
            </a:r>
            <a:r>
              <a:rPr lang="en-US" sz="2000" dirty="0">
                <a:latin typeface="Times New Roman"/>
                <a:cs typeface="Times New Roman"/>
              </a:rPr>
              <a:t>of</a:t>
            </a:r>
            <a:r>
              <a:rPr lang="en-US" sz="2000" dirty="0">
                <a:solidFill>
                  <a:srgbClr val="0000FF"/>
                </a:solidFill>
                <a:latin typeface="Times New Roman"/>
                <a:cs typeface="Times New Roman"/>
              </a:rPr>
              <a:t> </a:t>
            </a:r>
            <a:r>
              <a:rPr lang="en-US" sz="2000" dirty="0">
                <a:solidFill>
                  <a:srgbClr val="FF0000"/>
                </a:solidFill>
                <a:latin typeface="Times New Roman"/>
                <a:cs typeface="Times New Roman"/>
              </a:rPr>
              <a:t>10 volts</a:t>
            </a:r>
            <a:r>
              <a:rPr lang="en-US" sz="2000" dirty="0">
                <a:latin typeface="Times New Roman"/>
                <a:cs typeface="Times New Roman"/>
              </a:rPr>
              <a:t>, and assume the </a:t>
            </a:r>
            <a:r>
              <a:rPr lang="en-US" sz="2000" dirty="0">
                <a:solidFill>
                  <a:srgbClr val="0000FF"/>
                </a:solidFill>
                <a:latin typeface="Times New Roman"/>
                <a:cs typeface="Times New Roman"/>
              </a:rPr>
              <a:t>resistor values </a:t>
            </a:r>
            <a:r>
              <a:rPr lang="en-US" sz="2000" dirty="0">
                <a:latin typeface="Times New Roman"/>
                <a:cs typeface="Times New Roman"/>
              </a:rPr>
              <a:t>are the </a:t>
            </a:r>
            <a:r>
              <a:rPr lang="en-US" sz="2000" dirty="0">
                <a:solidFill>
                  <a:srgbClr val="0000FF"/>
                </a:solidFill>
                <a:latin typeface="Times New Roman"/>
                <a:cs typeface="Times New Roman"/>
              </a:rPr>
              <a:t>same as their subscripts </a:t>
            </a:r>
            <a:r>
              <a:rPr lang="en-US" sz="2000" dirty="0">
                <a:latin typeface="Times New Roman"/>
                <a:cs typeface="Times New Roman"/>
              </a:rPr>
              <a:t>(this is essentially </a:t>
            </a:r>
            <a:r>
              <a:rPr lang="en-US" sz="2000" i="1" dirty="0">
                <a:solidFill>
                  <a:srgbClr val="FF0000"/>
                </a:solidFill>
                <a:latin typeface="Times New Roman"/>
                <a:cs typeface="Times New Roman"/>
              </a:rPr>
              <a:t>Example 4</a:t>
            </a:r>
            <a:r>
              <a:rPr lang="en-US" sz="2000" dirty="0">
                <a:latin typeface="Times New Roman"/>
                <a:cs typeface="Times New Roman"/>
              </a:rPr>
              <a:t>).  </a:t>
            </a:r>
            <a:endParaRPr lang="en-US" sz="2800" dirty="0">
              <a:solidFill>
                <a:srgbClr val="FF0000"/>
              </a:solidFill>
              <a:latin typeface="Apple Chancery"/>
              <a:cs typeface="Apple Chancery"/>
            </a:endParaRPr>
          </a:p>
        </p:txBody>
      </p:sp>
      <p:graphicFrame>
        <p:nvGraphicFramePr>
          <p:cNvPr id="77" name="Object 2"/>
          <p:cNvGraphicFramePr>
            <a:graphicFrameLocks noChangeAspect="1"/>
          </p:cNvGraphicFramePr>
          <p:nvPr/>
        </p:nvGraphicFramePr>
        <p:xfrm>
          <a:off x="7630778" y="1369816"/>
          <a:ext cx="327025" cy="349250"/>
        </p:xfrm>
        <a:graphic>
          <a:graphicData uri="http://schemas.openxmlformats.org/presentationml/2006/ole">
            <mc:AlternateContent xmlns:mc="http://schemas.openxmlformats.org/markup-compatibility/2006">
              <mc:Choice xmlns:v="urn:schemas-microsoft-com:vml" Requires="v">
                <p:oleObj spid="_x0000_s5230" name="Equation" r:id="rId6" imgW="190500" imgH="203200" progId="Equation.DSMT4">
                  <p:embed/>
                </p:oleObj>
              </mc:Choice>
              <mc:Fallback>
                <p:oleObj name="Equation" r:id="rId6" imgW="190500" imgH="203200" progId="Equation.DSMT4">
                  <p:embed/>
                  <p:pic>
                    <p:nvPicPr>
                      <p:cNvPr id="77" name="Object 2"/>
                      <p:cNvPicPr>
                        <a:picLocks noChangeAspect="1" noChangeArrowheads="1"/>
                      </p:cNvPicPr>
                      <p:nvPr/>
                    </p:nvPicPr>
                    <p:blipFill>
                      <a:blip r:embed="rId7"/>
                      <a:srcRect/>
                      <a:stretch>
                        <a:fillRect/>
                      </a:stretch>
                    </p:blipFill>
                    <p:spPr bwMode="auto">
                      <a:xfrm>
                        <a:off x="7630778" y="1369816"/>
                        <a:ext cx="327025" cy="349250"/>
                      </a:xfrm>
                      <a:prstGeom prst="rect">
                        <a:avLst/>
                      </a:prstGeom>
                      <a:noFill/>
                      <a:ln>
                        <a:noFill/>
                      </a:ln>
                      <a:effectLst/>
                    </p:spPr>
                  </p:pic>
                </p:oleObj>
              </mc:Fallback>
            </mc:AlternateContent>
          </a:graphicData>
        </a:graphic>
      </p:graphicFrame>
      <p:grpSp>
        <p:nvGrpSpPr>
          <p:cNvPr id="88" name="Group 40"/>
          <p:cNvGrpSpPr>
            <a:grpSpLocks/>
          </p:cNvGrpSpPr>
          <p:nvPr/>
        </p:nvGrpSpPr>
        <p:grpSpPr bwMode="auto">
          <a:xfrm>
            <a:off x="7579170" y="1719066"/>
            <a:ext cx="478466" cy="299762"/>
            <a:chOff x="4320" y="1536"/>
            <a:chExt cx="384" cy="240"/>
          </a:xfrm>
        </p:grpSpPr>
        <p:sp>
          <p:nvSpPr>
            <p:cNvPr id="126"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7"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8"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9"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0"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89" name="Line 41"/>
          <p:cNvSpPr>
            <a:spLocks noChangeShapeType="1"/>
          </p:cNvSpPr>
          <p:nvPr/>
        </p:nvSpPr>
        <p:spPr bwMode="auto">
          <a:xfrm>
            <a:off x="7100704" y="1898731"/>
            <a:ext cx="47846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0" name="Line 42"/>
          <p:cNvSpPr>
            <a:spLocks noChangeShapeType="1"/>
          </p:cNvSpPr>
          <p:nvPr/>
        </p:nvSpPr>
        <p:spPr bwMode="auto">
          <a:xfrm>
            <a:off x="8057636" y="1839163"/>
            <a:ext cx="112794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1" name="Line 43"/>
          <p:cNvSpPr>
            <a:spLocks noChangeShapeType="1"/>
          </p:cNvSpPr>
          <p:nvPr/>
        </p:nvSpPr>
        <p:spPr bwMode="auto">
          <a:xfrm>
            <a:off x="8655237" y="1839163"/>
            <a:ext cx="0" cy="53803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2" name="Line 44"/>
          <p:cNvSpPr>
            <a:spLocks noChangeShapeType="1"/>
          </p:cNvSpPr>
          <p:nvPr/>
        </p:nvSpPr>
        <p:spPr bwMode="auto">
          <a:xfrm>
            <a:off x="8714805" y="2854702"/>
            <a:ext cx="0" cy="65813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3" name="Line 48"/>
          <p:cNvSpPr>
            <a:spLocks noChangeShapeType="1"/>
          </p:cNvSpPr>
          <p:nvPr/>
        </p:nvSpPr>
        <p:spPr bwMode="auto">
          <a:xfrm>
            <a:off x="10107927" y="1793047"/>
            <a:ext cx="0" cy="59952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94" name="Group 49"/>
          <p:cNvGrpSpPr>
            <a:grpSpLocks/>
          </p:cNvGrpSpPr>
          <p:nvPr/>
        </p:nvGrpSpPr>
        <p:grpSpPr bwMode="auto">
          <a:xfrm rot="5457964">
            <a:off x="8446269" y="2467029"/>
            <a:ext cx="477504" cy="297840"/>
            <a:chOff x="4320" y="1536"/>
            <a:chExt cx="384" cy="240"/>
          </a:xfrm>
        </p:grpSpPr>
        <p:sp>
          <p:nvSpPr>
            <p:cNvPr id="121" name="Line 50"/>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2" name="Line 51"/>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3" name="Line 52"/>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4" name="Line 53"/>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5" name="Line 54"/>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95" name="Line 74"/>
          <p:cNvSpPr>
            <a:spLocks noChangeShapeType="1"/>
          </p:cNvSpPr>
          <p:nvPr/>
        </p:nvSpPr>
        <p:spPr bwMode="auto">
          <a:xfrm>
            <a:off x="10148280" y="2853741"/>
            <a:ext cx="0" cy="65909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96" name="Group 87"/>
          <p:cNvGrpSpPr>
            <a:grpSpLocks/>
          </p:cNvGrpSpPr>
          <p:nvPr/>
        </p:nvGrpSpPr>
        <p:grpSpPr bwMode="auto">
          <a:xfrm rot="5457964">
            <a:off x="9879744" y="2465108"/>
            <a:ext cx="478466" cy="298801"/>
            <a:chOff x="4320" y="1536"/>
            <a:chExt cx="384" cy="240"/>
          </a:xfrm>
        </p:grpSpPr>
        <p:sp>
          <p:nvSpPr>
            <p:cNvPr id="116" name="Line 88"/>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7" name="Line 89"/>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8" name="Line 90"/>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9" name="Line 91"/>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0" name="Line 92"/>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97" name="Line 93"/>
          <p:cNvSpPr>
            <a:spLocks noChangeShapeType="1"/>
          </p:cNvSpPr>
          <p:nvPr/>
        </p:nvSpPr>
        <p:spPr bwMode="auto">
          <a:xfrm flipH="1">
            <a:off x="7100704" y="3512831"/>
            <a:ext cx="304757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8" name="Line 101"/>
          <p:cNvSpPr>
            <a:spLocks noChangeShapeType="1"/>
          </p:cNvSpPr>
          <p:nvPr/>
        </p:nvSpPr>
        <p:spPr bwMode="auto">
          <a:xfrm>
            <a:off x="7100704" y="1898731"/>
            <a:ext cx="0" cy="717698"/>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9" name="Line 102"/>
          <p:cNvSpPr>
            <a:spLocks noChangeShapeType="1"/>
          </p:cNvSpPr>
          <p:nvPr/>
        </p:nvSpPr>
        <p:spPr bwMode="auto">
          <a:xfrm>
            <a:off x="6802864" y="2616429"/>
            <a:ext cx="59760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0" name="Line 103"/>
          <p:cNvSpPr>
            <a:spLocks noChangeShapeType="1"/>
          </p:cNvSpPr>
          <p:nvPr/>
        </p:nvSpPr>
        <p:spPr bwMode="auto">
          <a:xfrm>
            <a:off x="7041136" y="2735565"/>
            <a:ext cx="11913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1" name="Line 104"/>
          <p:cNvSpPr>
            <a:spLocks noChangeShapeType="1"/>
          </p:cNvSpPr>
          <p:nvPr/>
        </p:nvSpPr>
        <p:spPr bwMode="auto">
          <a:xfrm>
            <a:off x="7100704" y="2735566"/>
            <a:ext cx="0" cy="777267"/>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02" name="Group 108"/>
          <p:cNvGrpSpPr>
            <a:grpSpLocks/>
          </p:cNvGrpSpPr>
          <p:nvPr/>
        </p:nvGrpSpPr>
        <p:grpSpPr bwMode="auto">
          <a:xfrm>
            <a:off x="9185584" y="1654694"/>
            <a:ext cx="478466" cy="299762"/>
            <a:chOff x="4320" y="1536"/>
            <a:chExt cx="384" cy="240"/>
          </a:xfrm>
        </p:grpSpPr>
        <p:sp>
          <p:nvSpPr>
            <p:cNvPr id="111"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2"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3"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4"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5"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03" name="Line 114"/>
          <p:cNvSpPr>
            <a:spLocks noChangeShapeType="1"/>
          </p:cNvSpPr>
          <p:nvPr/>
        </p:nvSpPr>
        <p:spPr bwMode="auto">
          <a:xfrm>
            <a:off x="9646756" y="1793046"/>
            <a:ext cx="46117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131" name="Object 2"/>
          <p:cNvGraphicFramePr>
            <a:graphicFrameLocks noChangeAspect="1"/>
          </p:cNvGraphicFramePr>
          <p:nvPr/>
        </p:nvGraphicFramePr>
        <p:xfrm>
          <a:off x="8848555" y="2432589"/>
          <a:ext cx="349250" cy="349250"/>
        </p:xfrm>
        <a:graphic>
          <a:graphicData uri="http://schemas.openxmlformats.org/presentationml/2006/ole">
            <mc:AlternateContent xmlns:mc="http://schemas.openxmlformats.org/markup-compatibility/2006">
              <mc:Choice xmlns:v="urn:schemas-microsoft-com:vml" Requires="v">
                <p:oleObj spid="_x0000_s5231" name="Equation" r:id="rId8" imgW="203200" imgH="203200" progId="Equation.DSMT4">
                  <p:embed/>
                </p:oleObj>
              </mc:Choice>
              <mc:Fallback>
                <p:oleObj name="Equation" r:id="rId8" imgW="203200" imgH="203200" progId="Equation.DSMT4">
                  <p:embed/>
                  <p:pic>
                    <p:nvPicPr>
                      <p:cNvPr id="131" name="Object 2"/>
                      <p:cNvPicPr>
                        <a:picLocks noChangeAspect="1" noChangeArrowheads="1"/>
                      </p:cNvPicPr>
                      <p:nvPr/>
                    </p:nvPicPr>
                    <p:blipFill>
                      <a:blip r:embed="rId9"/>
                      <a:srcRect/>
                      <a:stretch>
                        <a:fillRect/>
                      </a:stretch>
                    </p:blipFill>
                    <p:spPr bwMode="auto">
                      <a:xfrm>
                        <a:off x="8848555" y="2432589"/>
                        <a:ext cx="349250" cy="349250"/>
                      </a:xfrm>
                      <a:prstGeom prst="rect">
                        <a:avLst/>
                      </a:prstGeom>
                      <a:noFill/>
                      <a:ln>
                        <a:noFill/>
                      </a:ln>
                      <a:effectLst/>
                    </p:spPr>
                  </p:pic>
                </p:oleObj>
              </mc:Fallback>
            </mc:AlternateContent>
          </a:graphicData>
        </a:graphic>
      </p:graphicFrame>
      <p:graphicFrame>
        <p:nvGraphicFramePr>
          <p:cNvPr id="132" name="Object 2"/>
          <p:cNvGraphicFramePr>
            <a:graphicFrameLocks noChangeAspect="1"/>
          </p:cNvGraphicFramePr>
          <p:nvPr/>
        </p:nvGraphicFramePr>
        <p:xfrm>
          <a:off x="9297506" y="1369816"/>
          <a:ext cx="349250" cy="349250"/>
        </p:xfrm>
        <a:graphic>
          <a:graphicData uri="http://schemas.openxmlformats.org/presentationml/2006/ole">
            <mc:AlternateContent xmlns:mc="http://schemas.openxmlformats.org/markup-compatibility/2006">
              <mc:Choice xmlns:v="urn:schemas-microsoft-com:vml" Requires="v">
                <p:oleObj spid="_x0000_s5232" name="Equation" r:id="rId10" imgW="203200" imgH="203200" progId="Equation.DSMT4">
                  <p:embed/>
                </p:oleObj>
              </mc:Choice>
              <mc:Fallback>
                <p:oleObj name="Equation" r:id="rId10" imgW="203200" imgH="203200" progId="Equation.DSMT4">
                  <p:embed/>
                  <p:pic>
                    <p:nvPicPr>
                      <p:cNvPr id="132" name="Object 2"/>
                      <p:cNvPicPr>
                        <a:picLocks noChangeAspect="1" noChangeArrowheads="1"/>
                      </p:cNvPicPr>
                      <p:nvPr/>
                    </p:nvPicPr>
                    <p:blipFill>
                      <a:blip r:embed="rId11"/>
                      <a:srcRect/>
                      <a:stretch>
                        <a:fillRect/>
                      </a:stretch>
                    </p:blipFill>
                    <p:spPr bwMode="auto">
                      <a:xfrm>
                        <a:off x="9297506" y="1369816"/>
                        <a:ext cx="349250" cy="349250"/>
                      </a:xfrm>
                      <a:prstGeom prst="rect">
                        <a:avLst/>
                      </a:prstGeom>
                      <a:noFill/>
                      <a:ln>
                        <a:noFill/>
                      </a:ln>
                      <a:effectLst/>
                    </p:spPr>
                  </p:pic>
                </p:oleObj>
              </mc:Fallback>
            </mc:AlternateContent>
          </a:graphicData>
        </a:graphic>
      </p:graphicFrame>
      <p:graphicFrame>
        <p:nvGraphicFramePr>
          <p:cNvPr id="133" name="Object 2"/>
          <p:cNvGraphicFramePr>
            <a:graphicFrameLocks noChangeAspect="1"/>
          </p:cNvGraphicFramePr>
          <p:nvPr/>
        </p:nvGraphicFramePr>
        <p:xfrm>
          <a:off x="10236017" y="2456882"/>
          <a:ext cx="371475" cy="349250"/>
        </p:xfrm>
        <a:graphic>
          <a:graphicData uri="http://schemas.openxmlformats.org/presentationml/2006/ole">
            <mc:AlternateContent xmlns:mc="http://schemas.openxmlformats.org/markup-compatibility/2006">
              <mc:Choice xmlns:v="urn:schemas-microsoft-com:vml" Requires="v">
                <p:oleObj spid="_x0000_s5233" name="Equation" r:id="rId12" imgW="215900" imgH="203200" progId="Equation.DSMT4">
                  <p:embed/>
                </p:oleObj>
              </mc:Choice>
              <mc:Fallback>
                <p:oleObj name="Equation" r:id="rId12" imgW="215900" imgH="203200" progId="Equation.DSMT4">
                  <p:embed/>
                  <p:pic>
                    <p:nvPicPr>
                      <p:cNvPr id="133" name="Object 2"/>
                      <p:cNvPicPr>
                        <a:picLocks noChangeAspect="1" noChangeArrowheads="1"/>
                      </p:cNvPicPr>
                      <p:nvPr/>
                    </p:nvPicPr>
                    <p:blipFill>
                      <a:blip r:embed="rId13"/>
                      <a:srcRect/>
                      <a:stretch>
                        <a:fillRect/>
                      </a:stretch>
                    </p:blipFill>
                    <p:spPr bwMode="auto">
                      <a:xfrm>
                        <a:off x="10236017" y="2456882"/>
                        <a:ext cx="371475" cy="349250"/>
                      </a:xfrm>
                      <a:prstGeom prst="rect">
                        <a:avLst/>
                      </a:prstGeom>
                      <a:noFill/>
                      <a:ln>
                        <a:noFill/>
                      </a:ln>
                      <a:effectLst/>
                    </p:spPr>
                  </p:pic>
                </p:oleObj>
              </mc:Fallback>
            </mc:AlternateContent>
          </a:graphicData>
        </a:graphic>
      </p:graphicFrame>
      <p:sp>
        <p:nvSpPr>
          <p:cNvPr id="56" name="TextBox 55"/>
          <p:cNvSpPr txBox="1"/>
          <p:nvPr/>
        </p:nvSpPr>
        <p:spPr>
          <a:xfrm>
            <a:off x="2161640" y="3367413"/>
            <a:ext cx="4641225" cy="400110"/>
          </a:xfrm>
          <a:prstGeom prst="rect">
            <a:avLst/>
          </a:prstGeom>
          <a:noFill/>
        </p:spPr>
        <p:txBody>
          <a:bodyPr wrap="square" rtlCol="0">
            <a:spAutoFit/>
          </a:bodyPr>
          <a:lstStyle/>
          <a:p>
            <a:r>
              <a:rPr lang="en-US" sz="2000" dirty="0">
                <a:solidFill>
                  <a:srgbClr val="FF0000"/>
                </a:solidFill>
                <a:latin typeface="Apple Chancery"/>
                <a:cs typeface="Apple Chancery"/>
              </a:rPr>
              <a:t>Step 1:  </a:t>
            </a:r>
            <a:r>
              <a:rPr lang="en-US" sz="2000" dirty="0">
                <a:solidFill>
                  <a:srgbClr val="0000FF"/>
                </a:solidFill>
                <a:latin typeface="Times New Roman"/>
                <a:cs typeface="Times New Roman"/>
              </a:rPr>
              <a:t>Define </a:t>
            </a:r>
            <a:r>
              <a:rPr lang="en-US" sz="2000" dirty="0">
                <a:latin typeface="Times New Roman"/>
                <a:cs typeface="Times New Roman"/>
              </a:rPr>
              <a:t>one </a:t>
            </a:r>
            <a:r>
              <a:rPr lang="en-US" sz="2000" i="1" dirty="0">
                <a:solidFill>
                  <a:srgbClr val="FF0000"/>
                </a:solidFill>
                <a:latin typeface="Times New Roman"/>
                <a:cs typeface="Times New Roman"/>
              </a:rPr>
              <a:t>current </a:t>
            </a:r>
            <a:r>
              <a:rPr lang="en-US" sz="2000" dirty="0">
                <a:solidFill>
                  <a:srgbClr val="000000"/>
                </a:solidFill>
                <a:latin typeface="Times New Roman"/>
                <a:cs typeface="Times New Roman"/>
              </a:rPr>
              <a:t>for each </a:t>
            </a:r>
            <a:r>
              <a:rPr lang="en-US" sz="2000" dirty="0">
                <a:solidFill>
                  <a:srgbClr val="0000FF"/>
                </a:solidFill>
                <a:latin typeface="Times New Roman"/>
                <a:cs typeface="Times New Roman"/>
              </a:rPr>
              <a:t>branch.  </a:t>
            </a:r>
            <a:endParaRPr lang="en-US" sz="2000" dirty="0">
              <a:latin typeface="Times New Roman"/>
              <a:cs typeface="Times New Roman"/>
            </a:endParaRPr>
          </a:p>
        </p:txBody>
      </p:sp>
      <p:cxnSp>
        <p:nvCxnSpPr>
          <p:cNvPr id="62" name="Straight Arrow Connector 61"/>
          <p:cNvCxnSpPr/>
          <p:nvPr/>
        </p:nvCxnSpPr>
        <p:spPr>
          <a:xfrm>
            <a:off x="8461709" y="2212645"/>
            <a:ext cx="0" cy="580606"/>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V="1">
            <a:off x="7593383" y="2046102"/>
            <a:ext cx="868327" cy="14344"/>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64" name="Object 2"/>
          <p:cNvGraphicFramePr>
            <a:graphicFrameLocks noChangeAspect="1"/>
          </p:cNvGraphicFramePr>
          <p:nvPr/>
        </p:nvGraphicFramePr>
        <p:xfrm>
          <a:off x="7657869" y="2030241"/>
          <a:ext cx="239713" cy="350837"/>
        </p:xfrm>
        <a:graphic>
          <a:graphicData uri="http://schemas.openxmlformats.org/presentationml/2006/ole">
            <mc:AlternateContent xmlns:mc="http://schemas.openxmlformats.org/markup-compatibility/2006">
              <mc:Choice xmlns:v="urn:schemas-microsoft-com:vml" Requires="v">
                <p:oleObj spid="_x0000_s5234" name="Equation" r:id="rId14" imgW="139700" imgH="203200" progId="Equation.DSMT4">
                  <p:embed/>
                </p:oleObj>
              </mc:Choice>
              <mc:Fallback>
                <p:oleObj name="Equation" r:id="rId14" imgW="139700" imgH="203200" progId="Equation.DSMT4">
                  <p:embed/>
                  <p:pic>
                    <p:nvPicPr>
                      <p:cNvPr id="64" name="Object 2"/>
                      <p:cNvPicPr>
                        <a:picLocks noChangeAspect="1" noChangeArrowheads="1"/>
                      </p:cNvPicPr>
                      <p:nvPr/>
                    </p:nvPicPr>
                    <p:blipFill>
                      <a:blip r:embed="rId15"/>
                      <a:srcRect/>
                      <a:stretch>
                        <a:fillRect/>
                      </a:stretch>
                    </p:blipFill>
                    <p:spPr bwMode="auto">
                      <a:xfrm>
                        <a:off x="7657869" y="2030241"/>
                        <a:ext cx="239713" cy="350837"/>
                      </a:xfrm>
                      <a:prstGeom prst="rect">
                        <a:avLst/>
                      </a:prstGeom>
                      <a:noFill/>
                      <a:ln>
                        <a:noFill/>
                      </a:ln>
                      <a:effectLst/>
                    </p:spPr>
                  </p:pic>
                </p:oleObj>
              </mc:Fallback>
            </mc:AlternateContent>
          </a:graphicData>
        </a:graphic>
      </p:graphicFrame>
      <p:cxnSp>
        <p:nvCxnSpPr>
          <p:cNvPr id="65" name="Straight Arrow Connector 64"/>
          <p:cNvCxnSpPr/>
          <p:nvPr/>
        </p:nvCxnSpPr>
        <p:spPr>
          <a:xfrm>
            <a:off x="8743766" y="1965868"/>
            <a:ext cx="471460" cy="0"/>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66" name="Object 2"/>
          <p:cNvGraphicFramePr>
            <a:graphicFrameLocks noChangeAspect="1"/>
          </p:cNvGraphicFramePr>
          <p:nvPr/>
        </p:nvGraphicFramePr>
        <p:xfrm>
          <a:off x="8221997" y="2236040"/>
          <a:ext cx="239712" cy="350837"/>
        </p:xfrm>
        <a:graphic>
          <a:graphicData uri="http://schemas.openxmlformats.org/presentationml/2006/ole">
            <mc:AlternateContent xmlns:mc="http://schemas.openxmlformats.org/markup-compatibility/2006">
              <mc:Choice xmlns:v="urn:schemas-microsoft-com:vml" Requires="v">
                <p:oleObj spid="_x0000_s5235" name="Equation" r:id="rId16" imgW="139700" imgH="203200" progId="Equation.DSMT4">
                  <p:embed/>
                </p:oleObj>
              </mc:Choice>
              <mc:Fallback>
                <p:oleObj name="Equation" r:id="rId16" imgW="139700" imgH="203200" progId="Equation.DSMT4">
                  <p:embed/>
                  <p:pic>
                    <p:nvPicPr>
                      <p:cNvPr id="66" name="Object 2"/>
                      <p:cNvPicPr>
                        <a:picLocks noChangeAspect="1" noChangeArrowheads="1"/>
                      </p:cNvPicPr>
                      <p:nvPr/>
                    </p:nvPicPr>
                    <p:blipFill>
                      <a:blip r:embed="rId17"/>
                      <a:srcRect/>
                      <a:stretch>
                        <a:fillRect/>
                      </a:stretch>
                    </p:blipFill>
                    <p:spPr bwMode="auto">
                      <a:xfrm>
                        <a:off x="8221997" y="2236040"/>
                        <a:ext cx="239712" cy="350837"/>
                      </a:xfrm>
                      <a:prstGeom prst="rect">
                        <a:avLst/>
                      </a:prstGeom>
                      <a:noFill/>
                      <a:ln>
                        <a:noFill/>
                      </a:ln>
                      <a:effectLst/>
                    </p:spPr>
                  </p:pic>
                </p:oleObj>
              </mc:Fallback>
            </mc:AlternateContent>
          </a:graphicData>
        </a:graphic>
      </p:graphicFrame>
      <p:graphicFrame>
        <p:nvGraphicFramePr>
          <p:cNvPr id="67" name="Object 2"/>
          <p:cNvGraphicFramePr>
            <a:graphicFrameLocks noChangeAspect="1"/>
          </p:cNvGraphicFramePr>
          <p:nvPr/>
        </p:nvGraphicFramePr>
        <p:xfrm>
          <a:off x="8866832" y="1936483"/>
          <a:ext cx="239713" cy="350837"/>
        </p:xfrm>
        <a:graphic>
          <a:graphicData uri="http://schemas.openxmlformats.org/presentationml/2006/ole">
            <mc:AlternateContent xmlns:mc="http://schemas.openxmlformats.org/markup-compatibility/2006">
              <mc:Choice xmlns:v="urn:schemas-microsoft-com:vml" Requires="v">
                <p:oleObj spid="_x0000_s5236" name="Equation" r:id="rId18" imgW="139700" imgH="203200" progId="Equation.DSMT4">
                  <p:embed/>
                </p:oleObj>
              </mc:Choice>
              <mc:Fallback>
                <p:oleObj name="Equation" r:id="rId18" imgW="139700" imgH="203200" progId="Equation.DSMT4">
                  <p:embed/>
                  <p:pic>
                    <p:nvPicPr>
                      <p:cNvPr id="67" name="Object 2"/>
                      <p:cNvPicPr>
                        <a:picLocks noChangeAspect="1" noChangeArrowheads="1"/>
                      </p:cNvPicPr>
                      <p:nvPr/>
                    </p:nvPicPr>
                    <p:blipFill>
                      <a:blip r:embed="rId19"/>
                      <a:srcRect/>
                      <a:stretch>
                        <a:fillRect/>
                      </a:stretch>
                    </p:blipFill>
                    <p:spPr bwMode="auto">
                      <a:xfrm>
                        <a:off x="8866832" y="1936483"/>
                        <a:ext cx="239713" cy="350837"/>
                      </a:xfrm>
                      <a:prstGeom prst="rect">
                        <a:avLst/>
                      </a:prstGeom>
                      <a:noFill/>
                      <a:ln>
                        <a:noFill/>
                      </a:ln>
                      <a:effectLst/>
                    </p:spPr>
                  </p:pic>
                </p:oleObj>
              </mc:Fallback>
            </mc:AlternateContent>
          </a:graphicData>
        </a:graphic>
      </p:graphicFrame>
      <p:sp>
        <p:nvSpPr>
          <p:cNvPr id="5" name="TextBox 4"/>
          <p:cNvSpPr txBox="1"/>
          <p:nvPr/>
        </p:nvSpPr>
        <p:spPr>
          <a:xfrm>
            <a:off x="8332034" y="1580567"/>
            <a:ext cx="646406" cy="276999"/>
          </a:xfrm>
          <a:prstGeom prst="rect">
            <a:avLst/>
          </a:prstGeom>
          <a:noFill/>
        </p:spPr>
        <p:txBody>
          <a:bodyPr wrap="none" rtlCol="0">
            <a:spAutoFit/>
          </a:bodyPr>
          <a:lstStyle/>
          <a:p>
            <a:r>
              <a:rPr lang="en-US" sz="1200" dirty="0">
                <a:solidFill>
                  <a:srgbClr val="0000FF"/>
                </a:solidFill>
              </a:rPr>
              <a:t>Node A</a:t>
            </a:r>
          </a:p>
        </p:txBody>
      </p:sp>
      <p:sp>
        <p:nvSpPr>
          <p:cNvPr id="83" name="Line 120"/>
          <p:cNvSpPr>
            <a:spLocks noChangeShapeType="1"/>
          </p:cNvSpPr>
          <p:nvPr/>
        </p:nvSpPr>
        <p:spPr bwMode="auto">
          <a:xfrm flipH="1">
            <a:off x="9047233" y="1147406"/>
            <a:ext cx="783991"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4" name="Line 122"/>
          <p:cNvSpPr>
            <a:spLocks noChangeShapeType="1"/>
          </p:cNvSpPr>
          <p:nvPr/>
        </p:nvSpPr>
        <p:spPr bwMode="auto">
          <a:xfrm>
            <a:off x="9047233" y="1147407"/>
            <a:ext cx="0" cy="69175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5" name="Line 123"/>
          <p:cNvSpPr>
            <a:spLocks noChangeShapeType="1"/>
          </p:cNvSpPr>
          <p:nvPr/>
        </p:nvSpPr>
        <p:spPr bwMode="auto">
          <a:xfrm>
            <a:off x="9831224" y="1147406"/>
            <a:ext cx="0" cy="6456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06" name="Group 105"/>
          <p:cNvGrpSpPr/>
          <p:nvPr/>
        </p:nvGrpSpPr>
        <p:grpSpPr>
          <a:xfrm>
            <a:off x="7758595" y="3345919"/>
            <a:ext cx="333824" cy="333824"/>
            <a:chOff x="5411254" y="3001405"/>
            <a:chExt cx="333824" cy="333824"/>
          </a:xfrm>
        </p:grpSpPr>
        <p:sp>
          <p:nvSpPr>
            <p:cNvPr id="107" name="Oval 106"/>
            <p:cNvSpPr/>
            <p:nvPr/>
          </p:nvSpPr>
          <p:spPr>
            <a:xfrm>
              <a:off x="5411254" y="3001405"/>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08" name="Object 107"/>
            <p:cNvGraphicFramePr>
              <a:graphicFrameLocks noChangeAspect="1"/>
            </p:cNvGraphicFramePr>
            <p:nvPr/>
          </p:nvGraphicFramePr>
          <p:xfrm>
            <a:off x="5446949" y="3011712"/>
            <a:ext cx="276225" cy="254000"/>
          </p:xfrm>
          <a:graphic>
            <a:graphicData uri="http://schemas.openxmlformats.org/presentationml/2006/ole">
              <mc:AlternateContent xmlns:mc="http://schemas.openxmlformats.org/markup-compatibility/2006">
                <mc:Choice xmlns:v="urn:schemas-microsoft-com:vml" Requires="v">
                  <p:oleObj spid="_x0000_s5237" name="Equation" r:id="rId20" imgW="165100" imgH="152400" progId="Equation.DSMT4">
                    <p:embed/>
                  </p:oleObj>
                </mc:Choice>
                <mc:Fallback>
                  <p:oleObj name="Equation" r:id="rId20" imgW="165100" imgH="152400" progId="Equation.DSMT4">
                    <p:embed/>
                    <p:pic>
                      <p:nvPicPr>
                        <p:cNvPr id="108" name="Object 107"/>
                        <p:cNvPicPr/>
                        <p:nvPr/>
                      </p:nvPicPr>
                      <p:blipFill>
                        <a:blip r:embed="rId21"/>
                        <a:stretch>
                          <a:fillRect/>
                        </a:stretch>
                      </p:blipFill>
                      <p:spPr>
                        <a:xfrm>
                          <a:off x="5446949" y="3011712"/>
                          <a:ext cx="276225" cy="254000"/>
                        </a:xfrm>
                        <a:prstGeom prst="rect">
                          <a:avLst/>
                        </a:prstGeom>
                      </p:spPr>
                    </p:pic>
                  </p:oleObj>
                </mc:Fallback>
              </mc:AlternateContent>
            </a:graphicData>
          </a:graphic>
        </p:graphicFrame>
      </p:grpSp>
      <p:grpSp>
        <p:nvGrpSpPr>
          <p:cNvPr id="109" name="Group 108"/>
          <p:cNvGrpSpPr/>
          <p:nvPr/>
        </p:nvGrpSpPr>
        <p:grpSpPr>
          <a:xfrm>
            <a:off x="9245392" y="980494"/>
            <a:ext cx="333824" cy="333824"/>
            <a:chOff x="5411254" y="3001405"/>
            <a:chExt cx="333824" cy="333824"/>
          </a:xfrm>
        </p:grpSpPr>
        <p:sp>
          <p:nvSpPr>
            <p:cNvPr id="110" name="Oval 109"/>
            <p:cNvSpPr/>
            <p:nvPr/>
          </p:nvSpPr>
          <p:spPr>
            <a:xfrm>
              <a:off x="5411254" y="3001405"/>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34" name="Object 133"/>
            <p:cNvGraphicFramePr>
              <a:graphicFrameLocks noChangeAspect="1"/>
            </p:cNvGraphicFramePr>
            <p:nvPr/>
          </p:nvGraphicFramePr>
          <p:xfrm>
            <a:off x="5451390" y="3045986"/>
            <a:ext cx="254000" cy="254000"/>
          </p:xfrm>
          <a:graphic>
            <a:graphicData uri="http://schemas.openxmlformats.org/presentationml/2006/ole">
              <mc:AlternateContent xmlns:mc="http://schemas.openxmlformats.org/markup-compatibility/2006">
                <mc:Choice xmlns:v="urn:schemas-microsoft-com:vml" Requires="v">
                  <p:oleObj spid="_x0000_s5238" name="Equation" r:id="rId22" imgW="152400" imgH="152400" progId="Equation.DSMT4">
                    <p:embed/>
                  </p:oleObj>
                </mc:Choice>
                <mc:Fallback>
                  <p:oleObj name="Equation" r:id="rId22" imgW="152400" imgH="152400" progId="Equation.DSMT4">
                    <p:embed/>
                    <p:pic>
                      <p:nvPicPr>
                        <p:cNvPr id="134" name="Object 133"/>
                        <p:cNvPicPr/>
                        <p:nvPr/>
                      </p:nvPicPr>
                      <p:blipFill>
                        <a:blip r:embed="rId23"/>
                        <a:stretch>
                          <a:fillRect/>
                        </a:stretch>
                      </p:blipFill>
                      <p:spPr>
                        <a:xfrm>
                          <a:off x="5451390" y="3045986"/>
                          <a:ext cx="254000" cy="254000"/>
                        </a:xfrm>
                        <a:prstGeom prst="rect">
                          <a:avLst/>
                        </a:prstGeom>
                      </p:spPr>
                    </p:pic>
                  </p:oleObj>
                </mc:Fallback>
              </mc:AlternateContent>
            </a:graphicData>
          </a:graphic>
        </p:graphicFrame>
      </p:grpSp>
      <p:sp>
        <p:nvSpPr>
          <p:cNvPr id="135" name="TextBox 134"/>
          <p:cNvSpPr txBox="1"/>
          <p:nvPr/>
        </p:nvSpPr>
        <p:spPr>
          <a:xfrm>
            <a:off x="2161640" y="3827766"/>
            <a:ext cx="4641225" cy="400110"/>
          </a:xfrm>
          <a:prstGeom prst="rect">
            <a:avLst/>
          </a:prstGeom>
          <a:noFill/>
        </p:spPr>
        <p:txBody>
          <a:bodyPr wrap="square" rtlCol="0">
            <a:spAutoFit/>
          </a:bodyPr>
          <a:lstStyle/>
          <a:p>
            <a:r>
              <a:rPr lang="en-US" sz="2000" dirty="0">
                <a:solidFill>
                  <a:srgbClr val="FF0000"/>
                </a:solidFill>
                <a:latin typeface="Apple Chancery"/>
                <a:cs typeface="Apple Chancery"/>
              </a:rPr>
              <a:t>Step 2.  </a:t>
            </a:r>
            <a:r>
              <a:rPr lang="en-US" sz="2000" dirty="0">
                <a:solidFill>
                  <a:srgbClr val="0000FF"/>
                </a:solidFill>
                <a:latin typeface="Times New Roman"/>
                <a:cs typeface="Times New Roman"/>
              </a:rPr>
              <a:t>Write out </a:t>
            </a:r>
            <a:r>
              <a:rPr lang="en-US" sz="2000" i="1" dirty="0">
                <a:solidFill>
                  <a:srgbClr val="FF0000"/>
                </a:solidFill>
                <a:latin typeface="Times New Roman"/>
                <a:cs typeface="Times New Roman"/>
              </a:rPr>
              <a:t>node equations</a:t>
            </a:r>
            <a:r>
              <a:rPr lang="en-US" sz="2000" dirty="0">
                <a:solidFill>
                  <a:srgbClr val="FF0000"/>
                </a:solidFill>
                <a:latin typeface="Times New Roman"/>
                <a:cs typeface="Times New Roman"/>
              </a:rPr>
              <a:t> </a:t>
            </a:r>
            <a:r>
              <a:rPr lang="en-US" sz="2000" dirty="0">
                <a:latin typeface="Times New Roman"/>
                <a:cs typeface="Times New Roman"/>
              </a:rPr>
              <a:t>for as</a:t>
            </a:r>
            <a:endParaRPr lang="en-US" sz="2000" dirty="0">
              <a:solidFill>
                <a:srgbClr val="0000FF"/>
              </a:solidFill>
              <a:latin typeface="Times New Roman"/>
              <a:cs typeface="Times New Roman"/>
            </a:endParaRPr>
          </a:p>
        </p:txBody>
      </p:sp>
      <p:sp>
        <p:nvSpPr>
          <p:cNvPr id="136" name="TextBox 135"/>
          <p:cNvSpPr txBox="1"/>
          <p:nvPr/>
        </p:nvSpPr>
        <p:spPr>
          <a:xfrm>
            <a:off x="8176522" y="4441544"/>
            <a:ext cx="1076861" cy="400110"/>
          </a:xfrm>
          <a:prstGeom prst="rect">
            <a:avLst/>
          </a:prstGeom>
          <a:noFill/>
        </p:spPr>
        <p:txBody>
          <a:bodyPr wrap="square" rtlCol="0">
            <a:spAutoFit/>
          </a:bodyPr>
          <a:lstStyle/>
          <a:p>
            <a:r>
              <a:rPr lang="en-US" sz="2000" dirty="0">
                <a:solidFill>
                  <a:srgbClr val="0000FF"/>
                </a:solidFill>
                <a:latin typeface="Times New Roman"/>
                <a:cs typeface="Times New Roman"/>
              </a:rPr>
              <a:t>Node A:</a:t>
            </a:r>
            <a:endParaRPr lang="en-US" sz="2000" dirty="0">
              <a:latin typeface="Times New Roman"/>
              <a:cs typeface="Times New Roman"/>
            </a:endParaRPr>
          </a:p>
        </p:txBody>
      </p:sp>
      <p:sp>
        <p:nvSpPr>
          <p:cNvPr id="137" name="TextBox 136"/>
          <p:cNvSpPr txBox="1"/>
          <p:nvPr/>
        </p:nvSpPr>
        <p:spPr>
          <a:xfrm>
            <a:off x="2161639" y="4123123"/>
            <a:ext cx="6375489" cy="707886"/>
          </a:xfrm>
          <a:prstGeom prst="rect">
            <a:avLst/>
          </a:prstGeom>
          <a:noFill/>
        </p:spPr>
        <p:txBody>
          <a:bodyPr wrap="square" rtlCol="0">
            <a:spAutoFit/>
          </a:bodyPr>
          <a:lstStyle/>
          <a:p>
            <a:r>
              <a:rPr lang="en-US" sz="2000" dirty="0">
                <a:latin typeface="Times New Roman"/>
                <a:cs typeface="Times New Roman"/>
              </a:rPr>
              <a:t>many nodes as you can (see note below).  Be sure to </a:t>
            </a:r>
            <a:r>
              <a:rPr lang="en-US" sz="2000" dirty="0">
                <a:solidFill>
                  <a:srgbClr val="0000FF"/>
                </a:solidFill>
                <a:latin typeface="Times New Roman"/>
                <a:cs typeface="Times New Roman"/>
              </a:rPr>
              <a:t>identify</a:t>
            </a:r>
            <a:r>
              <a:rPr lang="en-US" sz="2000" dirty="0">
                <a:latin typeface="Times New Roman"/>
                <a:cs typeface="Times New Roman"/>
              </a:rPr>
              <a:t> </a:t>
            </a:r>
            <a:r>
              <a:rPr lang="en-US" sz="2000" dirty="0">
                <a:solidFill>
                  <a:srgbClr val="0000FF"/>
                </a:solidFill>
                <a:latin typeface="Times New Roman"/>
                <a:cs typeface="Times New Roman"/>
              </a:rPr>
              <a:t>which node </a:t>
            </a:r>
            <a:r>
              <a:rPr lang="en-US" sz="2000" dirty="0">
                <a:latin typeface="Times New Roman"/>
                <a:cs typeface="Times New Roman"/>
              </a:rPr>
              <a:t>you are working with.  For this problem:</a:t>
            </a:r>
            <a:endParaRPr lang="en-US" sz="2000" dirty="0">
              <a:solidFill>
                <a:srgbClr val="0000FF"/>
              </a:solidFill>
              <a:latin typeface="Times New Roman"/>
              <a:cs typeface="Times New Roman"/>
            </a:endParaRPr>
          </a:p>
        </p:txBody>
      </p:sp>
      <p:graphicFrame>
        <p:nvGraphicFramePr>
          <p:cNvPr id="139" name="Object 2"/>
          <p:cNvGraphicFramePr>
            <a:graphicFrameLocks noChangeAspect="1"/>
          </p:cNvGraphicFramePr>
          <p:nvPr/>
        </p:nvGraphicFramePr>
        <p:xfrm>
          <a:off x="8753109" y="4801581"/>
          <a:ext cx="1089025" cy="349250"/>
        </p:xfrm>
        <a:graphic>
          <a:graphicData uri="http://schemas.openxmlformats.org/presentationml/2006/ole">
            <mc:AlternateContent xmlns:mc="http://schemas.openxmlformats.org/markup-compatibility/2006">
              <mc:Choice xmlns:v="urn:schemas-microsoft-com:vml" Requires="v">
                <p:oleObj spid="_x0000_s5239" name="Equation" r:id="rId24" imgW="635000" imgH="203200" progId="Equation.DSMT4">
                  <p:embed/>
                </p:oleObj>
              </mc:Choice>
              <mc:Fallback>
                <p:oleObj name="Equation" r:id="rId24" imgW="635000" imgH="203200" progId="Equation.DSMT4">
                  <p:embed/>
                  <p:pic>
                    <p:nvPicPr>
                      <p:cNvPr id="139" name="Object 2"/>
                      <p:cNvPicPr>
                        <a:picLocks noChangeAspect="1" noChangeArrowheads="1"/>
                      </p:cNvPicPr>
                      <p:nvPr/>
                    </p:nvPicPr>
                    <p:blipFill>
                      <a:blip r:embed="rId25"/>
                      <a:srcRect/>
                      <a:stretch>
                        <a:fillRect/>
                      </a:stretch>
                    </p:blipFill>
                    <p:spPr bwMode="auto">
                      <a:xfrm>
                        <a:off x="8753109" y="4801581"/>
                        <a:ext cx="1089025" cy="349250"/>
                      </a:xfrm>
                      <a:prstGeom prst="rect">
                        <a:avLst/>
                      </a:prstGeom>
                      <a:noFill/>
                      <a:ln>
                        <a:noFill/>
                      </a:ln>
                      <a:effectLst/>
                    </p:spPr>
                  </p:pic>
                </p:oleObj>
              </mc:Fallback>
            </mc:AlternateContent>
          </a:graphicData>
        </a:graphic>
      </p:graphicFrame>
      <p:sp>
        <p:nvSpPr>
          <p:cNvPr id="140" name="TextBox 139"/>
          <p:cNvSpPr txBox="1"/>
          <p:nvPr/>
        </p:nvSpPr>
        <p:spPr>
          <a:xfrm>
            <a:off x="1787786" y="5123167"/>
            <a:ext cx="8819705" cy="1323439"/>
          </a:xfrm>
          <a:prstGeom prst="rect">
            <a:avLst/>
          </a:prstGeom>
          <a:noFill/>
        </p:spPr>
        <p:txBody>
          <a:bodyPr wrap="square" rtlCol="0">
            <a:spAutoFit/>
          </a:bodyPr>
          <a:lstStyle/>
          <a:p>
            <a:r>
              <a:rPr lang="en-US" sz="2000" dirty="0">
                <a:solidFill>
                  <a:srgbClr val="FF0000"/>
                </a:solidFill>
                <a:latin typeface="Apple Chancery"/>
                <a:cs typeface="Apple Chancery"/>
              </a:rPr>
              <a:t>Important note:  </a:t>
            </a:r>
            <a:r>
              <a:rPr lang="en-US" sz="2000" dirty="0">
                <a:solidFill>
                  <a:srgbClr val="000000"/>
                </a:solidFill>
                <a:latin typeface="Times New Roman"/>
                <a:cs typeface="Times New Roman"/>
              </a:rPr>
              <a:t>If  you had written out the </a:t>
            </a:r>
            <a:r>
              <a:rPr lang="en-US" sz="2000" dirty="0">
                <a:solidFill>
                  <a:srgbClr val="0000FF"/>
                </a:solidFill>
                <a:latin typeface="Times New Roman"/>
                <a:cs typeface="Times New Roman"/>
              </a:rPr>
              <a:t>node equation for</a:t>
            </a:r>
            <a:r>
              <a:rPr lang="en-US" sz="2000" dirty="0">
                <a:solidFill>
                  <a:srgbClr val="000000"/>
                </a:solidFill>
                <a:latin typeface="Times New Roman"/>
                <a:cs typeface="Times New Roman"/>
              </a:rPr>
              <a:t> the </a:t>
            </a:r>
            <a:r>
              <a:rPr lang="en-US" sz="2000" dirty="0">
                <a:solidFill>
                  <a:srgbClr val="0000FF"/>
                </a:solidFill>
                <a:latin typeface="Times New Roman"/>
                <a:cs typeface="Times New Roman"/>
              </a:rPr>
              <a:t>node</a:t>
            </a:r>
            <a:r>
              <a:rPr lang="en-US" sz="2000" dirty="0">
                <a:solidFill>
                  <a:srgbClr val="000000"/>
                </a:solidFill>
                <a:latin typeface="Times New Roman"/>
                <a:cs typeface="Times New Roman"/>
              </a:rPr>
              <a:t> </a:t>
            </a:r>
            <a:r>
              <a:rPr lang="en-US" sz="2000" dirty="0">
                <a:solidFill>
                  <a:srgbClr val="0000FF"/>
                </a:solidFill>
                <a:latin typeface="Times New Roman"/>
                <a:cs typeface="Times New Roman"/>
              </a:rPr>
              <a:t>at</a:t>
            </a:r>
            <a:r>
              <a:rPr lang="en-US" sz="2000" dirty="0">
                <a:solidFill>
                  <a:srgbClr val="000000"/>
                </a:solidFill>
                <a:latin typeface="Times New Roman"/>
                <a:cs typeface="Times New Roman"/>
              </a:rPr>
              <a:t> the </a:t>
            </a:r>
            <a:r>
              <a:rPr lang="en-US" sz="2000" dirty="0">
                <a:solidFill>
                  <a:srgbClr val="0000FF"/>
                </a:solidFill>
                <a:latin typeface="Times New Roman"/>
                <a:cs typeface="Times New Roman"/>
              </a:rPr>
              <a:t>bottom</a:t>
            </a:r>
            <a:r>
              <a:rPr lang="en-US" sz="2000" dirty="0">
                <a:solidFill>
                  <a:srgbClr val="000000"/>
                </a:solidFill>
                <a:latin typeface="Times New Roman"/>
                <a:cs typeface="Times New Roman"/>
              </a:rPr>
              <a:t>, you would have gotten                  .  This is the same equation as above.  There will </a:t>
            </a:r>
            <a:r>
              <a:rPr lang="en-US" sz="2000" dirty="0">
                <a:solidFill>
                  <a:srgbClr val="FF0000"/>
                </a:solidFill>
                <a:latin typeface="Times New Roman"/>
                <a:cs typeface="Times New Roman"/>
              </a:rPr>
              <a:t>always </a:t>
            </a:r>
            <a:r>
              <a:rPr lang="en-US" sz="2000" dirty="0">
                <a:solidFill>
                  <a:srgbClr val="000000"/>
                </a:solidFill>
                <a:latin typeface="Times New Roman"/>
                <a:cs typeface="Times New Roman"/>
              </a:rPr>
              <a:t>be </a:t>
            </a:r>
            <a:r>
              <a:rPr lang="en-US" sz="2000" i="1" dirty="0">
                <a:solidFill>
                  <a:srgbClr val="FF0000"/>
                </a:solidFill>
                <a:latin typeface="Times New Roman"/>
                <a:cs typeface="Times New Roman"/>
              </a:rPr>
              <a:t>fewer independent node equations </a:t>
            </a:r>
            <a:r>
              <a:rPr lang="en-US" sz="2000" dirty="0">
                <a:solidFill>
                  <a:srgbClr val="FF0000"/>
                </a:solidFill>
                <a:latin typeface="Times New Roman"/>
                <a:cs typeface="Times New Roman"/>
              </a:rPr>
              <a:t>than actual nodes </a:t>
            </a:r>
            <a:r>
              <a:rPr lang="en-US" sz="2000" dirty="0">
                <a:latin typeface="Times New Roman"/>
                <a:cs typeface="Times New Roman"/>
              </a:rPr>
              <a:t>in a circuit</a:t>
            </a:r>
            <a:r>
              <a:rPr lang="en-US" sz="2000" dirty="0">
                <a:solidFill>
                  <a:srgbClr val="000000"/>
                </a:solidFill>
                <a:latin typeface="Times New Roman"/>
                <a:cs typeface="Times New Roman"/>
              </a:rPr>
              <a:t>.  In this case, there were </a:t>
            </a:r>
            <a:r>
              <a:rPr lang="en-US" sz="2000" dirty="0">
                <a:solidFill>
                  <a:srgbClr val="0000FF"/>
                </a:solidFill>
                <a:latin typeface="Times New Roman"/>
                <a:cs typeface="Times New Roman"/>
              </a:rPr>
              <a:t>two nodes </a:t>
            </a:r>
            <a:r>
              <a:rPr lang="en-US" sz="2000" dirty="0">
                <a:solidFill>
                  <a:srgbClr val="000000"/>
                </a:solidFill>
                <a:latin typeface="Times New Roman"/>
                <a:cs typeface="Times New Roman"/>
              </a:rPr>
              <a:t>and only </a:t>
            </a:r>
            <a:r>
              <a:rPr lang="en-US" sz="2000" dirty="0">
                <a:solidFill>
                  <a:srgbClr val="0000FF"/>
                </a:solidFill>
                <a:latin typeface="Times New Roman"/>
                <a:cs typeface="Times New Roman"/>
              </a:rPr>
              <a:t>one independent node equation</a:t>
            </a:r>
            <a:r>
              <a:rPr lang="en-US" sz="2000" dirty="0">
                <a:solidFill>
                  <a:srgbClr val="000000"/>
                </a:solidFill>
                <a:latin typeface="Times New Roman"/>
                <a:cs typeface="Times New Roman"/>
              </a:rPr>
              <a:t>. </a:t>
            </a:r>
          </a:p>
        </p:txBody>
      </p:sp>
      <p:graphicFrame>
        <p:nvGraphicFramePr>
          <p:cNvPr id="141" name="Object 2"/>
          <p:cNvGraphicFramePr>
            <a:graphicFrameLocks noChangeAspect="1"/>
          </p:cNvGraphicFramePr>
          <p:nvPr/>
        </p:nvGraphicFramePr>
        <p:xfrm>
          <a:off x="5099477" y="5483952"/>
          <a:ext cx="1089025" cy="349250"/>
        </p:xfrm>
        <a:graphic>
          <a:graphicData uri="http://schemas.openxmlformats.org/presentationml/2006/ole">
            <mc:AlternateContent xmlns:mc="http://schemas.openxmlformats.org/markup-compatibility/2006">
              <mc:Choice xmlns:v="urn:schemas-microsoft-com:vml" Requires="v">
                <p:oleObj spid="_x0000_s5240" name="Equation" r:id="rId26" imgW="635000" imgH="203200" progId="Equation.DSMT4">
                  <p:embed/>
                </p:oleObj>
              </mc:Choice>
              <mc:Fallback>
                <p:oleObj name="Equation" r:id="rId26" imgW="635000" imgH="203200" progId="Equation.DSMT4">
                  <p:embed/>
                  <p:pic>
                    <p:nvPicPr>
                      <p:cNvPr id="141" name="Object 2"/>
                      <p:cNvPicPr>
                        <a:picLocks noChangeAspect="1" noChangeArrowheads="1"/>
                      </p:cNvPicPr>
                      <p:nvPr/>
                    </p:nvPicPr>
                    <p:blipFill>
                      <a:blip r:embed="rId27"/>
                      <a:srcRect/>
                      <a:stretch>
                        <a:fillRect/>
                      </a:stretch>
                    </p:blipFill>
                    <p:spPr bwMode="auto">
                      <a:xfrm>
                        <a:off x="5099477" y="5483952"/>
                        <a:ext cx="1089025" cy="349250"/>
                      </a:xfrm>
                      <a:prstGeom prst="rect">
                        <a:avLst/>
                      </a:prstGeom>
                      <a:noFill/>
                      <a:ln>
                        <a:noFill/>
                      </a:ln>
                      <a:effectLst/>
                    </p:spPr>
                  </p:pic>
                </p:oleObj>
              </mc:Fallback>
            </mc:AlternateContent>
          </a:graphicData>
        </a:graphic>
      </p:graphicFrame>
      <p:sp>
        <p:nvSpPr>
          <p:cNvPr id="142" name="TextBox 141"/>
          <p:cNvSpPr txBox="1"/>
          <p:nvPr/>
        </p:nvSpPr>
        <p:spPr>
          <a:xfrm>
            <a:off x="2170852" y="2934796"/>
            <a:ext cx="4641225" cy="400110"/>
          </a:xfrm>
          <a:prstGeom prst="rect">
            <a:avLst/>
          </a:prstGeom>
          <a:noFill/>
        </p:spPr>
        <p:txBody>
          <a:bodyPr wrap="square" rtlCol="0">
            <a:spAutoFit/>
          </a:bodyPr>
          <a:lstStyle/>
          <a:p>
            <a:r>
              <a:rPr lang="en-US" sz="2000" dirty="0">
                <a:solidFill>
                  <a:srgbClr val="FF0000"/>
                </a:solidFill>
                <a:latin typeface="Apple Chancery"/>
                <a:cs typeface="Apple Chancery"/>
              </a:rPr>
              <a:t>Step 0: </a:t>
            </a:r>
            <a:r>
              <a:rPr lang="en-US" sz="2000" dirty="0">
                <a:solidFill>
                  <a:srgbClr val="0000FF"/>
                </a:solidFill>
                <a:latin typeface="Times New Roman"/>
                <a:cs typeface="Times New Roman"/>
              </a:rPr>
              <a:t>Remove the meters.  </a:t>
            </a:r>
            <a:endParaRPr lang="en-US" sz="2000" dirty="0">
              <a:latin typeface="Times New Roman"/>
              <a:cs typeface="Times New Roman"/>
            </a:endParaRPr>
          </a:p>
        </p:txBody>
      </p:sp>
    </p:spTree>
    <p:extLst>
      <p:ext uri="{BB962C8B-B14F-4D97-AF65-F5344CB8AC3E}">
        <p14:creationId xmlns:p14="http://schemas.microsoft.com/office/powerpoint/2010/main" val="170497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dissolve">
                                      <p:cBhvr>
                                        <p:cTn id="7" dur="500"/>
                                        <p:tgtEl>
                                          <p:spTgt spid="14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83"/>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109"/>
                                        </p:tgtEl>
                                        <p:attrNameLst>
                                          <p:attrName>style.visibility</p:attrName>
                                        </p:attrNameLst>
                                      </p:cBhvr>
                                      <p:to>
                                        <p:strVal val="hidden"/>
                                      </p:to>
                                    </p:set>
                                  </p:childTnLst>
                                </p:cTn>
                              </p:par>
                              <p:par>
                                <p:cTn id="14" presetID="1" presetClass="exit" presetSubtype="0" fill="hold" grpId="0" nodeType="withEffect">
                                  <p:stCondLst>
                                    <p:cond delay="0"/>
                                  </p:stCondLst>
                                  <p:childTnLst>
                                    <p:set>
                                      <p:cBhvr>
                                        <p:cTn id="15" dur="1" fill="hold">
                                          <p:stCondLst>
                                            <p:cond delay="0"/>
                                          </p:stCondLst>
                                        </p:cTn>
                                        <p:tgtEl>
                                          <p:spTgt spid="105"/>
                                        </p:tgtEl>
                                        <p:attrNameLst>
                                          <p:attrName>style.visibility</p:attrName>
                                        </p:attrNameLst>
                                      </p:cBhvr>
                                      <p:to>
                                        <p:strVal val="hidden"/>
                                      </p:to>
                                    </p:set>
                                  </p:childTnLst>
                                </p:cTn>
                              </p:par>
                              <p:par>
                                <p:cTn id="16" presetID="1" presetClass="exit" presetSubtype="0" fill="hold" grpId="0" nodeType="withEffect">
                                  <p:stCondLst>
                                    <p:cond delay="0"/>
                                  </p:stCondLst>
                                  <p:childTnLst>
                                    <p:set>
                                      <p:cBhvr>
                                        <p:cTn id="17" dur="1" fill="hold">
                                          <p:stCondLst>
                                            <p:cond delay="0"/>
                                          </p:stCondLst>
                                        </p:cTn>
                                        <p:tgtEl>
                                          <p:spTgt spid="84"/>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10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dissolve">
                                      <p:cBhvr>
                                        <p:cTn id="24" dur="500"/>
                                        <p:tgtEl>
                                          <p:spTgt spid="56"/>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dissolve">
                                      <p:cBhvr>
                                        <p:cTn id="29" dur="500"/>
                                        <p:tgtEl>
                                          <p:spTgt spid="63"/>
                                        </p:tgtEl>
                                      </p:cBhvr>
                                    </p:animEffect>
                                  </p:childTnLst>
                                </p:cTn>
                              </p:par>
                              <p:par>
                                <p:cTn id="30" presetID="9" presetClass="entr" presetSubtype="0" fill="hold" nodeType="with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dissolve">
                                      <p:cBhvr>
                                        <p:cTn id="32" dur="500"/>
                                        <p:tgtEl>
                                          <p:spTgt spid="62"/>
                                        </p:tgtEl>
                                      </p:cBhvr>
                                    </p:animEffect>
                                  </p:childTnLst>
                                </p:cTn>
                              </p:par>
                              <p:par>
                                <p:cTn id="33" presetID="9" presetClass="entr" presetSubtype="0" fill="hold" nodeType="with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dissolve">
                                      <p:cBhvr>
                                        <p:cTn id="35" dur="500"/>
                                        <p:tgtEl>
                                          <p:spTgt spid="65"/>
                                        </p:tgtEl>
                                      </p:cBhvr>
                                    </p:animEffect>
                                  </p:childTnLst>
                                </p:cTn>
                              </p:par>
                              <p:par>
                                <p:cTn id="36" presetID="9" presetClass="entr" presetSubtype="0" fill="hold" nodeType="with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dissolve">
                                      <p:cBhvr>
                                        <p:cTn id="38" dur="500"/>
                                        <p:tgtEl>
                                          <p:spTgt spid="67"/>
                                        </p:tgtEl>
                                      </p:cBhvr>
                                    </p:animEffect>
                                  </p:childTnLst>
                                </p:cTn>
                              </p:par>
                              <p:par>
                                <p:cTn id="39" presetID="9" presetClass="entr" presetSubtype="0" fill="hold" nodeType="with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dissolve">
                                      <p:cBhvr>
                                        <p:cTn id="41" dur="500"/>
                                        <p:tgtEl>
                                          <p:spTgt spid="66"/>
                                        </p:tgtEl>
                                      </p:cBhvr>
                                    </p:animEffect>
                                  </p:childTnLst>
                                </p:cTn>
                              </p:par>
                              <p:par>
                                <p:cTn id="42" presetID="9" presetClass="entr" presetSubtype="0" fill="hold" nodeType="with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dissolve">
                                      <p:cBhvr>
                                        <p:cTn id="44" dur="500"/>
                                        <p:tgtEl>
                                          <p:spTgt spid="64"/>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135"/>
                                        </p:tgtEl>
                                        <p:attrNameLst>
                                          <p:attrName>style.visibility</p:attrName>
                                        </p:attrNameLst>
                                      </p:cBhvr>
                                      <p:to>
                                        <p:strVal val="visible"/>
                                      </p:to>
                                    </p:set>
                                    <p:animEffect transition="in" filter="dissolve">
                                      <p:cBhvr>
                                        <p:cTn id="49" dur="500"/>
                                        <p:tgtEl>
                                          <p:spTgt spid="135"/>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37"/>
                                        </p:tgtEl>
                                        <p:attrNameLst>
                                          <p:attrName>style.visibility</p:attrName>
                                        </p:attrNameLst>
                                      </p:cBhvr>
                                      <p:to>
                                        <p:strVal val="visible"/>
                                      </p:to>
                                    </p:set>
                                    <p:animEffect transition="in" filter="dissolve">
                                      <p:cBhvr>
                                        <p:cTn id="52" dur="500"/>
                                        <p:tgtEl>
                                          <p:spTgt spid="137"/>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dissolve">
                                      <p:cBhvr>
                                        <p:cTn id="57" dur="500"/>
                                        <p:tgtEl>
                                          <p:spTgt spid="5"/>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136"/>
                                        </p:tgtEl>
                                        <p:attrNameLst>
                                          <p:attrName>style.visibility</p:attrName>
                                        </p:attrNameLst>
                                      </p:cBhvr>
                                      <p:to>
                                        <p:strVal val="visible"/>
                                      </p:to>
                                    </p:set>
                                    <p:animEffect transition="in" filter="dissolve">
                                      <p:cBhvr>
                                        <p:cTn id="60" dur="500"/>
                                        <p:tgtEl>
                                          <p:spTgt spid="136"/>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nodeType="clickEffect">
                                  <p:stCondLst>
                                    <p:cond delay="0"/>
                                  </p:stCondLst>
                                  <p:childTnLst>
                                    <p:set>
                                      <p:cBhvr>
                                        <p:cTn id="64" dur="1" fill="hold">
                                          <p:stCondLst>
                                            <p:cond delay="0"/>
                                          </p:stCondLst>
                                        </p:cTn>
                                        <p:tgtEl>
                                          <p:spTgt spid="139"/>
                                        </p:tgtEl>
                                        <p:attrNameLst>
                                          <p:attrName>style.visibility</p:attrName>
                                        </p:attrNameLst>
                                      </p:cBhvr>
                                      <p:to>
                                        <p:strVal val="visible"/>
                                      </p:to>
                                    </p:set>
                                    <p:animEffect transition="in" filter="dissolve">
                                      <p:cBhvr>
                                        <p:cTn id="65" dur="500"/>
                                        <p:tgtEl>
                                          <p:spTgt spid="139"/>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nodeType="clickEffect">
                                  <p:stCondLst>
                                    <p:cond delay="0"/>
                                  </p:stCondLst>
                                  <p:childTnLst>
                                    <p:set>
                                      <p:cBhvr>
                                        <p:cTn id="69" dur="1" fill="hold">
                                          <p:stCondLst>
                                            <p:cond delay="0"/>
                                          </p:stCondLst>
                                        </p:cTn>
                                        <p:tgtEl>
                                          <p:spTgt spid="141"/>
                                        </p:tgtEl>
                                        <p:attrNameLst>
                                          <p:attrName>style.visibility</p:attrName>
                                        </p:attrNameLst>
                                      </p:cBhvr>
                                      <p:to>
                                        <p:strVal val="visible"/>
                                      </p:to>
                                    </p:set>
                                    <p:animEffect transition="in" filter="dissolve">
                                      <p:cBhvr>
                                        <p:cTn id="70" dur="500"/>
                                        <p:tgtEl>
                                          <p:spTgt spid="141"/>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140"/>
                                        </p:tgtEl>
                                        <p:attrNameLst>
                                          <p:attrName>style.visibility</p:attrName>
                                        </p:attrNameLst>
                                      </p:cBhvr>
                                      <p:to>
                                        <p:strVal val="visible"/>
                                      </p:to>
                                    </p:set>
                                    <p:animEffect transition="in" filter="dissolve">
                                      <p:cBhvr>
                                        <p:cTn id="73"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 grpId="0"/>
      <p:bldP spid="83" grpId="0" animBg="1"/>
      <p:bldP spid="84" grpId="0" animBg="1"/>
      <p:bldP spid="105" grpId="0" animBg="1"/>
      <p:bldP spid="135" grpId="0"/>
      <p:bldP spid="136" grpId="0"/>
      <p:bldP spid="137" grpId="0"/>
      <p:bldP spid="140" grpId="0"/>
      <p:bldP spid="142"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 name="TextBox 134"/>
          <p:cNvSpPr txBox="1"/>
          <p:nvPr/>
        </p:nvSpPr>
        <p:spPr>
          <a:xfrm>
            <a:off x="1898115" y="3917694"/>
            <a:ext cx="8617485" cy="1015663"/>
          </a:xfrm>
          <a:prstGeom prst="rect">
            <a:avLst/>
          </a:prstGeom>
          <a:noFill/>
        </p:spPr>
        <p:txBody>
          <a:bodyPr wrap="square" rtlCol="0">
            <a:spAutoFit/>
          </a:bodyPr>
          <a:lstStyle/>
          <a:p>
            <a:r>
              <a:rPr lang="en-US" sz="2000" dirty="0">
                <a:solidFill>
                  <a:srgbClr val="FF0000"/>
                </a:solidFill>
                <a:latin typeface="Apple Chancery"/>
                <a:cs typeface="Apple Chancery"/>
              </a:rPr>
              <a:t>Step 3.  </a:t>
            </a:r>
            <a:r>
              <a:rPr lang="en-US" sz="2000" dirty="0">
                <a:solidFill>
                  <a:srgbClr val="0000FF"/>
                </a:solidFill>
                <a:latin typeface="Times New Roman"/>
                <a:cs typeface="Times New Roman"/>
              </a:rPr>
              <a:t>Identify and label </a:t>
            </a:r>
            <a:r>
              <a:rPr lang="en-US" sz="2000" dirty="0">
                <a:latin typeface="Times New Roman"/>
                <a:cs typeface="Times New Roman"/>
              </a:rPr>
              <a:t>the </a:t>
            </a:r>
            <a:r>
              <a:rPr lang="en-US" sz="2000" i="1" dirty="0">
                <a:solidFill>
                  <a:srgbClr val="FF0000"/>
                </a:solidFill>
                <a:latin typeface="Times New Roman"/>
                <a:cs typeface="Times New Roman"/>
              </a:rPr>
              <a:t>loops </a:t>
            </a:r>
            <a:r>
              <a:rPr lang="en-US" sz="2000" dirty="0">
                <a:latin typeface="Times New Roman"/>
                <a:cs typeface="Times New Roman"/>
              </a:rPr>
              <a:t>you will use.  </a:t>
            </a:r>
            <a:r>
              <a:rPr lang="en-US" sz="2000" dirty="0">
                <a:solidFill>
                  <a:srgbClr val="0000FF"/>
                </a:solidFill>
                <a:latin typeface="Times New Roman"/>
                <a:cs typeface="Times New Roman"/>
              </a:rPr>
              <a:t>Use an arrow </a:t>
            </a:r>
            <a:r>
              <a:rPr lang="en-US" sz="2000" dirty="0">
                <a:solidFill>
                  <a:srgbClr val="000000"/>
                </a:solidFill>
                <a:latin typeface="Times New Roman"/>
                <a:cs typeface="Times New Roman"/>
              </a:rPr>
              <a:t>in each to show the </a:t>
            </a:r>
            <a:r>
              <a:rPr lang="en-US" sz="2000" dirty="0">
                <a:solidFill>
                  <a:srgbClr val="0000FF"/>
                </a:solidFill>
                <a:latin typeface="Times New Roman"/>
                <a:cs typeface="Times New Roman"/>
              </a:rPr>
              <a:t>direction</a:t>
            </a:r>
            <a:r>
              <a:rPr lang="en-US" sz="2000" dirty="0">
                <a:solidFill>
                  <a:srgbClr val="000000"/>
                </a:solidFill>
                <a:latin typeface="Times New Roman"/>
                <a:cs typeface="Times New Roman"/>
              </a:rPr>
              <a:t> you intend to </a:t>
            </a:r>
            <a:r>
              <a:rPr lang="en-US" sz="2000" dirty="0">
                <a:solidFill>
                  <a:srgbClr val="0000FF"/>
                </a:solidFill>
                <a:latin typeface="Times New Roman"/>
                <a:cs typeface="Times New Roman"/>
              </a:rPr>
              <a:t>traverse</a:t>
            </a:r>
            <a:r>
              <a:rPr lang="en-US" sz="2000" dirty="0">
                <a:solidFill>
                  <a:srgbClr val="000000"/>
                </a:solidFill>
                <a:latin typeface="Times New Roman"/>
                <a:cs typeface="Times New Roman"/>
              </a:rPr>
              <a:t> that loop.</a:t>
            </a:r>
            <a:endParaRPr lang="en-US" sz="2000" dirty="0">
              <a:latin typeface="Times New Roman"/>
              <a:cs typeface="Times New Roman"/>
            </a:endParaRPr>
          </a:p>
          <a:p>
            <a:endParaRPr lang="en-US" sz="2000" dirty="0">
              <a:solidFill>
                <a:srgbClr val="0000FF"/>
              </a:solidFill>
              <a:latin typeface="Times New Roman"/>
              <a:cs typeface="Times New Roman"/>
            </a:endParaRPr>
          </a:p>
        </p:txBody>
      </p:sp>
      <p:sp>
        <p:nvSpPr>
          <p:cNvPr id="3" name="TextBox 2"/>
          <p:cNvSpPr txBox="1"/>
          <p:nvPr/>
        </p:nvSpPr>
        <p:spPr>
          <a:xfrm>
            <a:off x="2291563" y="4645243"/>
            <a:ext cx="4247777" cy="1938992"/>
          </a:xfrm>
          <a:prstGeom prst="rect">
            <a:avLst/>
          </a:prstGeom>
          <a:noFill/>
        </p:spPr>
        <p:txBody>
          <a:bodyPr wrap="square" rtlCol="0">
            <a:spAutoFit/>
          </a:bodyPr>
          <a:lstStyle/>
          <a:p>
            <a:r>
              <a:rPr lang="en-US" sz="2000" dirty="0">
                <a:solidFill>
                  <a:srgbClr val="FF0000"/>
                </a:solidFill>
                <a:latin typeface="Apple Chancery"/>
                <a:cs typeface="Apple Chancery"/>
              </a:rPr>
              <a:t>Note 1:  If there is </a:t>
            </a:r>
            <a:r>
              <a:rPr lang="en-US" sz="2000" dirty="0">
                <a:latin typeface="Times New Roman"/>
                <a:cs typeface="Times New Roman"/>
              </a:rPr>
              <a:t>a </a:t>
            </a:r>
            <a:r>
              <a:rPr lang="en-US" sz="2000" dirty="0">
                <a:solidFill>
                  <a:srgbClr val="0000FF"/>
                </a:solidFill>
                <a:latin typeface="Times New Roman"/>
                <a:cs typeface="Times New Roman"/>
              </a:rPr>
              <a:t>power supply </a:t>
            </a:r>
            <a:r>
              <a:rPr lang="en-US" sz="2000" dirty="0">
                <a:latin typeface="Times New Roman"/>
                <a:cs typeface="Times New Roman"/>
              </a:rPr>
              <a:t>in the loop, I prefer to </a:t>
            </a:r>
            <a:r>
              <a:rPr lang="en-US" sz="2000" dirty="0">
                <a:solidFill>
                  <a:srgbClr val="0000FF"/>
                </a:solidFill>
                <a:latin typeface="Times New Roman"/>
                <a:cs typeface="Times New Roman"/>
              </a:rPr>
              <a:t>start at </a:t>
            </a:r>
            <a:r>
              <a:rPr lang="en-US" sz="2000" dirty="0">
                <a:latin typeface="Times New Roman"/>
                <a:cs typeface="Times New Roman"/>
              </a:rPr>
              <a:t>the </a:t>
            </a:r>
            <a:r>
              <a:rPr lang="en-US" sz="2000" dirty="0">
                <a:solidFill>
                  <a:srgbClr val="0000FF"/>
                </a:solidFill>
                <a:latin typeface="Times New Roman"/>
                <a:cs typeface="Times New Roman"/>
              </a:rPr>
              <a:t>low voltage terminal </a:t>
            </a:r>
            <a:r>
              <a:rPr lang="en-US" sz="2000" dirty="0">
                <a:latin typeface="Times New Roman"/>
                <a:cs typeface="Times New Roman"/>
              </a:rPr>
              <a:t>and </a:t>
            </a:r>
            <a:r>
              <a:rPr lang="en-US" sz="2000" dirty="0">
                <a:solidFill>
                  <a:srgbClr val="0000FF"/>
                </a:solidFill>
                <a:latin typeface="Times New Roman"/>
                <a:cs typeface="Times New Roman"/>
              </a:rPr>
              <a:t>proceed through the supply</a:t>
            </a:r>
            <a:r>
              <a:rPr lang="en-US" sz="2000" dirty="0">
                <a:latin typeface="Times New Roman"/>
                <a:cs typeface="Times New Roman"/>
              </a:rPr>
              <a:t>.  That way, the </a:t>
            </a:r>
            <a:r>
              <a:rPr lang="en-US" sz="2000" dirty="0">
                <a:solidFill>
                  <a:srgbClr val="FF0000"/>
                </a:solidFill>
                <a:latin typeface="Times New Roman"/>
                <a:cs typeface="Times New Roman"/>
              </a:rPr>
              <a:t>voltage change </a:t>
            </a:r>
            <a:r>
              <a:rPr lang="en-US" sz="2000" dirty="0">
                <a:latin typeface="Times New Roman"/>
                <a:cs typeface="Times New Roman"/>
              </a:rPr>
              <a:t>through the supply will be </a:t>
            </a:r>
            <a:r>
              <a:rPr lang="en-US" sz="2000" dirty="0">
                <a:solidFill>
                  <a:srgbClr val="FF0000"/>
                </a:solidFill>
                <a:latin typeface="Times New Roman"/>
                <a:cs typeface="Times New Roman"/>
              </a:rPr>
              <a:t>positive</a:t>
            </a:r>
            <a:r>
              <a:rPr lang="en-US" sz="2000" dirty="0">
                <a:latin typeface="Times New Roman"/>
                <a:cs typeface="Times New Roman"/>
              </a:rPr>
              <a:t>.  With that in mind:</a:t>
            </a:r>
          </a:p>
        </p:txBody>
      </p:sp>
      <p:sp>
        <p:nvSpPr>
          <p:cNvPr id="137250" name="Rectangle 42"/>
          <p:cNvSpPr>
            <a:spLocks noChangeArrowheads="1"/>
          </p:cNvSpPr>
          <p:nvPr/>
        </p:nvSpPr>
        <p:spPr bwMode="auto">
          <a:xfrm>
            <a:off x="152400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10243663" y="6472239"/>
            <a:ext cx="31848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6.)</a:t>
            </a:r>
          </a:p>
        </p:txBody>
      </p:sp>
      <p:graphicFrame>
        <p:nvGraphicFramePr>
          <p:cNvPr id="138" name="Object 2"/>
          <p:cNvGraphicFramePr>
            <a:graphicFrameLocks noChangeAspect="1"/>
          </p:cNvGraphicFramePr>
          <p:nvPr/>
        </p:nvGraphicFramePr>
        <p:xfrm>
          <a:off x="6755239" y="1618682"/>
          <a:ext cx="196850" cy="241300"/>
        </p:xfrm>
        <a:graphic>
          <a:graphicData uri="http://schemas.openxmlformats.org/presentationml/2006/ole">
            <mc:AlternateContent xmlns:mc="http://schemas.openxmlformats.org/markup-compatibility/2006">
              <mc:Choice xmlns:v="urn:schemas-microsoft-com:vml" Requires="v">
                <p:oleObj spid="_x0000_s6235" name="Equation" r:id="rId4" imgW="114300" imgH="139700" progId="Equation.DSMT4">
                  <p:embed/>
                </p:oleObj>
              </mc:Choice>
              <mc:Fallback>
                <p:oleObj name="Equation" r:id="rId4" imgW="114300" imgH="139700" progId="Equation.DSMT4">
                  <p:embed/>
                  <p:pic>
                    <p:nvPicPr>
                      <p:cNvPr id="138" name="Object 2"/>
                      <p:cNvPicPr>
                        <a:picLocks noChangeAspect="1" noChangeArrowheads="1"/>
                      </p:cNvPicPr>
                      <p:nvPr/>
                    </p:nvPicPr>
                    <p:blipFill>
                      <a:blip r:embed="rId5"/>
                      <a:srcRect/>
                      <a:stretch>
                        <a:fillRect/>
                      </a:stretch>
                    </p:blipFill>
                    <p:spPr bwMode="auto">
                      <a:xfrm>
                        <a:off x="6755239" y="1618682"/>
                        <a:ext cx="196850" cy="241300"/>
                      </a:xfrm>
                      <a:prstGeom prst="rect">
                        <a:avLst/>
                      </a:prstGeom>
                      <a:noFill/>
                      <a:ln>
                        <a:noFill/>
                      </a:ln>
                      <a:effectLst/>
                    </p:spPr>
                  </p:pic>
                </p:oleObj>
              </mc:Fallback>
            </mc:AlternateContent>
          </a:graphicData>
        </a:graphic>
      </p:graphicFrame>
      <p:graphicFrame>
        <p:nvGraphicFramePr>
          <p:cNvPr id="77" name="Object 2"/>
          <p:cNvGraphicFramePr>
            <a:graphicFrameLocks noChangeAspect="1"/>
          </p:cNvGraphicFramePr>
          <p:nvPr/>
        </p:nvGraphicFramePr>
        <p:xfrm>
          <a:off x="7630778" y="303016"/>
          <a:ext cx="327025" cy="349250"/>
        </p:xfrm>
        <a:graphic>
          <a:graphicData uri="http://schemas.openxmlformats.org/presentationml/2006/ole">
            <mc:AlternateContent xmlns:mc="http://schemas.openxmlformats.org/markup-compatibility/2006">
              <mc:Choice xmlns:v="urn:schemas-microsoft-com:vml" Requires="v">
                <p:oleObj spid="_x0000_s6236" name="Equation" r:id="rId6" imgW="190500" imgH="203200" progId="Equation.DSMT4">
                  <p:embed/>
                </p:oleObj>
              </mc:Choice>
              <mc:Fallback>
                <p:oleObj name="Equation" r:id="rId6" imgW="190500" imgH="203200" progId="Equation.DSMT4">
                  <p:embed/>
                  <p:pic>
                    <p:nvPicPr>
                      <p:cNvPr id="77" name="Object 2"/>
                      <p:cNvPicPr>
                        <a:picLocks noChangeAspect="1" noChangeArrowheads="1"/>
                      </p:cNvPicPr>
                      <p:nvPr/>
                    </p:nvPicPr>
                    <p:blipFill>
                      <a:blip r:embed="rId7"/>
                      <a:srcRect/>
                      <a:stretch>
                        <a:fillRect/>
                      </a:stretch>
                    </p:blipFill>
                    <p:spPr bwMode="auto">
                      <a:xfrm>
                        <a:off x="7630778" y="303016"/>
                        <a:ext cx="327025" cy="349250"/>
                      </a:xfrm>
                      <a:prstGeom prst="rect">
                        <a:avLst/>
                      </a:prstGeom>
                      <a:noFill/>
                      <a:ln>
                        <a:noFill/>
                      </a:ln>
                      <a:effectLst/>
                    </p:spPr>
                  </p:pic>
                </p:oleObj>
              </mc:Fallback>
            </mc:AlternateContent>
          </a:graphicData>
        </a:graphic>
      </p:graphicFrame>
      <p:grpSp>
        <p:nvGrpSpPr>
          <p:cNvPr id="88" name="Group 40"/>
          <p:cNvGrpSpPr>
            <a:grpSpLocks/>
          </p:cNvGrpSpPr>
          <p:nvPr/>
        </p:nvGrpSpPr>
        <p:grpSpPr bwMode="auto">
          <a:xfrm>
            <a:off x="7579170" y="652266"/>
            <a:ext cx="478466" cy="299762"/>
            <a:chOff x="4320" y="1536"/>
            <a:chExt cx="384" cy="240"/>
          </a:xfrm>
        </p:grpSpPr>
        <p:sp>
          <p:nvSpPr>
            <p:cNvPr id="126"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7"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8"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9"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0"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89" name="Line 41"/>
          <p:cNvSpPr>
            <a:spLocks noChangeShapeType="1"/>
          </p:cNvSpPr>
          <p:nvPr/>
        </p:nvSpPr>
        <p:spPr bwMode="auto">
          <a:xfrm>
            <a:off x="7100704" y="831931"/>
            <a:ext cx="47846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0" name="Line 42"/>
          <p:cNvSpPr>
            <a:spLocks noChangeShapeType="1"/>
          </p:cNvSpPr>
          <p:nvPr/>
        </p:nvSpPr>
        <p:spPr bwMode="auto">
          <a:xfrm>
            <a:off x="8057636" y="772363"/>
            <a:ext cx="112794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1" name="Line 43"/>
          <p:cNvSpPr>
            <a:spLocks noChangeShapeType="1"/>
          </p:cNvSpPr>
          <p:nvPr/>
        </p:nvSpPr>
        <p:spPr bwMode="auto">
          <a:xfrm>
            <a:off x="8655237" y="772363"/>
            <a:ext cx="0" cy="53803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2" name="Line 44"/>
          <p:cNvSpPr>
            <a:spLocks noChangeShapeType="1"/>
          </p:cNvSpPr>
          <p:nvPr/>
        </p:nvSpPr>
        <p:spPr bwMode="auto">
          <a:xfrm>
            <a:off x="8714805" y="1787902"/>
            <a:ext cx="0" cy="65813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3" name="Line 48"/>
          <p:cNvSpPr>
            <a:spLocks noChangeShapeType="1"/>
          </p:cNvSpPr>
          <p:nvPr/>
        </p:nvSpPr>
        <p:spPr bwMode="auto">
          <a:xfrm>
            <a:off x="10107927" y="726247"/>
            <a:ext cx="0" cy="59952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94" name="Group 49"/>
          <p:cNvGrpSpPr>
            <a:grpSpLocks/>
          </p:cNvGrpSpPr>
          <p:nvPr/>
        </p:nvGrpSpPr>
        <p:grpSpPr bwMode="auto">
          <a:xfrm rot="5457964">
            <a:off x="8446269" y="1400229"/>
            <a:ext cx="477504" cy="297840"/>
            <a:chOff x="4320" y="1536"/>
            <a:chExt cx="384" cy="240"/>
          </a:xfrm>
        </p:grpSpPr>
        <p:sp>
          <p:nvSpPr>
            <p:cNvPr id="121" name="Line 50"/>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2" name="Line 51"/>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3" name="Line 52"/>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4" name="Line 53"/>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5" name="Line 54"/>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95" name="Line 74"/>
          <p:cNvSpPr>
            <a:spLocks noChangeShapeType="1"/>
          </p:cNvSpPr>
          <p:nvPr/>
        </p:nvSpPr>
        <p:spPr bwMode="auto">
          <a:xfrm>
            <a:off x="10148280" y="1786941"/>
            <a:ext cx="0" cy="65909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96" name="Group 87"/>
          <p:cNvGrpSpPr>
            <a:grpSpLocks/>
          </p:cNvGrpSpPr>
          <p:nvPr/>
        </p:nvGrpSpPr>
        <p:grpSpPr bwMode="auto">
          <a:xfrm rot="5457964">
            <a:off x="9879744" y="1398308"/>
            <a:ext cx="478466" cy="298801"/>
            <a:chOff x="4320" y="1536"/>
            <a:chExt cx="384" cy="240"/>
          </a:xfrm>
        </p:grpSpPr>
        <p:sp>
          <p:nvSpPr>
            <p:cNvPr id="116" name="Line 88"/>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7" name="Line 89"/>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8" name="Line 90"/>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9" name="Line 91"/>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0" name="Line 92"/>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97" name="Line 93"/>
          <p:cNvSpPr>
            <a:spLocks noChangeShapeType="1"/>
          </p:cNvSpPr>
          <p:nvPr/>
        </p:nvSpPr>
        <p:spPr bwMode="auto">
          <a:xfrm flipH="1">
            <a:off x="7100704" y="2446031"/>
            <a:ext cx="304757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8" name="Line 101"/>
          <p:cNvSpPr>
            <a:spLocks noChangeShapeType="1"/>
          </p:cNvSpPr>
          <p:nvPr/>
        </p:nvSpPr>
        <p:spPr bwMode="auto">
          <a:xfrm>
            <a:off x="7100704" y="831931"/>
            <a:ext cx="0" cy="717698"/>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9" name="Line 102"/>
          <p:cNvSpPr>
            <a:spLocks noChangeShapeType="1"/>
          </p:cNvSpPr>
          <p:nvPr/>
        </p:nvSpPr>
        <p:spPr bwMode="auto">
          <a:xfrm>
            <a:off x="6802864" y="1549629"/>
            <a:ext cx="59760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0" name="Line 103"/>
          <p:cNvSpPr>
            <a:spLocks noChangeShapeType="1"/>
          </p:cNvSpPr>
          <p:nvPr/>
        </p:nvSpPr>
        <p:spPr bwMode="auto">
          <a:xfrm>
            <a:off x="7041136" y="1668765"/>
            <a:ext cx="11913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1" name="Line 104"/>
          <p:cNvSpPr>
            <a:spLocks noChangeShapeType="1"/>
          </p:cNvSpPr>
          <p:nvPr/>
        </p:nvSpPr>
        <p:spPr bwMode="auto">
          <a:xfrm>
            <a:off x="7100704" y="1668766"/>
            <a:ext cx="0" cy="777267"/>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02" name="Group 108"/>
          <p:cNvGrpSpPr>
            <a:grpSpLocks/>
          </p:cNvGrpSpPr>
          <p:nvPr/>
        </p:nvGrpSpPr>
        <p:grpSpPr bwMode="auto">
          <a:xfrm>
            <a:off x="9185584" y="587894"/>
            <a:ext cx="478466" cy="299762"/>
            <a:chOff x="4320" y="1536"/>
            <a:chExt cx="384" cy="240"/>
          </a:xfrm>
        </p:grpSpPr>
        <p:sp>
          <p:nvSpPr>
            <p:cNvPr id="111"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2"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3"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4"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5"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03" name="Line 114"/>
          <p:cNvSpPr>
            <a:spLocks noChangeShapeType="1"/>
          </p:cNvSpPr>
          <p:nvPr/>
        </p:nvSpPr>
        <p:spPr bwMode="auto">
          <a:xfrm>
            <a:off x="9646756" y="726246"/>
            <a:ext cx="46117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131" name="Object 2"/>
          <p:cNvGraphicFramePr>
            <a:graphicFrameLocks noChangeAspect="1"/>
          </p:cNvGraphicFramePr>
          <p:nvPr/>
        </p:nvGraphicFramePr>
        <p:xfrm>
          <a:off x="8848555" y="1365789"/>
          <a:ext cx="349250" cy="349250"/>
        </p:xfrm>
        <a:graphic>
          <a:graphicData uri="http://schemas.openxmlformats.org/presentationml/2006/ole">
            <mc:AlternateContent xmlns:mc="http://schemas.openxmlformats.org/markup-compatibility/2006">
              <mc:Choice xmlns:v="urn:schemas-microsoft-com:vml" Requires="v">
                <p:oleObj spid="_x0000_s6237" name="Equation" r:id="rId8" imgW="203200" imgH="203200" progId="Equation.DSMT4">
                  <p:embed/>
                </p:oleObj>
              </mc:Choice>
              <mc:Fallback>
                <p:oleObj name="Equation" r:id="rId8" imgW="203200" imgH="203200" progId="Equation.DSMT4">
                  <p:embed/>
                  <p:pic>
                    <p:nvPicPr>
                      <p:cNvPr id="131" name="Object 2"/>
                      <p:cNvPicPr>
                        <a:picLocks noChangeAspect="1" noChangeArrowheads="1"/>
                      </p:cNvPicPr>
                      <p:nvPr/>
                    </p:nvPicPr>
                    <p:blipFill>
                      <a:blip r:embed="rId9"/>
                      <a:srcRect/>
                      <a:stretch>
                        <a:fillRect/>
                      </a:stretch>
                    </p:blipFill>
                    <p:spPr bwMode="auto">
                      <a:xfrm>
                        <a:off x="8848555" y="1365789"/>
                        <a:ext cx="349250" cy="349250"/>
                      </a:xfrm>
                      <a:prstGeom prst="rect">
                        <a:avLst/>
                      </a:prstGeom>
                      <a:noFill/>
                      <a:ln>
                        <a:noFill/>
                      </a:ln>
                      <a:effectLst/>
                    </p:spPr>
                  </p:pic>
                </p:oleObj>
              </mc:Fallback>
            </mc:AlternateContent>
          </a:graphicData>
        </a:graphic>
      </p:graphicFrame>
      <p:graphicFrame>
        <p:nvGraphicFramePr>
          <p:cNvPr id="132" name="Object 2"/>
          <p:cNvGraphicFramePr>
            <a:graphicFrameLocks noChangeAspect="1"/>
          </p:cNvGraphicFramePr>
          <p:nvPr/>
        </p:nvGraphicFramePr>
        <p:xfrm>
          <a:off x="9297506" y="303016"/>
          <a:ext cx="349250" cy="349250"/>
        </p:xfrm>
        <a:graphic>
          <a:graphicData uri="http://schemas.openxmlformats.org/presentationml/2006/ole">
            <mc:AlternateContent xmlns:mc="http://schemas.openxmlformats.org/markup-compatibility/2006">
              <mc:Choice xmlns:v="urn:schemas-microsoft-com:vml" Requires="v">
                <p:oleObj spid="_x0000_s6238" name="Equation" r:id="rId10" imgW="203200" imgH="203200" progId="Equation.DSMT4">
                  <p:embed/>
                </p:oleObj>
              </mc:Choice>
              <mc:Fallback>
                <p:oleObj name="Equation" r:id="rId10" imgW="203200" imgH="203200" progId="Equation.DSMT4">
                  <p:embed/>
                  <p:pic>
                    <p:nvPicPr>
                      <p:cNvPr id="132" name="Object 2"/>
                      <p:cNvPicPr>
                        <a:picLocks noChangeAspect="1" noChangeArrowheads="1"/>
                      </p:cNvPicPr>
                      <p:nvPr/>
                    </p:nvPicPr>
                    <p:blipFill>
                      <a:blip r:embed="rId11"/>
                      <a:srcRect/>
                      <a:stretch>
                        <a:fillRect/>
                      </a:stretch>
                    </p:blipFill>
                    <p:spPr bwMode="auto">
                      <a:xfrm>
                        <a:off x="9297506" y="303016"/>
                        <a:ext cx="349250" cy="349250"/>
                      </a:xfrm>
                      <a:prstGeom prst="rect">
                        <a:avLst/>
                      </a:prstGeom>
                      <a:noFill/>
                      <a:ln>
                        <a:noFill/>
                      </a:ln>
                      <a:effectLst/>
                    </p:spPr>
                  </p:pic>
                </p:oleObj>
              </mc:Fallback>
            </mc:AlternateContent>
          </a:graphicData>
        </a:graphic>
      </p:graphicFrame>
      <p:graphicFrame>
        <p:nvGraphicFramePr>
          <p:cNvPr id="133" name="Object 2"/>
          <p:cNvGraphicFramePr>
            <a:graphicFrameLocks noChangeAspect="1"/>
          </p:cNvGraphicFramePr>
          <p:nvPr/>
        </p:nvGraphicFramePr>
        <p:xfrm>
          <a:off x="10236017" y="1390082"/>
          <a:ext cx="371475" cy="349250"/>
        </p:xfrm>
        <a:graphic>
          <a:graphicData uri="http://schemas.openxmlformats.org/presentationml/2006/ole">
            <mc:AlternateContent xmlns:mc="http://schemas.openxmlformats.org/markup-compatibility/2006">
              <mc:Choice xmlns:v="urn:schemas-microsoft-com:vml" Requires="v">
                <p:oleObj spid="_x0000_s6239" name="Equation" r:id="rId12" imgW="215900" imgH="203200" progId="Equation.DSMT4">
                  <p:embed/>
                </p:oleObj>
              </mc:Choice>
              <mc:Fallback>
                <p:oleObj name="Equation" r:id="rId12" imgW="215900" imgH="203200" progId="Equation.DSMT4">
                  <p:embed/>
                  <p:pic>
                    <p:nvPicPr>
                      <p:cNvPr id="133" name="Object 2"/>
                      <p:cNvPicPr>
                        <a:picLocks noChangeAspect="1" noChangeArrowheads="1"/>
                      </p:cNvPicPr>
                      <p:nvPr/>
                    </p:nvPicPr>
                    <p:blipFill>
                      <a:blip r:embed="rId13"/>
                      <a:srcRect/>
                      <a:stretch>
                        <a:fillRect/>
                      </a:stretch>
                    </p:blipFill>
                    <p:spPr bwMode="auto">
                      <a:xfrm>
                        <a:off x="10236017" y="1390082"/>
                        <a:ext cx="371475" cy="349250"/>
                      </a:xfrm>
                      <a:prstGeom prst="rect">
                        <a:avLst/>
                      </a:prstGeom>
                      <a:noFill/>
                      <a:ln>
                        <a:noFill/>
                      </a:ln>
                      <a:effectLst/>
                    </p:spPr>
                  </p:pic>
                </p:oleObj>
              </mc:Fallback>
            </mc:AlternateContent>
          </a:graphicData>
        </a:graphic>
      </p:graphicFrame>
      <p:cxnSp>
        <p:nvCxnSpPr>
          <p:cNvPr id="62" name="Straight Arrow Connector 61"/>
          <p:cNvCxnSpPr/>
          <p:nvPr/>
        </p:nvCxnSpPr>
        <p:spPr>
          <a:xfrm>
            <a:off x="8461709" y="1145845"/>
            <a:ext cx="0" cy="580606"/>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V="1">
            <a:off x="7593383" y="979302"/>
            <a:ext cx="868327" cy="14344"/>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64" name="Object 2"/>
          <p:cNvGraphicFramePr>
            <a:graphicFrameLocks noChangeAspect="1"/>
          </p:cNvGraphicFramePr>
          <p:nvPr/>
        </p:nvGraphicFramePr>
        <p:xfrm>
          <a:off x="7657869" y="963441"/>
          <a:ext cx="239713" cy="350837"/>
        </p:xfrm>
        <a:graphic>
          <a:graphicData uri="http://schemas.openxmlformats.org/presentationml/2006/ole">
            <mc:AlternateContent xmlns:mc="http://schemas.openxmlformats.org/markup-compatibility/2006">
              <mc:Choice xmlns:v="urn:schemas-microsoft-com:vml" Requires="v">
                <p:oleObj spid="_x0000_s6240" name="Equation" r:id="rId14" imgW="139700" imgH="203200" progId="Equation.DSMT4">
                  <p:embed/>
                </p:oleObj>
              </mc:Choice>
              <mc:Fallback>
                <p:oleObj name="Equation" r:id="rId14" imgW="139700" imgH="203200" progId="Equation.DSMT4">
                  <p:embed/>
                  <p:pic>
                    <p:nvPicPr>
                      <p:cNvPr id="64" name="Object 2"/>
                      <p:cNvPicPr>
                        <a:picLocks noChangeAspect="1" noChangeArrowheads="1"/>
                      </p:cNvPicPr>
                      <p:nvPr/>
                    </p:nvPicPr>
                    <p:blipFill>
                      <a:blip r:embed="rId15"/>
                      <a:srcRect/>
                      <a:stretch>
                        <a:fillRect/>
                      </a:stretch>
                    </p:blipFill>
                    <p:spPr bwMode="auto">
                      <a:xfrm>
                        <a:off x="7657869" y="963441"/>
                        <a:ext cx="239713" cy="350837"/>
                      </a:xfrm>
                      <a:prstGeom prst="rect">
                        <a:avLst/>
                      </a:prstGeom>
                      <a:noFill/>
                      <a:ln>
                        <a:noFill/>
                      </a:ln>
                      <a:effectLst/>
                    </p:spPr>
                  </p:pic>
                </p:oleObj>
              </mc:Fallback>
            </mc:AlternateContent>
          </a:graphicData>
        </a:graphic>
      </p:graphicFrame>
      <p:cxnSp>
        <p:nvCxnSpPr>
          <p:cNvPr id="65" name="Straight Arrow Connector 64"/>
          <p:cNvCxnSpPr/>
          <p:nvPr/>
        </p:nvCxnSpPr>
        <p:spPr>
          <a:xfrm>
            <a:off x="8743766" y="899068"/>
            <a:ext cx="471460" cy="0"/>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66" name="Object 2"/>
          <p:cNvGraphicFramePr>
            <a:graphicFrameLocks noChangeAspect="1"/>
          </p:cNvGraphicFramePr>
          <p:nvPr/>
        </p:nvGraphicFramePr>
        <p:xfrm>
          <a:off x="8221997" y="1169240"/>
          <a:ext cx="239712" cy="350837"/>
        </p:xfrm>
        <a:graphic>
          <a:graphicData uri="http://schemas.openxmlformats.org/presentationml/2006/ole">
            <mc:AlternateContent xmlns:mc="http://schemas.openxmlformats.org/markup-compatibility/2006">
              <mc:Choice xmlns:v="urn:schemas-microsoft-com:vml" Requires="v">
                <p:oleObj spid="_x0000_s6241" name="Equation" r:id="rId16" imgW="139700" imgH="203200" progId="Equation.DSMT4">
                  <p:embed/>
                </p:oleObj>
              </mc:Choice>
              <mc:Fallback>
                <p:oleObj name="Equation" r:id="rId16" imgW="139700" imgH="203200" progId="Equation.DSMT4">
                  <p:embed/>
                  <p:pic>
                    <p:nvPicPr>
                      <p:cNvPr id="66" name="Object 2"/>
                      <p:cNvPicPr>
                        <a:picLocks noChangeAspect="1" noChangeArrowheads="1"/>
                      </p:cNvPicPr>
                      <p:nvPr/>
                    </p:nvPicPr>
                    <p:blipFill>
                      <a:blip r:embed="rId17"/>
                      <a:srcRect/>
                      <a:stretch>
                        <a:fillRect/>
                      </a:stretch>
                    </p:blipFill>
                    <p:spPr bwMode="auto">
                      <a:xfrm>
                        <a:off x="8221997" y="1169240"/>
                        <a:ext cx="239712" cy="350837"/>
                      </a:xfrm>
                      <a:prstGeom prst="rect">
                        <a:avLst/>
                      </a:prstGeom>
                      <a:noFill/>
                      <a:ln>
                        <a:noFill/>
                      </a:ln>
                      <a:effectLst/>
                    </p:spPr>
                  </p:pic>
                </p:oleObj>
              </mc:Fallback>
            </mc:AlternateContent>
          </a:graphicData>
        </a:graphic>
      </p:graphicFrame>
      <p:graphicFrame>
        <p:nvGraphicFramePr>
          <p:cNvPr id="67" name="Object 2"/>
          <p:cNvGraphicFramePr>
            <a:graphicFrameLocks noChangeAspect="1"/>
          </p:cNvGraphicFramePr>
          <p:nvPr/>
        </p:nvGraphicFramePr>
        <p:xfrm>
          <a:off x="8866832" y="869683"/>
          <a:ext cx="239713" cy="350837"/>
        </p:xfrm>
        <a:graphic>
          <a:graphicData uri="http://schemas.openxmlformats.org/presentationml/2006/ole">
            <mc:AlternateContent xmlns:mc="http://schemas.openxmlformats.org/markup-compatibility/2006">
              <mc:Choice xmlns:v="urn:schemas-microsoft-com:vml" Requires="v">
                <p:oleObj spid="_x0000_s6242" name="Equation" r:id="rId18" imgW="139700" imgH="203200" progId="Equation.DSMT4">
                  <p:embed/>
                </p:oleObj>
              </mc:Choice>
              <mc:Fallback>
                <p:oleObj name="Equation" r:id="rId18" imgW="139700" imgH="203200" progId="Equation.DSMT4">
                  <p:embed/>
                  <p:pic>
                    <p:nvPicPr>
                      <p:cNvPr id="67" name="Object 2"/>
                      <p:cNvPicPr>
                        <a:picLocks noChangeAspect="1" noChangeArrowheads="1"/>
                      </p:cNvPicPr>
                      <p:nvPr/>
                    </p:nvPicPr>
                    <p:blipFill>
                      <a:blip r:embed="rId19"/>
                      <a:srcRect/>
                      <a:stretch>
                        <a:fillRect/>
                      </a:stretch>
                    </p:blipFill>
                    <p:spPr bwMode="auto">
                      <a:xfrm>
                        <a:off x="8866832" y="869683"/>
                        <a:ext cx="239713" cy="350837"/>
                      </a:xfrm>
                      <a:prstGeom prst="rect">
                        <a:avLst/>
                      </a:prstGeom>
                      <a:noFill/>
                      <a:ln>
                        <a:noFill/>
                      </a:ln>
                      <a:effectLst/>
                    </p:spPr>
                  </p:pic>
                </p:oleObj>
              </mc:Fallback>
            </mc:AlternateContent>
          </a:graphicData>
        </a:graphic>
      </p:graphicFrame>
      <p:sp>
        <p:nvSpPr>
          <p:cNvPr id="5" name="TextBox 4"/>
          <p:cNvSpPr txBox="1"/>
          <p:nvPr/>
        </p:nvSpPr>
        <p:spPr>
          <a:xfrm>
            <a:off x="8332034" y="513767"/>
            <a:ext cx="646406" cy="276999"/>
          </a:xfrm>
          <a:prstGeom prst="rect">
            <a:avLst/>
          </a:prstGeom>
          <a:noFill/>
        </p:spPr>
        <p:txBody>
          <a:bodyPr wrap="none" rtlCol="0">
            <a:spAutoFit/>
          </a:bodyPr>
          <a:lstStyle/>
          <a:p>
            <a:r>
              <a:rPr lang="en-US" sz="1200" dirty="0">
                <a:solidFill>
                  <a:srgbClr val="0000FF"/>
                </a:solidFill>
              </a:rPr>
              <a:t>Node A</a:t>
            </a:r>
          </a:p>
        </p:txBody>
      </p:sp>
      <p:sp>
        <p:nvSpPr>
          <p:cNvPr id="86" name="TextBox 85"/>
          <p:cNvSpPr txBox="1"/>
          <p:nvPr/>
        </p:nvSpPr>
        <p:spPr>
          <a:xfrm>
            <a:off x="7548301" y="2023384"/>
            <a:ext cx="607859" cy="276999"/>
          </a:xfrm>
          <a:prstGeom prst="rect">
            <a:avLst/>
          </a:prstGeom>
          <a:noFill/>
        </p:spPr>
        <p:txBody>
          <a:bodyPr wrap="none" rtlCol="0">
            <a:spAutoFit/>
          </a:bodyPr>
          <a:lstStyle/>
          <a:p>
            <a:r>
              <a:rPr lang="en-US" sz="1200" dirty="0">
                <a:solidFill>
                  <a:srgbClr val="0000FF"/>
                </a:solidFill>
              </a:rPr>
              <a:t>Loop 1</a:t>
            </a:r>
          </a:p>
        </p:txBody>
      </p:sp>
      <p:grpSp>
        <p:nvGrpSpPr>
          <p:cNvPr id="2" name="Group 1"/>
          <p:cNvGrpSpPr/>
          <p:nvPr/>
        </p:nvGrpSpPr>
        <p:grpSpPr>
          <a:xfrm flipV="1">
            <a:off x="7435418" y="1419582"/>
            <a:ext cx="770504" cy="860192"/>
            <a:chOff x="5911418" y="1419582"/>
            <a:chExt cx="770504" cy="860192"/>
          </a:xfrm>
        </p:grpSpPr>
        <p:sp>
          <p:nvSpPr>
            <p:cNvPr id="85" name="Rounded Rectangle 84"/>
            <p:cNvSpPr/>
            <p:nvPr/>
          </p:nvSpPr>
          <p:spPr>
            <a:xfrm>
              <a:off x="6000610" y="1419582"/>
              <a:ext cx="681312" cy="860192"/>
            </a:xfrm>
            <a:prstGeom prst="round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p:nvGrpSpPr>
          <p:grpSpPr>
            <a:xfrm flipV="1">
              <a:off x="5911418" y="1849678"/>
              <a:ext cx="173428" cy="173705"/>
              <a:chOff x="5975102" y="2315384"/>
              <a:chExt cx="173428" cy="173705"/>
            </a:xfrm>
          </p:grpSpPr>
          <p:cxnSp>
            <p:nvCxnSpPr>
              <p:cNvPr id="87" name="Straight Connector 86"/>
              <p:cNvCxnSpPr>
                <a:stCxn id="85" idx="1"/>
              </p:cNvCxnSpPr>
              <p:nvPr/>
            </p:nvCxnSpPr>
            <p:spPr>
              <a:xfrm flipH="1">
                <a:off x="5975102" y="2315384"/>
                <a:ext cx="89192" cy="173705"/>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a:off x="6059338" y="2315384"/>
                <a:ext cx="89192" cy="173705"/>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grpSp>
      </p:grpSp>
      <p:sp>
        <p:nvSpPr>
          <p:cNvPr id="78" name="TextBox 77"/>
          <p:cNvSpPr txBox="1"/>
          <p:nvPr/>
        </p:nvSpPr>
        <p:spPr>
          <a:xfrm>
            <a:off x="1898114" y="372707"/>
            <a:ext cx="4857125" cy="2554545"/>
          </a:xfrm>
          <a:prstGeom prst="rect">
            <a:avLst/>
          </a:prstGeom>
          <a:noFill/>
        </p:spPr>
        <p:txBody>
          <a:bodyPr wrap="square" rtlCol="0">
            <a:spAutoFit/>
          </a:bodyPr>
          <a:lstStyle/>
          <a:p>
            <a:r>
              <a:rPr lang="en-US" sz="2000" dirty="0">
                <a:solidFill>
                  <a:srgbClr val="FF0000"/>
                </a:solidFill>
                <a:latin typeface="Apple Chancery"/>
                <a:cs typeface="Apple Chancery"/>
              </a:rPr>
              <a:t>Additional note:  </a:t>
            </a:r>
            <a:r>
              <a:rPr lang="en-US" sz="2000" dirty="0">
                <a:solidFill>
                  <a:srgbClr val="0000FF"/>
                </a:solidFill>
                <a:latin typeface="Times New Roman"/>
                <a:cs typeface="Times New Roman"/>
              </a:rPr>
              <a:t>You have three branches </a:t>
            </a:r>
            <a:r>
              <a:rPr lang="en-US" sz="2000" dirty="0">
                <a:latin typeface="Times New Roman"/>
                <a:cs typeface="Times New Roman"/>
              </a:rPr>
              <a:t>and</a:t>
            </a:r>
            <a:r>
              <a:rPr lang="en-US" sz="2000" dirty="0">
                <a:solidFill>
                  <a:srgbClr val="0000FF"/>
                </a:solidFill>
                <a:latin typeface="Times New Roman"/>
                <a:cs typeface="Times New Roman"/>
              </a:rPr>
              <a:t> three unknown currents, </a:t>
            </a:r>
            <a:r>
              <a:rPr lang="en-US" sz="2000" dirty="0">
                <a:solidFill>
                  <a:srgbClr val="000000"/>
                </a:solidFill>
                <a:latin typeface="Times New Roman"/>
                <a:cs typeface="Times New Roman"/>
              </a:rPr>
              <a:t>which means you will need </a:t>
            </a:r>
            <a:r>
              <a:rPr lang="en-US" sz="2000" i="1" dirty="0">
                <a:solidFill>
                  <a:srgbClr val="0000FF"/>
                </a:solidFill>
                <a:latin typeface="Times New Roman"/>
                <a:cs typeface="Times New Roman"/>
              </a:rPr>
              <a:t>three equations to solve</a:t>
            </a:r>
            <a:r>
              <a:rPr lang="en-US" sz="2000" dirty="0">
                <a:solidFill>
                  <a:srgbClr val="000000"/>
                </a:solidFill>
                <a:latin typeface="Times New Roman"/>
                <a:cs typeface="Times New Roman"/>
              </a:rPr>
              <a:t>.  You have </a:t>
            </a:r>
            <a:r>
              <a:rPr lang="en-US" sz="2000" dirty="0">
                <a:solidFill>
                  <a:srgbClr val="FF0000"/>
                </a:solidFill>
                <a:latin typeface="Times New Roman"/>
                <a:cs typeface="Times New Roman"/>
              </a:rPr>
              <a:t>one </a:t>
            </a:r>
            <a:r>
              <a:rPr lang="en-US" sz="2000" i="1" dirty="0">
                <a:solidFill>
                  <a:srgbClr val="FF0000"/>
                </a:solidFill>
                <a:latin typeface="Times New Roman"/>
                <a:cs typeface="Times New Roman"/>
              </a:rPr>
              <a:t>node equation</a:t>
            </a:r>
            <a:r>
              <a:rPr lang="en-US" sz="2000" i="1" dirty="0">
                <a:solidFill>
                  <a:srgbClr val="000000"/>
                </a:solidFill>
                <a:latin typeface="Times New Roman"/>
                <a:cs typeface="Times New Roman"/>
              </a:rPr>
              <a:t>,</a:t>
            </a:r>
            <a:r>
              <a:rPr lang="en-US" sz="2000" dirty="0">
                <a:solidFill>
                  <a:srgbClr val="000000"/>
                </a:solidFill>
                <a:latin typeface="Times New Roman"/>
                <a:cs typeface="Times New Roman"/>
              </a:rPr>
              <a:t> which means you will </a:t>
            </a:r>
            <a:r>
              <a:rPr lang="en-US" sz="2000" dirty="0">
                <a:solidFill>
                  <a:srgbClr val="008000"/>
                </a:solidFill>
                <a:latin typeface="Times New Roman"/>
                <a:cs typeface="Times New Roman"/>
              </a:rPr>
              <a:t>need two more equations</a:t>
            </a:r>
            <a:r>
              <a:rPr lang="en-US" sz="2000" dirty="0">
                <a:solidFill>
                  <a:srgbClr val="000000"/>
                </a:solidFill>
                <a:latin typeface="Times New Roman"/>
                <a:cs typeface="Times New Roman"/>
              </a:rPr>
              <a:t>, </a:t>
            </a:r>
            <a:r>
              <a:rPr lang="en-US" sz="2000" dirty="0">
                <a:solidFill>
                  <a:srgbClr val="0000FF"/>
                </a:solidFill>
                <a:latin typeface="Times New Roman"/>
                <a:cs typeface="Times New Roman"/>
              </a:rPr>
              <a:t>presumably from your </a:t>
            </a:r>
            <a:r>
              <a:rPr lang="en-US" sz="2000" i="1" dirty="0">
                <a:solidFill>
                  <a:srgbClr val="0000FF"/>
                </a:solidFill>
                <a:latin typeface="Times New Roman"/>
                <a:cs typeface="Times New Roman"/>
              </a:rPr>
              <a:t>loops</a:t>
            </a:r>
            <a:r>
              <a:rPr lang="en-US" sz="2000" i="1" dirty="0">
                <a:solidFill>
                  <a:srgbClr val="000000"/>
                </a:solidFill>
                <a:latin typeface="Times New Roman"/>
                <a:cs typeface="Times New Roman"/>
              </a:rPr>
              <a:t>.  </a:t>
            </a:r>
            <a:r>
              <a:rPr lang="en-US" sz="2000" dirty="0">
                <a:solidFill>
                  <a:srgbClr val="FF0000"/>
                </a:solidFill>
                <a:latin typeface="Times New Roman"/>
                <a:cs typeface="Times New Roman"/>
              </a:rPr>
              <a:t>Kindly note: </a:t>
            </a:r>
            <a:r>
              <a:rPr lang="en-US" sz="2000" dirty="0">
                <a:solidFill>
                  <a:srgbClr val="000000"/>
                </a:solidFill>
                <a:latin typeface="Times New Roman"/>
                <a:cs typeface="Times New Roman"/>
              </a:rPr>
              <a:t>there are </a:t>
            </a:r>
            <a:r>
              <a:rPr lang="en-US" sz="2000" dirty="0">
                <a:solidFill>
                  <a:srgbClr val="008000"/>
                </a:solidFill>
                <a:latin typeface="Times New Roman"/>
                <a:cs typeface="Times New Roman"/>
              </a:rPr>
              <a:t>three loops in this circuit</a:t>
            </a:r>
            <a:r>
              <a:rPr lang="en-US" sz="2000" dirty="0">
                <a:solidFill>
                  <a:srgbClr val="000000"/>
                </a:solidFill>
                <a:latin typeface="Times New Roman"/>
                <a:cs typeface="Times New Roman"/>
              </a:rPr>
              <a:t>, but you can </a:t>
            </a:r>
            <a:r>
              <a:rPr lang="en-US" sz="2000" dirty="0">
                <a:solidFill>
                  <a:srgbClr val="0000FF"/>
                </a:solidFill>
                <a:latin typeface="Times New Roman"/>
                <a:cs typeface="Times New Roman"/>
              </a:rPr>
              <a:t>only</a:t>
            </a:r>
            <a:r>
              <a:rPr lang="en-US" sz="2000" dirty="0">
                <a:solidFill>
                  <a:srgbClr val="000000"/>
                </a:solidFill>
                <a:latin typeface="Times New Roman"/>
                <a:cs typeface="Times New Roman"/>
              </a:rPr>
              <a:t> get </a:t>
            </a:r>
            <a:r>
              <a:rPr lang="en-US" sz="2000" dirty="0">
                <a:solidFill>
                  <a:srgbClr val="0000FF"/>
                </a:solidFill>
                <a:latin typeface="Times New Roman"/>
                <a:cs typeface="Times New Roman"/>
              </a:rPr>
              <a:t>TWO INDEPENDENT LOOP EQUATIONS</a:t>
            </a:r>
          </a:p>
        </p:txBody>
      </p:sp>
      <p:sp>
        <p:nvSpPr>
          <p:cNvPr id="79" name="TextBox 78"/>
          <p:cNvSpPr txBox="1"/>
          <p:nvPr/>
        </p:nvSpPr>
        <p:spPr>
          <a:xfrm>
            <a:off x="1898114" y="2803470"/>
            <a:ext cx="8617486" cy="1323439"/>
          </a:xfrm>
          <a:prstGeom prst="rect">
            <a:avLst/>
          </a:prstGeom>
          <a:noFill/>
        </p:spPr>
        <p:txBody>
          <a:bodyPr wrap="square" rtlCol="0">
            <a:spAutoFit/>
          </a:bodyPr>
          <a:lstStyle/>
          <a:p>
            <a:r>
              <a:rPr lang="en-US" sz="2000" dirty="0">
                <a:solidFill>
                  <a:srgbClr val="000000"/>
                </a:solidFill>
                <a:latin typeface="Times New Roman"/>
                <a:cs typeface="Times New Roman"/>
              </a:rPr>
              <a:t>from them.  </a:t>
            </a:r>
            <a:r>
              <a:rPr lang="en-US" sz="2000" dirty="0">
                <a:solidFill>
                  <a:srgbClr val="008000"/>
                </a:solidFill>
                <a:latin typeface="Times New Roman"/>
                <a:cs typeface="Times New Roman"/>
              </a:rPr>
              <a:t>Any two </a:t>
            </a:r>
            <a:r>
              <a:rPr lang="en-US" sz="2000" dirty="0">
                <a:solidFill>
                  <a:srgbClr val="000000"/>
                </a:solidFill>
                <a:latin typeface="Times New Roman"/>
                <a:cs typeface="Times New Roman"/>
              </a:rPr>
              <a:t>of those equations </a:t>
            </a:r>
            <a:r>
              <a:rPr lang="en-US" sz="2000" dirty="0">
                <a:solidFill>
                  <a:srgbClr val="008000"/>
                </a:solidFill>
                <a:latin typeface="Times New Roman"/>
                <a:cs typeface="Times New Roman"/>
              </a:rPr>
              <a:t>will do</a:t>
            </a:r>
            <a:r>
              <a:rPr lang="en-US" sz="2000" dirty="0">
                <a:solidFill>
                  <a:srgbClr val="000000"/>
                </a:solidFill>
                <a:latin typeface="Times New Roman"/>
                <a:cs typeface="Times New Roman"/>
              </a:rPr>
              <a:t>, and any two will produce the third, which means that if you try to do this problem using nothing but loop equations, you’ll end up with mush.  (Try it if you don’t believe me!) </a:t>
            </a:r>
            <a:endParaRPr lang="en-US" sz="2000" dirty="0">
              <a:latin typeface="Times New Roman"/>
              <a:cs typeface="Times New Roman"/>
            </a:endParaRPr>
          </a:p>
          <a:p>
            <a:endParaRPr lang="en-US" sz="2000" dirty="0">
              <a:solidFill>
                <a:srgbClr val="0000FF"/>
              </a:solidFill>
              <a:latin typeface="Times New Roman"/>
              <a:cs typeface="Times New Roman"/>
            </a:endParaRPr>
          </a:p>
        </p:txBody>
      </p:sp>
      <p:graphicFrame>
        <p:nvGraphicFramePr>
          <p:cNvPr id="80" name="Object 2"/>
          <p:cNvGraphicFramePr>
            <a:graphicFrameLocks noChangeAspect="1"/>
          </p:cNvGraphicFramePr>
          <p:nvPr/>
        </p:nvGraphicFramePr>
        <p:xfrm>
          <a:off x="6669223" y="4933356"/>
          <a:ext cx="1958975" cy="349250"/>
        </p:xfrm>
        <a:graphic>
          <a:graphicData uri="http://schemas.openxmlformats.org/presentationml/2006/ole">
            <mc:AlternateContent xmlns:mc="http://schemas.openxmlformats.org/markup-compatibility/2006">
              <mc:Choice xmlns:v="urn:schemas-microsoft-com:vml" Requires="v">
                <p:oleObj spid="_x0000_s6243" name="Equation" r:id="rId20" imgW="1143000" imgH="203200" progId="Equation.DSMT4">
                  <p:embed/>
                </p:oleObj>
              </mc:Choice>
              <mc:Fallback>
                <p:oleObj name="Equation" r:id="rId20" imgW="1143000" imgH="203200" progId="Equation.DSMT4">
                  <p:embed/>
                  <p:pic>
                    <p:nvPicPr>
                      <p:cNvPr id="80" name="Object 2"/>
                      <p:cNvPicPr>
                        <a:picLocks noChangeAspect="1" noChangeArrowheads="1"/>
                      </p:cNvPicPr>
                      <p:nvPr/>
                    </p:nvPicPr>
                    <p:blipFill>
                      <a:blip r:embed="rId21"/>
                      <a:srcRect/>
                      <a:stretch>
                        <a:fillRect/>
                      </a:stretch>
                    </p:blipFill>
                    <p:spPr bwMode="auto">
                      <a:xfrm>
                        <a:off x="6669223" y="4933356"/>
                        <a:ext cx="1958975" cy="349250"/>
                      </a:xfrm>
                      <a:prstGeom prst="rect">
                        <a:avLst/>
                      </a:prstGeom>
                      <a:noFill/>
                      <a:ln>
                        <a:noFill/>
                      </a:ln>
                      <a:effectLst/>
                    </p:spPr>
                  </p:pic>
                </p:oleObj>
              </mc:Fallback>
            </mc:AlternateContent>
          </a:graphicData>
        </a:graphic>
      </p:graphicFrame>
      <p:sp>
        <p:nvSpPr>
          <p:cNvPr id="82" name="TextBox 81"/>
          <p:cNvSpPr txBox="1"/>
          <p:nvPr/>
        </p:nvSpPr>
        <p:spPr>
          <a:xfrm>
            <a:off x="6755240" y="4533246"/>
            <a:ext cx="1076861" cy="400110"/>
          </a:xfrm>
          <a:prstGeom prst="rect">
            <a:avLst/>
          </a:prstGeom>
          <a:noFill/>
        </p:spPr>
        <p:txBody>
          <a:bodyPr wrap="square" rtlCol="0">
            <a:spAutoFit/>
          </a:bodyPr>
          <a:lstStyle/>
          <a:p>
            <a:r>
              <a:rPr lang="en-US" sz="2000" dirty="0">
                <a:solidFill>
                  <a:srgbClr val="0000FF"/>
                </a:solidFill>
                <a:latin typeface="Times New Roman"/>
                <a:cs typeface="Times New Roman"/>
              </a:rPr>
              <a:t>Loop 1:</a:t>
            </a:r>
            <a:endParaRPr lang="en-US" sz="2000" dirty="0">
              <a:latin typeface="Times New Roman"/>
              <a:cs typeface="Times New Roman"/>
            </a:endParaRPr>
          </a:p>
        </p:txBody>
      </p:sp>
      <p:grpSp>
        <p:nvGrpSpPr>
          <p:cNvPr id="137" name="Group 136"/>
          <p:cNvGrpSpPr/>
          <p:nvPr/>
        </p:nvGrpSpPr>
        <p:grpSpPr>
          <a:xfrm>
            <a:off x="9173739" y="1432265"/>
            <a:ext cx="770504" cy="880800"/>
            <a:chOff x="7649739" y="1791475"/>
            <a:chExt cx="770504" cy="880800"/>
          </a:xfrm>
        </p:grpSpPr>
        <p:sp>
          <p:nvSpPr>
            <p:cNvPr id="139" name="Rounded Rectangle 138"/>
            <p:cNvSpPr/>
            <p:nvPr/>
          </p:nvSpPr>
          <p:spPr>
            <a:xfrm>
              <a:off x="7738931" y="1791475"/>
              <a:ext cx="681312" cy="860192"/>
            </a:xfrm>
            <a:prstGeom prst="round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TextBox 139"/>
            <p:cNvSpPr txBox="1"/>
            <p:nvPr/>
          </p:nvSpPr>
          <p:spPr>
            <a:xfrm>
              <a:off x="7762621" y="2395276"/>
              <a:ext cx="607859" cy="276999"/>
            </a:xfrm>
            <a:prstGeom prst="rect">
              <a:avLst/>
            </a:prstGeom>
            <a:noFill/>
          </p:spPr>
          <p:txBody>
            <a:bodyPr wrap="none" rtlCol="0">
              <a:spAutoFit/>
            </a:bodyPr>
            <a:lstStyle/>
            <a:p>
              <a:r>
                <a:rPr lang="en-US" sz="1200" dirty="0">
                  <a:solidFill>
                    <a:srgbClr val="0000FF"/>
                  </a:solidFill>
                </a:rPr>
                <a:t>Loop 2</a:t>
              </a:r>
            </a:p>
          </p:txBody>
        </p:sp>
        <p:cxnSp>
          <p:nvCxnSpPr>
            <p:cNvPr id="141" name="Straight Connector 140"/>
            <p:cNvCxnSpPr>
              <a:stCxn id="139" idx="1"/>
            </p:cNvCxnSpPr>
            <p:nvPr/>
          </p:nvCxnSpPr>
          <p:spPr>
            <a:xfrm flipH="1">
              <a:off x="7649739" y="2221571"/>
              <a:ext cx="89192" cy="173705"/>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7733975" y="2221571"/>
              <a:ext cx="89192" cy="173705"/>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grpSp>
      <p:graphicFrame>
        <p:nvGraphicFramePr>
          <p:cNvPr id="143" name="Object 2"/>
          <p:cNvGraphicFramePr>
            <a:graphicFrameLocks noChangeAspect="1"/>
          </p:cNvGraphicFramePr>
          <p:nvPr/>
        </p:nvGraphicFramePr>
        <p:xfrm>
          <a:off x="8276099" y="5282606"/>
          <a:ext cx="2306637" cy="349250"/>
        </p:xfrm>
        <a:graphic>
          <a:graphicData uri="http://schemas.openxmlformats.org/presentationml/2006/ole">
            <mc:AlternateContent xmlns:mc="http://schemas.openxmlformats.org/markup-compatibility/2006">
              <mc:Choice xmlns:v="urn:schemas-microsoft-com:vml" Requires="v">
                <p:oleObj spid="_x0000_s6244" name="Equation" r:id="rId22" imgW="1346200" imgH="203200" progId="Equation.DSMT4">
                  <p:embed/>
                </p:oleObj>
              </mc:Choice>
              <mc:Fallback>
                <p:oleObj name="Equation" r:id="rId22" imgW="1346200" imgH="203200" progId="Equation.DSMT4">
                  <p:embed/>
                  <p:pic>
                    <p:nvPicPr>
                      <p:cNvPr id="143" name="Object 2"/>
                      <p:cNvPicPr>
                        <a:picLocks noChangeAspect="1" noChangeArrowheads="1"/>
                      </p:cNvPicPr>
                      <p:nvPr/>
                    </p:nvPicPr>
                    <p:blipFill>
                      <a:blip r:embed="rId23"/>
                      <a:srcRect/>
                      <a:stretch>
                        <a:fillRect/>
                      </a:stretch>
                    </p:blipFill>
                    <p:spPr bwMode="auto">
                      <a:xfrm>
                        <a:off x="8276099" y="5282606"/>
                        <a:ext cx="2306637" cy="349250"/>
                      </a:xfrm>
                      <a:prstGeom prst="rect">
                        <a:avLst/>
                      </a:prstGeom>
                      <a:noFill/>
                      <a:ln>
                        <a:noFill/>
                      </a:ln>
                      <a:effectLst/>
                    </p:spPr>
                  </p:pic>
                </p:oleObj>
              </mc:Fallback>
            </mc:AlternateContent>
          </a:graphicData>
        </a:graphic>
      </p:graphicFrame>
      <p:sp>
        <p:nvSpPr>
          <p:cNvPr id="144" name="TextBox 143"/>
          <p:cNvSpPr txBox="1"/>
          <p:nvPr/>
        </p:nvSpPr>
        <p:spPr>
          <a:xfrm>
            <a:off x="8926344" y="4882496"/>
            <a:ext cx="1076861" cy="400110"/>
          </a:xfrm>
          <a:prstGeom prst="rect">
            <a:avLst/>
          </a:prstGeom>
          <a:noFill/>
        </p:spPr>
        <p:txBody>
          <a:bodyPr wrap="square" rtlCol="0">
            <a:spAutoFit/>
          </a:bodyPr>
          <a:lstStyle/>
          <a:p>
            <a:r>
              <a:rPr lang="en-US" sz="2000" dirty="0">
                <a:solidFill>
                  <a:srgbClr val="0000FF"/>
                </a:solidFill>
                <a:latin typeface="Times New Roman"/>
                <a:cs typeface="Times New Roman"/>
              </a:rPr>
              <a:t>Loop 2:</a:t>
            </a:r>
            <a:endParaRPr lang="en-US" sz="2000" dirty="0">
              <a:latin typeface="Times New Roman"/>
              <a:cs typeface="Times New Roman"/>
            </a:endParaRPr>
          </a:p>
        </p:txBody>
      </p:sp>
      <p:sp>
        <p:nvSpPr>
          <p:cNvPr id="145" name="TextBox 144"/>
          <p:cNvSpPr txBox="1"/>
          <p:nvPr/>
        </p:nvSpPr>
        <p:spPr>
          <a:xfrm>
            <a:off x="6561106" y="5631857"/>
            <a:ext cx="3860799" cy="1323439"/>
          </a:xfrm>
          <a:prstGeom prst="rect">
            <a:avLst/>
          </a:prstGeom>
          <a:noFill/>
        </p:spPr>
        <p:txBody>
          <a:bodyPr wrap="square" rtlCol="0">
            <a:spAutoFit/>
          </a:bodyPr>
          <a:lstStyle/>
          <a:p>
            <a:r>
              <a:rPr lang="en-US" sz="2000" dirty="0">
                <a:solidFill>
                  <a:srgbClr val="FF0000"/>
                </a:solidFill>
                <a:latin typeface="Apple Chancery"/>
                <a:cs typeface="Apple Chancery"/>
              </a:rPr>
              <a:t>Note 2:  Put </a:t>
            </a:r>
            <a:r>
              <a:rPr lang="en-US" sz="2000" dirty="0">
                <a:solidFill>
                  <a:srgbClr val="0000FF"/>
                </a:solidFill>
                <a:latin typeface="Times New Roman"/>
                <a:cs typeface="Times New Roman"/>
              </a:rPr>
              <a:t>resistance terms first</a:t>
            </a:r>
            <a:r>
              <a:rPr lang="en-US" sz="2000" dirty="0">
                <a:solidFill>
                  <a:srgbClr val="000000"/>
                </a:solidFill>
                <a:latin typeface="Times New Roman"/>
                <a:cs typeface="Times New Roman"/>
              </a:rPr>
              <a:t> as they’ll usually be </a:t>
            </a:r>
            <a:r>
              <a:rPr lang="en-US" sz="2000" dirty="0">
                <a:solidFill>
                  <a:srgbClr val="0000FF"/>
                </a:solidFill>
                <a:latin typeface="Times New Roman"/>
                <a:cs typeface="Times New Roman"/>
              </a:rPr>
              <a:t>assumed known </a:t>
            </a:r>
            <a:r>
              <a:rPr lang="en-US" sz="2000" dirty="0">
                <a:solidFill>
                  <a:srgbClr val="000000"/>
                </a:solidFill>
                <a:latin typeface="Times New Roman"/>
                <a:cs typeface="Times New Roman"/>
              </a:rPr>
              <a:t>whereas currents will not be.</a:t>
            </a:r>
            <a:endParaRPr lang="en-US" sz="2000" dirty="0">
              <a:latin typeface="Times New Roman"/>
              <a:cs typeface="Times New Roman"/>
            </a:endParaRPr>
          </a:p>
        </p:txBody>
      </p:sp>
    </p:spTree>
    <p:extLst>
      <p:ext uri="{BB962C8B-B14F-4D97-AF65-F5344CB8AC3E}">
        <p14:creationId xmlns:p14="http://schemas.microsoft.com/office/powerpoint/2010/main" val="328548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dissolve">
                                      <p:cBhvr>
                                        <p:cTn id="7" dur="5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dissolve">
                                      <p:cBhvr>
                                        <p:cTn id="12" dur="500"/>
                                        <p:tgtEl>
                                          <p:spTgt spid="86"/>
                                        </p:tgtEl>
                                      </p:cBhvr>
                                    </p:animEffect>
                                  </p:childTnLst>
                                </p:cTn>
                              </p:par>
                              <p:par>
                                <p:cTn id="13" presetID="9"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par>
                                <p:cTn id="16" presetID="9" presetClass="entr" presetSubtype="0" fill="hold" nodeType="withEffect">
                                  <p:stCondLst>
                                    <p:cond delay="0"/>
                                  </p:stCondLst>
                                  <p:childTnLst>
                                    <p:set>
                                      <p:cBhvr>
                                        <p:cTn id="17" dur="1" fill="hold">
                                          <p:stCondLst>
                                            <p:cond delay="0"/>
                                          </p:stCondLst>
                                        </p:cTn>
                                        <p:tgtEl>
                                          <p:spTgt spid="137"/>
                                        </p:tgtEl>
                                        <p:attrNameLst>
                                          <p:attrName>style.visibility</p:attrName>
                                        </p:attrNameLst>
                                      </p:cBhvr>
                                      <p:to>
                                        <p:strVal val="visible"/>
                                      </p:to>
                                    </p:set>
                                    <p:animEffect transition="in" filter="dissolve">
                                      <p:cBhvr>
                                        <p:cTn id="18" dur="500"/>
                                        <p:tgtEl>
                                          <p:spTgt spid="13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dissolv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dissolve">
                                      <p:cBhvr>
                                        <p:cTn id="28" dur="500"/>
                                        <p:tgtEl>
                                          <p:spTgt spid="82"/>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80"/>
                                        </p:tgtEl>
                                        <p:attrNameLst>
                                          <p:attrName>style.visibility</p:attrName>
                                        </p:attrNameLst>
                                      </p:cBhvr>
                                      <p:to>
                                        <p:strVal val="visible"/>
                                      </p:to>
                                    </p:set>
                                    <p:animEffect transition="in" filter="dissolve">
                                      <p:cBhvr>
                                        <p:cTn id="33" dur="500"/>
                                        <p:tgtEl>
                                          <p:spTgt spid="80"/>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44"/>
                                        </p:tgtEl>
                                        <p:attrNameLst>
                                          <p:attrName>style.visibility</p:attrName>
                                        </p:attrNameLst>
                                      </p:cBhvr>
                                      <p:to>
                                        <p:strVal val="visible"/>
                                      </p:to>
                                    </p:set>
                                    <p:animEffect transition="in" filter="dissolve">
                                      <p:cBhvr>
                                        <p:cTn id="38" dur="500"/>
                                        <p:tgtEl>
                                          <p:spTgt spid="144"/>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143"/>
                                        </p:tgtEl>
                                        <p:attrNameLst>
                                          <p:attrName>style.visibility</p:attrName>
                                        </p:attrNameLst>
                                      </p:cBhvr>
                                      <p:to>
                                        <p:strVal val="visible"/>
                                      </p:to>
                                    </p:set>
                                    <p:animEffect transition="in" filter="dissolve">
                                      <p:cBhvr>
                                        <p:cTn id="43" dur="500"/>
                                        <p:tgtEl>
                                          <p:spTgt spid="143"/>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145">
                                            <p:txEl>
                                              <p:pRg st="0" end="0"/>
                                            </p:txEl>
                                          </p:spTgt>
                                        </p:tgtEl>
                                        <p:attrNameLst>
                                          <p:attrName>style.visibility</p:attrName>
                                        </p:attrNameLst>
                                      </p:cBhvr>
                                      <p:to>
                                        <p:strVal val="visible"/>
                                      </p:to>
                                    </p:set>
                                    <p:animEffect transition="in" filter="dissolve">
                                      <p:cBhvr>
                                        <p:cTn id="48" dur="500"/>
                                        <p:tgtEl>
                                          <p:spTgt spid="1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3" grpId="0"/>
      <p:bldP spid="86" grpId="0"/>
      <p:bldP spid="82" grpId="0"/>
      <p:bldP spid="144"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 name="TextBox 39"/>
          <p:cNvSpPr txBox="1"/>
          <p:nvPr/>
        </p:nvSpPr>
        <p:spPr>
          <a:xfrm>
            <a:off x="1787786" y="100719"/>
            <a:ext cx="863732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Solving 3 Equations with 3 Unknowns</a:t>
            </a:r>
            <a:endParaRPr lang="en-US" sz="2000" dirty="0">
              <a:latin typeface="Times New Roman"/>
              <a:cs typeface="Times New Roman"/>
            </a:endParaRPr>
          </a:p>
        </p:txBody>
      </p:sp>
      <p:sp>
        <p:nvSpPr>
          <p:cNvPr id="175" name="TextBox 174"/>
          <p:cNvSpPr txBox="1"/>
          <p:nvPr/>
        </p:nvSpPr>
        <p:spPr>
          <a:xfrm>
            <a:off x="2168787" y="3149044"/>
            <a:ext cx="5278471" cy="400110"/>
          </a:xfrm>
          <a:prstGeom prst="rect">
            <a:avLst/>
          </a:prstGeom>
          <a:noFill/>
        </p:spPr>
        <p:txBody>
          <a:bodyPr wrap="square" rtlCol="0">
            <a:spAutoFit/>
          </a:bodyPr>
          <a:lstStyle/>
          <a:p>
            <a:r>
              <a:rPr lang="en-US" sz="2000" dirty="0">
                <a:solidFill>
                  <a:srgbClr val="FF0000"/>
                </a:solidFill>
                <a:latin typeface="Apple Chancery"/>
                <a:cs typeface="Apple Chancery"/>
              </a:rPr>
              <a:t>Putting in the numbers </a:t>
            </a:r>
            <a:r>
              <a:rPr lang="en-US" sz="2000" dirty="0">
                <a:latin typeface="Times New Roman"/>
                <a:cs typeface="Times New Roman"/>
              </a:rPr>
              <a:t>to make life easier:</a:t>
            </a:r>
          </a:p>
        </p:txBody>
      </p:sp>
      <p:sp>
        <p:nvSpPr>
          <p:cNvPr id="137250" name="Rectangle 42"/>
          <p:cNvSpPr>
            <a:spLocks noChangeArrowheads="1"/>
          </p:cNvSpPr>
          <p:nvPr/>
        </p:nvSpPr>
        <p:spPr bwMode="auto">
          <a:xfrm>
            <a:off x="152400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10243663" y="6472239"/>
            <a:ext cx="31848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7.)</a:t>
            </a:r>
          </a:p>
        </p:txBody>
      </p:sp>
      <p:sp>
        <p:nvSpPr>
          <p:cNvPr id="4" name="TextBox 3"/>
          <p:cNvSpPr txBox="1"/>
          <p:nvPr/>
        </p:nvSpPr>
        <p:spPr>
          <a:xfrm>
            <a:off x="1838586" y="945298"/>
            <a:ext cx="8586526" cy="830997"/>
          </a:xfrm>
          <a:prstGeom prst="rect">
            <a:avLst/>
          </a:prstGeom>
          <a:noFill/>
        </p:spPr>
        <p:txBody>
          <a:bodyPr wrap="square" rtlCol="0">
            <a:spAutoFit/>
          </a:bodyPr>
          <a:lstStyle/>
          <a:p>
            <a:r>
              <a:rPr lang="en-US" sz="2800" dirty="0">
                <a:solidFill>
                  <a:srgbClr val="FF0000"/>
                </a:solidFill>
                <a:latin typeface="Apple Chancery"/>
                <a:cs typeface="Apple Chancery"/>
              </a:rPr>
              <a:t>We have </a:t>
            </a:r>
            <a:r>
              <a:rPr lang="en-US" sz="2000" dirty="0">
                <a:latin typeface="Times New Roman"/>
                <a:cs typeface="Times New Roman"/>
              </a:rPr>
              <a:t>three equations and three unknowns.  The ammeter is in the branch whose current is    .  So how to solve for    ?  There are three approaches.</a:t>
            </a:r>
            <a:endParaRPr lang="en-US" sz="2800" dirty="0">
              <a:solidFill>
                <a:srgbClr val="FF0000"/>
              </a:solidFill>
              <a:latin typeface="Apple Chancery"/>
              <a:cs typeface="Apple Chancery"/>
            </a:endParaRPr>
          </a:p>
        </p:txBody>
      </p:sp>
      <p:graphicFrame>
        <p:nvGraphicFramePr>
          <p:cNvPr id="83" name="Object 2"/>
          <p:cNvGraphicFramePr>
            <a:graphicFrameLocks noChangeAspect="1"/>
          </p:cNvGraphicFramePr>
          <p:nvPr/>
        </p:nvGraphicFramePr>
        <p:xfrm>
          <a:off x="2727325" y="2263527"/>
          <a:ext cx="3155950" cy="349250"/>
        </p:xfrm>
        <a:graphic>
          <a:graphicData uri="http://schemas.openxmlformats.org/presentationml/2006/ole">
            <mc:AlternateContent xmlns:mc="http://schemas.openxmlformats.org/markup-compatibility/2006">
              <mc:Choice xmlns:v="urn:schemas-microsoft-com:vml" Requires="v">
                <p:oleObj spid="_x0000_s7241" name="Equation" r:id="rId4" imgW="1841500" imgH="203200" progId="Equation.DSMT4">
                  <p:embed/>
                </p:oleObj>
              </mc:Choice>
              <mc:Fallback>
                <p:oleObj name="Equation" r:id="rId4" imgW="1841500" imgH="203200" progId="Equation.DSMT4">
                  <p:embed/>
                  <p:pic>
                    <p:nvPicPr>
                      <p:cNvPr id="83" name="Object 2"/>
                      <p:cNvPicPr>
                        <a:picLocks noChangeAspect="1" noChangeArrowheads="1"/>
                      </p:cNvPicPr>
                      <p:nvPr/>
                    </p:nvPicPr>
                    <p:blipFill>
                      <a:blip r:embed="rId5"/>
                      <a:srcRect/>
                      <a:stretch>
                        <a:fillRect/>
                      </a:stretch>
                    </p:blipFill>
                    <p:spPr bwMode="auto">
                      <a:xfrm>
                        <a:off x="2727325" y="2263527"/>
                        <a:ext cx="3155950" cy="349250"/>
                      </a:xfrm>
                      <a:prstGeom prst="rect">
                        <a:avLst/>
                      </a:prstGeom>
                      <a:noFill/>
                      <a:ln>
                        <a:noFill/>
                      </a:ln>
                      <a:effectLst/>
                    </p:spPr>
                  </p:pic>
                </p:oleObj>
              </mc:Fallback>
            </mc:AlternateContent>
          </a:graphicData>
        </a:graphic>
      </p:graphicFrame>
      <p:graphicFrame>
        <p:nvGraphicFramePr>
          <p:cNvPr id="84" name="Object 2"/>
          <p:cNvGraphicFramePr>
            <a:graphicFrameLocks noChangeAspect="1"/>
          </p:cNvGraphicFramePr>
          <p:nvPr/>
        </p:nvGraphicFramePr>
        <p:xfrm>
          <a:off x="6731001" y="2263527"/>
          <a:ext cx="3482975" cy="349250"/>
        </p:xfrm>
        <a:graphic>
          <a:graphicData uri="http://schemas.openxmlformats.org/presentationml/2006/ole">
            <mc:AlternateContent xmlns:mc="http://schemas.openxmlformats.org/markup-compatibility/2006">
              <mc:Choice xmlns:v="urn:schemas-microsoft-com:vml" Requires="v">
                <p:oleObj spid="_x0000_s7242" name="Equation" r:id="rId6" imgW="2032000" imgH="203200" progId="Equation.DSMT4">
                  <p:embed/>
                </p:oleObj>
              </mc:Choice>
              <mc:Fallback>
                <p:oleObj name="Equation" r:id="rId6" imgW="2032000" imgH="203200" progId="Equation.DSMT4">
                  <p:embed/>
                  <p:pic>
                    <p:nvPicPr>
                      <p:cNvPr id="84" name="Object 2"/>
                      <p:cNvPicPr>
                        <a:picLocks noChangeAspect="1" noChangeArrowheads="1"/>
                      </p:cNvPicPr>
                      <p:nvPr/>
                    </p:nvPicPr>
                    <p:blipFill>
                      <a:blip r:embed="rId7"/>
                      <a:srcRect/>
                      <a:stretch>
                        <a:fillRect/>
                      </a:stretch>
                    </p:blipFill>
                    <p:spPr bwMode="auto">
                      <a:xfrm>
                        <a:off x="6731001" y="2263527"/>
                        <a:ext cx="3482975" cy="349250"/>
                      </a:xfrm>
                      <a:prstGeom prst="rect">
                        <a:avLst/>
                      </a:prstGeom>
                      <a:noFill/>
                      <a:ln>
                        <a:noFill/>
                      </a:ln>
                      <a:effectLst/>
                    </p:spPr>
                  </p:pic>
                </p:oleObj>
              </mc:Fallback>
            </mc:AlternateContent>
          </a:graphicData>
        </a:graphic>
      </p:graphicFrame>
      <p:graphicFrame>
        <p:nvGraphicFramePr>
          <p:cNvPr id="105" name="Object 2"/>
          <p:cNvGraphicFramePr>
            <a:graphicFrameLocks noChangeAspect="1"/>
          </p:cNvGraphicFramePr>
          <p:nvPr/>
        </p:nvGraphicFramePr>
        <p:xfrm>
          <a:off x="4975226" y="2714625"/>
          <a:ext cx="2352675" cy="349250"/>
        </p:xfrm>
        <a:graphic>
          <a:graphicData uri="http://schemas.openxmlformats.org/presentationml/2006/ole">
            <mc:AlternateContent xmlns:mc="http://schemas.openxmlformats.org/markup-compatibility/2006">
              <mc:Choice xmlns:v="urn:schemas-microsoft-com:vml" Requires="v">
                <p:oleObj spid="_x0000_s7243" name="Equation" r:id="rId8" imgW="1371600" imgH="203200" progId="Equation.DSMT4">
                  <p:embed/>
                </p:oleObj>
              </mc:Choice>
              <mc:Fallback>
                <p:oleObj name="Equation" r:id="rId8" imgW="1371600" imgH="203200" progId="Equation.DSMT4">
                  <p:embed/>
                  <p:pic>
                    <p:nvPicPr>
                      <p:cNvPr id="105" name="Object 2"/>
                      <p:cNvPicPr>
                        <a:picLocks noChangeAspect="1" noChangeArrowheads="1"/>
                      </p:cNvPicPr>
                      <p:nvPr/>
                    </p:nvPicPr>
                    <p:blipFill>
                      <a:blip r:embed="rId9"/>
                      <a:srcRect/>
                      <a:stretch>
                        <a:fillRect/>
                      </a:stretch>
                    </p:blipFill>
                    <p:spPr bwMode="auto">
                      <a:xfrm>
                        <a:off x="4975226" y="2714625"/>
                        <a:ext cx="2352675" cy="349250"/>
                      </a:xfrm>
                      <a:prstGeom prst="rect">
                        <a:avLst/>
                      </a:prstGeom>
                      <a:noFill/>
                      <a:ln>
                        <a:noFill/>
                      </a:ln>
                      <a:effectLst/>
                    </p:spPr>
                  </p:pic>
                </p:oleObj>
              </mc:Fallback>
            </mc:AlternateContent>
          </a:graphicData>
        </a:graphic>
      </p:graphicFrame>
      <p:sp>
        <p:nvSpPr>
          <p:cNvPr id="106" name="TextBox 105"/>
          <p:cNvSpPr txBox="1"/>
          <p:nvPr/>
        </p:nvSpPr>
        <p:spPr>
          <a:xfrm>
            <a:off x="2184492" y="1783497"/>
            <a:ext cx="5278471" cy="400110"/>
          </a:xfrm>
          <a:prstGeom prst="rect">
            <a:avLst/>
          </a:prstGeom>
          <a:noFill/>
        </p:spPr>
        <p:txBody>
          <a:bodyPr wrap="square" rtlCol="0">
            <a:spAutoFit/>
          </a:bodyPr>
          <a:lstStyle/>
          <a:p>
            <a:r>
              <a:rPr lang="en-US" sz="2000" dirty="0">
                <a:solidFill>
                  <a:srgbClr val="FF0000"/>
                </a:solidFill>
                <a:latin typeface="Apple Chancery"/>
                <a:cs typeface="Apple Chancery"/>
              </a:rPr>
              <a:t>Our equations:</a:t>
            </a:r>
            <a:endParaRPr lang="en-US" sz="2000" dirty="0">
              <a:latin typeface="Times New Roman"/>
              <a:cs typeface="Times New Roman"/>
            </a:endParaRPr>
          </a:p>
        </p:txBody>
      </p:sp>
      <p:graphicFrame>
        <p:nvGraphicFramePr>
          <p:cNvPr id="109" name="Object 2"/>
          <p:cNvGraphicFramePr>
            <a:graphicFrameLocks noChangeAspect="1"/>
          </p:cNvGraphicFramePr>
          <p:nvPr/>
        </p:nvGraphicFramePr>
        <p:xfrm>
          <a:off x="6080126" y="1431072"/>
          <a:ext cx="239712" cy="349250"/>
        </p:xfrm>
        <a:graphic>
          <a:graphicData uri="http://schemas.openxmlformats.org/presentationml/2006/ole">
            <mc:AlternateContent xmlns:mc="http://schemas.openxmlformats.org/markup-compatibility/2006">
              <mc:Choice xmlns:v="urn:schemas-microsoft-com:vml" Requires="v">
                <p:oleObj spid="_x0000_s7244" name="Equation" r:id="rId10" imgW="139700" imgH="203200" progId="Equation.DSMT4">
                  <p:embed/>
                </p:oleObj>
              </mc:Choice>
              <mc:Fallback>
                <p:oleObj name="Equation" r:id="rId10" imgW="139700" imgH="203200" progId="Equation.DSMT4">
                  <p:embed/>
                  <p:pic>
                    <p:nvPicPr>
                      <p:cNvPr id="109" name="Object 2"/>
                      <p:cNvPicPr>
                        <a:picLocks noChangeAspect="1" noChangeArrowheads="1"/>
                      </p:cNvPicPr>
                      <p:nvPr/>
                    </p:nvPicPr>
                    <p:blipFill>
                      <a:blip r:embed="rId11"/>
                      <a:srcRect/>
                      <a:stretch>
                        <a:fillRect/>
                      </a:stretch>
                    </p:blipFill>
                    <p:spPr bwMode="auto">
                      <a:xfrm>
                        <a:off x="6080126" y="1431072"/>
                        <a:ext cx="239712" cy="349250"/>
                      </a:xfrm>
                      <a:prstGeom prst="rect">
                        <a:avLst/>
                      </a:prstGeom>
                      <a:noFill/>
                      <a:ln>
                        <a:noFill/>
                      </a:ln>
                      <a:effectLst/>
                    </p:spPr>
                  </p:pic>
                </p:oleObj>
              </mc:Fallback>
            </mc:AlternateContent>
          </a:graphicData>
        </a:graphic>
      </p:graphicFrame>
      <p:sp>
        <p:nvSpPr>
          <p:cNvPr id="110" name="TextBox 109"/>
          <p:cNvSpPr txBox="1"/>
          <p:nvPr/>
        </p:nvSpPr>
        <p:spPr>
          <a:xfrm>
            <a:off x="1838587" y="4875808"/>
            <a:ext cx="5278471" cy="400110"/>
          </a:xfrm>
          <a:prstGeom prst="rect">
            <a:avLst/>
          </a:prstGeom>
          <a:noFill/>
        </p:spPr>
        <p:txBody>
          <a:bodyPr wrap="square" rtlCol="0">
            <a:spAutoFit/>
          </a:bodyPr>
          <a:lstStyle/>
          <a:p>
            <a:r>
              <a:rPr lang="en-US" sz="2000" dirty="0">
                <a:solidFill>
                  <a:srgbClr val="FF0000"/>
                </a:solidFill>
                <a:latin typeface="Apple Chancery"/>
                <a:cs typeface="Apple Chancery"/>
              </a:rPr>
              <a:t>Approach 1—Brute force algebra:</a:t>
            </a:r>
            <a:endParaRPr lang="en-US" sz="2000" dirty="0">
              <a:latin typeface="Times New Roman"/>
              <a:cs typeface="Times New Roman"/>
            </a:endParaRPr>
          </a:p>
        </p:txBody>
      </p:sp>
      <p:graphicFrame>
        <p:nvGraphicFramePr>
          <p:cNvPr id="135" name="Object 2"/>
          <p:cNvGraphicFramePr>
            <a:graphicFrameLocks noChangeAspect="1"/>
          </p:cNvGraphicFramePr>
          <p:nvPr/>
        </p:nvGraphicFramePr>
        <p:xfrm>
          <a:off x="2868614" y="3711575"/>
          <a:ext cx="2873375" cy="349250"/>
        </p:xfrm>
        <a:graphic>
          <a:graphicData uri="http://schemas.openxmlformats.org/presentationml/2006/ole">
            <mc:AlternateContent xmlns:mc="http://schemas.openxmlformats.org/markup-compatibility/2006">
              <mc:Choice xmlns:v="urn:schemas-microsoft-com:vml" Requires="v">
                <p:oleObj spid="_x0000_s7245" name="Equation" r:id="rId12" imgW="1676400" imgH="203200" progId="Equation.DSMT4">
                  <p:embed/>
                </p:oleObj>
              </mc:Choice>
              <mc:Fallback>
                <p:oleObj name="Equation" r:id="rId12" imgW="1676400" imgH="203200" progId="Equation.DSMT4">
                  <p:embed/>
                  <p:pic>
                    <p:nvPicPr>
                      <p:cNvPr id="135" name="Object 2"/>
                      <p:cNvPicPr>
                        <a:picLocks noChangeAspect="1" noChangeArrowheads="1"/>
                      </p:cNvPicPr>
                      <p:nvPr/>
                    </p:nvPicPr>
                    <p:blipFill>
                      <a:blip r:embed="rId13"/>
                      <a:srcRect/>
                      <a:stretch>
                        <a:fillRect/>
                      </a:stretch>
                    </p:blipFill>
                    <p:spPr bwMode="auto">
                      <a:xfrm>
                        <a:off x="2868614" y="3711575"/>
                        <a:ext cx="2873375" cy="349250"/>
                      </a:xfrm>
                      <a:prstGeom prst="rect">
                        <a:avLst/>
                      </a:prstGeom>
                      <a:noFill/>
                      <a:ln>
                        <a:noFill/>
                      </a:ln>
                      <a:effectLst/>
                    </p:spPr>
                  </p:pic>
                </p:oleObj>
              </mc:Fallback>
            </mc:AlternateContent>
          </a:graphicData>
        </a:graphic>
      </p:graphicFrame>
      <p:graphicFrame>
        <p:nvGraphicFramePr>
          <p:cNvPr id="136" name="Object 2"/>
          <p:cNvGraphicFramePr>
            <a:graphicFrameLocks noChangeAspect="1"/>
          </p:cNvGraphicFramePr>
          <p:nvPr/>
        </p:nvGraphicFramePr>
        <p:xfrm>
          <a:off x="6586539" y="3711575"/>
          <a:ext cx="3070225" cy="698500"/>
        </p:xfrm>
        <a:graphic>
          <a:graphicData uri="http://schemas.openxmlformats.org/presentationml/2006/ole">
            <mc:AlternateContent xmlns:mc="http://schemas.openxmlformats.org/markup-compatibility/2006">
              <mc:Choice xmlns:v="urn:schemas-microsoft-com:vml" Requires="v">
                <p:oleObj spid="_x0000_s7246" name="Equation" r:id="rId14" imgW="1790700" imgH="406400" progId="Equation.DSMT4">
                  <p:embed/>
                </p:oleObj>
              </mc:Choice>
              <mc:Fallback>
                <p:oleObj name="Equation" r:id="rId14" imgW="1790700" imgH="406400" progId="Equation.DSMT4">
                  <p:embed/>
                  <p:pic>
                    <p:nvPicPr>
                      <p:cNvPr id="136" name="Object 2"/>
                      <p:cNvPicPr>
                        <a:picLocks noChangeAspect="1" noChangeArrowheads="1"/>
                      </p:cNvPicPr>
                      <p:nvPr/>
                    </p:nvPicPr>
                    <p:blipFill>
                      <a:blip r:embed="rId15"/>
                      <a:srcRect/>
                      <a:stretch>
                        <a:fillRect/>
                      </a:stretch>
                    </p:blipFill>
                    <p:spPr bwMode="auto">
                      <a:xfrm>
                        <a:off x="6586539" y="3711575"/>
                        <a:ext cx="3070225" cy="698500"/>
                      </a:xfrm>
                      <a:prstGeom prst="rect">
                        <a:avLst/>
                      </a:prstGeom>
                      <a:noFill/>
                      <a:ln>
                        <a:noFill/>
                      </a:ln>
                      <a:effectLst/>
                    </p:spPr>
                  </p:pic>
                </p:oleObj>
              </mc:Fallback>
            </mc:AlternateContent>
          </a:graphicData>
        </a:graphic>
      </p:graphicFrame>
      <p:graphicFrame>
        <p:nvGraphicFramePr>
          <p:cNvPr id="137" name="Object 2"/>
          <p:cNvGraphicFramePr>
            <a:graphicFrameLocks noChangeAspect="1"/>
          </p:cNvGraphicFramePr>
          <p:nvPr/>
        </p:nvGraphicFramePr>
        <p:xfrm>
          <a:off x="4043364" y="4362450"/>
          <a:ext cx="2352675" cy="349250"/>
        </p:xfrm>
        <a:graphic>
          <a:graphicData uri="http://schemas.openxmlformats.org/presentationml/2006/ole">
            <mc:AlternateContent xmlns:mc="http://schemas.openxmlformats.org/markup-compatibility/2006">
              <mc:Choice xmlns:v="urn:schemas-microsoft-com:vml" Requires="v">
                <p:oleObj spid="_x0000_s7247" name="Equation" r:id="rId16" imgW="1371600" imgH="203200" progId="Equation.DSMT4">
                  <p:embed/>
                </p:oleObj>
              </mc:Choice>
              <mc:Fallback>
                <p:oleObj name="Equation" r:id="rId16" imgW="1371600" imgH="203200" progId="Equation.DSMT4">
                  <p:embed/>
                  <p:pic>
                    <p:nvPicPr>
                      <p:cNvPr id="137" name="Object 2"/>
                      <p:cNvPicPr>
                        <a:picLocks noChangeAspect="1" noChangeArrowheads="1"/>
                      </p:cNvPicPr>
                      <p:nvPr/>
                    </p:nvPicPr>
                    <p:blipFill>
                      <a:blip r:embed="rId9"/>
                      <a:srcRect/>
                      <a:stretch>
                        <a:fillRect/>
                      </a:stretch>
                    </p:blipFill>
                    <p:spPr bwMode="auto">
                      <a:xfrm>
                        <a:off x="4043364" y="4362450"/>
                        <a:ext cx="2352675" cy="349250"/>
                      </a:xfrm>
                      <a:prstGeom prst="rect">
                        <a:avLst/>
                      </a:prstGeom>
                      <a:noFill/>
                      <a:ln>
                        <a:noFill/>
                      </a:ln>
                      <a:effectLst/>
                    </p:spPr>
                  </p:pic>
                </p:oleObj>
              </mc:Fallback>
            </mc:AlternateContent>
          </a:graphicData>
        </a:graphic>
      </p:graphicFrame>
      <p:sp>
        <p:nvSpPr>
          <p:cNvPr id="139" name="TextBox 138"/>
          <p:cNvSpPr txBox="1"/>
          <p:nvPr/>
        </p:nvSpPr>
        <p:spPr>
          <a:xfrm>
            <a:off x="2168786" y="5370315"/>
            <a:ext cx="8256326" cy="400110"/>
          </a:xfrm>
          <a:prstGeom prst="rect">
            <a:avLst/>
          </a:prstGeom>
          <a:noFill/>
        </p:spPr>
        <p:txBody>
          <a:bodyPr wrap="square" rtlCol="0">
            <a:spAutoFit/>
          </a:bodyPr>
          <a:lstStyle/>
          <a:p>
            <a:r>
              <a:rPr lang="en-US" sz="2000" dirty="0">
                <a:solidFill>
                  <a:srgbClr val="FF0000"/>
                </a:solidFill>
                <a:latin typeface="Apple Chancery"/>
                <a:cs typeface="Apple Chancery"/>
              </a:rPr>
              <a:t>I’ll lay this out </a:t>
            </a:r>
            <a:r>
              <a:rPr lang="en-US" sz="2000" dirty="0">
                <a:solidFill>
                  <a:srgbClr val="000000"/>
                </a:solidFill>
                <a:latin typeface="Times New Roman"/>
                <a:cs typeface="Times New Roman"/>
              </a:rPr>
              <a:t>on the next page, just to convince you it’s not the way to go.</a:t>
            </a:r>
            <a:endParaRPr lang="en-US" sz="2000" dirty="0">
              <a:solidFill>
                <a:srgbClr val="0000FF"/>
              </a:solidFill>
              <a:latin typeface="Times New Roman"/>
              <a:cs typeface="Times New Roman"/>
            </a:endParaRPr>
          </a:p>
        </p:txBody>
      </p:sp>
      <p:graphicFrame>
        <p:nvGraphicFramePr>
          <p:cNvPr id="17" name="Object 2"/>
          <p:cNvGraphicFramePr>
            <a:graphicFrameLocks noChangeAspect="1"/>
          </p:cNvGraphicFramePr>
          <p:nvPr/>
        </p:nvGraphicFramePr>
        <p:xfrm>
          <a:off x="3619500" y="1434247"/>
          <a:ext cx="239712" cy="349250"/>
        </p:xfrm>
        <a:graphic>
          <a:graphicData uri="http://schemas.openxmlformats.org/presentationml/2006/ole">
            <mc:AlternateContent xmlns:mc="http://schemas.openxmlformats.org/markup-compatibility/2006">
              <mc:Choice xmlns:v="urn:schemas-microsoft-com:vml" Requires="v">
                <p:oleObj spid="_x0000_s7248" name="Equation" r:id="rId17" imgW="139700" imgH="203200" progId="Equation.DSMT4">
                  <p:embed/>
                </p:oleObj>
              </mc:Choice>
              <mc:Fallback>
                <p:oleObj name="Equation" r:id="rId17" imgW="139700" imgH="203200" progId="Equation.DSMT4">
                  <p:embed/>
                  <p:pic>
                    <p:nvPicPr>
                      <p:cNvPr id="17" name="Object 2"/>
                      <p:cNvPicPr>
                        <a:picLocks noChangeAspect="1" noChangeArrowheads="1"/>
                      </p:cNvPicPr>
                      <p:nvPr/>
                    </p:nvPicPr>
                    <p:blipFill>
                      <a:blip r:embed="rId11"/>
                      <a:srcRect/>
                      <a:stretch>
                        <a:fillRect/>
                      </a:stretch>
                    </p:blipFill>
                    <p:spPr bwMode="auto">
                      <a:xfrm>
                        <a:off x="3619500" y="1434247"/>
                        <a:ext cx="239712" cy="34925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1544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dissolve">
                                      <p:cBhvr>
                                        <p:cTn id="7" dur="500"/>
                                        <p:tgtEl>
                                          <p:spTgt spid="106"/>
                                        </p:tgtEl>
                                      </p:cBhvr>
                                    </p:animEffect>
                                  </p:childTnLst>
                                </p:cTn>
                              </p:par>
                              <p:par>
                                <p:cTn id="8" presetID="9" presetClass="entr" presetSubtype="0"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dissolve">
                                      <p:cBhvr>
                                        <p:cTn id="10" dur="500"/>
                                        <p:tgtEl>
                                          <p:spTgt spid="83"/>
                                        </p:tgtEl>
                                      </p:cBhvr>
                                    </p:animEffect>
                                  </p:childTnLst>
                                </p:cTn>
                              </p:par>
                              <p:par>
                                <p:cTn id="11" presetID="9" presetClass="entr" presetSubtype="0" fill="hold" nodeType="withEffect">
                                  <p:stCondLst>
                                    <p:cond delay="0"/>
                                  </p:stCondLst>
                                  <p:childTnLst>
                                    <p:set>
                                      <p:cBhvr>
                                        <p:cTn id="12" dur="1" fill="hold">
                                          <p:stCondLst>
                                            <p:cond delay="0"/>
                                          </p:stCondLst>
                                        </p:cTn>
                                        <p:tgtEl>
                                          <p:spTgt spid="105"/>
                                        </p:tgtEl>
                                        <p:attrNameLst>
                                          <p:attrName>style.visibility</p:attrName>
                                        </p:attrNameLst>
                                      </p:cBhvr>
                                      <p:to>
                                        <p:strVal val="visible"/>
                                      </p:to>
                                    </p:set>
                                    <p:animEffect transition="in" filter="dissolve">
                                      <p:cBhvr>
                                        <p:cTn id="13" dur="500"/>
                                        <p:tgtEl>
                                          <p:spTgt spid="105"/>
                                        </p:tgtEl>
                                      </p:cBhvr>
                                    </p:animEffect>
                                  </p:childTnLst>
                                </p:cTn>
                              </p:par>
                              <p:par>
                                <p:cTn id="14" presetID="9" presetClass="entr" presetSubtype="0" fill="hold" nodeType="withEffect">
                                  <p:stCondLst>
                                    <p:cond delay="0"/>
                                  </p:stCondLst>
                                  <p:childTnLst>
                                    <p:set>
                                      <p:cBhvr>
                                        <p:cTn id="15" dur="1" fill="hold">
                                          <p:stCondLst>
                                            <p:cond delay="0"/>
                                          </p:stCondLst>
                                        </p:cTn>
                                        <p:tgtEl>
                                          <p:spTgt spid="84"/>
                                        </p:tgtEl>
                                        <p:attrNameLst>
                                          <p:attrName>style.visibility</p:attrName>
                                        </p:attrNameLst>
                                      </p:cBhvr>
                                      <p:to>
                                        <p:strVal val="visible"/>
                                      </p:to>
                                    </p:set>
                                    <p:animEffect transition="in" filter="dissolve">
                                      <p:cBhvr>
                                        <p:cTn id="16" dur="500"/>
                                        <p:tgtEl>
                                          <p:spTgt spid="8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75"/>
                                        </p:tgtEl>
                                        <p:attrNameLst>
                                          <p:attrName>style.visibility</p:attrName>
                                        </p:attrNameLst>
                                      </p:cBhvr>
                                      <p:to>
                                        <p:strVal val="visible"/>
                                      </p:to>
                                    </p:set>
                                    <p:animEffect transition="in" filter="dissolve">
                                      <p:cBhvr>
                                        <p:cTn id="21" dur="500"/>
                                        <p:tgtEl>
                                          <p:spTgt spid="175"/>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35"/>
                                        </p:tgtEl>
                                        <p:attrNameLst>
                                          <p:attrName>style.visibility</p:attrName>
                                        </p:attrNameLst>
                                      </p:cBhvr>
                                      <p:to>
                                        <p:strVal val="visible"/>
                                      </p:to>
                                    </p:set>
                                    <p:animEffect transition="in" filter="dissolve">
                                      <p:cBhvr>
                                        <p:cTn id="26" dur="500"/>
                                        <p:tgtEl>
                                          <p:spTgt spid="13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36"/>
                                        </p:tgtEl>
                                        <p:attrNameLst>
                                          <p:attrName>style.visibility</p:attrName>
                                        </p:attrNameLst>
                                      </p:cBhvr>
                                      <p:to>
                                        <p:strVal val="visible"/>
                                      </p:to>
                                    </p:set>
                                    <p:animEffect transition="in" filter="dissolve">
                                      <p:cBhvr>
                                        <p:cTn id="31" dur="500"/>
                                        <p:tgtEl>
                                          <p:spTgt spid="136"/>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137"/>
                                        </p:tgtEl>
                                        <p:attrNameLst>
                                          <p:attrName>style.visibility</p:attrName>
                                        </p:attrNameLst>
                                      </p:cBhvr>
                                      <p:to>
                                        <p:strVal val="visible"/>
                                      </p:to>
                                    </p:set>
                                    <p:animEffect transition="in" filter="dissolve">
                                      <p:cBhvr>
                                        <p:cTn id="36" dur="500"/>
                                        <p:tgtEl>
                                          <p:spTgt spid="137"/>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10"/>
                                        </p:tgtEl>
                                        <p:attrNameLst>
                                          <p:attrName>style.visibility</p:attrName>
                                        </p:attrNameLst>
                                      </p:cBhvr>
                                      <p:to>
                                        <p:strVal val="visible"/>
                                      </p:to>
                                    </p:set>
                                    <p:animEffect transition="in" filter="dissolve">
                                      <p:cBhvr>
                                        <p:cTn id="41" dur="500"/>
                                        <p:tgtEl>
                                          <p:spTgt spid="110"/>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39"/>
                                        </p:tgtEl>
                                        <p:attrNameLst>
                                          <p:attrName>style.visibility</p:attrName>
                                        </p:attrNameLst>
                                      </p:cBhvr>
                                      <p:to>
                                        <p:strVal val="visible"/>
                                      </p:to>
                                    </p:set>
                                    <p:animEffect transition="in" filter="dissolve">
                                      <p:cBhvr>
                                        <p:cTn id="46"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p:bldP spid="106" grpId="0"/>
      <p:bldP spid="110" grpId="0"/>
      <p:bldP spid="1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TotalTime>
  <Words>4139</Words>
  <Application>Microsoft Macintosh PowerPoint</Application>
  <PresentationFormat>Widescreen</PresentationFormat>
  <Paragraphs>348</Paragraphs>
  <Slides>47</Slides>
  <Notes>43</Notes>
  <HiddenSlides>0</HiddenSlides>
  <MMClips>1</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8" baseType="lpstr">
      <vt:lpstr>Apple Chancery</vt:lpstr>
      <vt:lpstr>Arial</vt:lpstr>
      <vt:lpstr>Calibri</vt:lpstr>
      <vt:lpstr>Calibri Light</vt:lpstr>
      <vt:lpstr>Gill Sans</vt:lpstr>
      <vt:lpstr>Lucida Grande</vt:lpstr>
      <vt:lpstr>Palatino</vt:lpstr>
      <vt:lpstr>Times</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1  (courtesy of Mr. White)</vt:lpstr>
      <vt:lpstr>Example 2  (courtesy of Mr. White)</vt:lpstr>
      <vt:lpstr>PowerPoint Presentation</vt:lpstr>
      <vt:lpstr>In a series combination of circuit elements, each element is attached to its neighbor on one side only.  What is common to all series combinations is current (i.e., the amount of charge that passes through the element per unit time).</vt:lpstr>
      <vt:lpstr>We know the total voltage-change across the battery, and hence across the capacitors, is      . Logic additionally dictates that: </vt:lpstr>
      <vt:lpstr>PowerPoint Presentation</vt:lpstr>
      <vt:lpstr>Example 7: Derive an expression for, then determine the equivalent capacitance of the capacitor combination shown to the right.  Assume all the capacitors 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Craig Fletcher</cp:lastModifiedBy>
  <cp:revision>8</cp:revision>
  <dcterms:created xsi:type="dcterms:W3CDTF">2020-02-23T17:28:59Z</dcterms:created>
  <dcterms:modified xsi:type="dcterms:W3CDTF">2022-02-23T16:25:45Z</dcterms:modified>
</cp:coreProperties>
</file>